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2" r:id="rId6"/>
    <p:sldId id="261" r:id="rId7"/>
    <p:sldId id="259" r:id="rId8"/>
    <p:sldId id="263" r:id="rId9"/>
    <p:sldId id="260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Schoolbook" panose="02040604050505020304" pitchFamily="18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jM5gPELxtLrcASW3xn+zmCa30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91a311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g1df91a311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df91a311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f91a311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g1df91a311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df91a311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7241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d6ded6e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gc6d6ded6e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6d6ded6e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d6ded6e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gc6d6ded6e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6d6ded6e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810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d6ded6e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gc6d6ded6e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c6d6ded6e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58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d6ded6e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gc6d6ded6e2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c6d6ded6e2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d6ded6e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gc6d6ded6e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c6d6ded6e2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d6ded6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gc6d6ded6e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c6d6ded6e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4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uel.br/pessoal/valerio/Lista%20de%20exercicios%20Resolvido%2001%20-%20MC%20-%206%20folha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03 – </a:t>
            </a:r>
            <a:r>
              <a:rPr lang="pt-BR" sz="36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Dinâmica Modelo de Domínio</a:t>
            </a:r>
            <a:endParaRPr sz="3600" b="1" i="0" u="none" strike="noStrike" cap="none" dirty="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85420BDB-9F81-4B4D-FFF1-6A54D8F68DA9}"/>
              </a:ext>
            </a:extLst>
          </p:cNvPr>
          <p:cNvSpPr/>
          <p:nvPr/>
        </p:nvSpPr>
        <p:spPr>
          <a:xfrm>
            <a:off x="419725" y="4683125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Century Schoolbook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Century Schoolbook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Century Schoolbook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Century Schoolbook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B923490C-7077-3F53-4501-F8F24853D117}"/>
              </a:ext>
            </a:extLst>
          </p:cNvPr>
          <p:cNvSpPr/>
          <p:nvPr/>
        </p:nvSpPr>
        <p:spPr>
          <a:xfrm>
            <a:off x="1274164" y="5432931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91a3117e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f91a3117e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99" name="Google Shape;99;g1df91a3117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df91a3117e_0_0"/>
          <p:cNvSpPr/>
          <p:nvPr/>
        </p:nvSpPr>
        <p:spPr>
          <a:xfrm>
            <a:off x="409754" y="1605781"/>
            <a:ext cx="10988700" cy="486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1" name="Google Shape;101;g1df91a3117e_0_0"/>
          <p:cNvSpPr/>
          <p:nvPr/>
        </p:nvSpPr>
        <p:spPr>
          <a:xfrm>
            <a:off x="279120" y="581548"/>
            <a:ext cx="8321263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 – Paradigma OO (UML)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EC921F-D17E-B2C3-6BB3-A6FC3D257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54" y="1360081"/>
            <a:ext cx="10967686" cy="51156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104056A-2D45-7A35-C142-D2A9296CE29F}"/>
              </a:ext>
            </a:extLst>
          </p:cNvPr>
          <p:cNvSpPr txBox="1"/>
          <p:nvPr/>
        </p:nvSpPr>
        <p:spPr>
          <a:xfrm>
            <a:off x="8028703" y="5259217"/>
            <a:ext cx="3483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Exemplo Diagrama de Classe (UML)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f91a3117e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df91a3117e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99" name="Google Shape;99;g1df91a3117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df91a3117e_0_0"/>
          <p:cNvSpPr/>
          <p:nvPr/>
        </p:nvSpPr>
        <p:spPr>
          <a:xfrm>
            <a:off x="409754" y="1605781"/>
            <a:ext cx="10988700" cy="486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800" dirty="0">
                <a:solidFill>
                  <a:schemeClr val="dk1"/>
                </a:solidFill>
              </a:rPr>
              <a:t>- </a:t>
            </a:r>
            <a:r>
              <a:rPr lang="pt-BR" sz="1800" b="1" dirty="0">
                <a:solidFill>
                  <a:schemeClr val="dk1"/>
                </a:solidFill>
              </a:rPr>
              <a:t>Níveis de Abstração do Modelo de Domínio (</a:t>
            </a:r>
            <a:r>
              <a:rPr lang="pt-BR" sz="1800" b="1" dirty="0">
                <a:solidFill>
                  <a:srgbClr val="FF0000"/>
                </a:solidFill>
              </a:rPr>
              <a:t>Área de negócio</a:t>
            </a:r>
            <a:r>
              <a:rPr lang="pt-BR" sz="1800" b="1" dirty="0">
                <a:solidFill>
                  <a:schemeClr val="dk1"/>
                </a:solidFill>
              </a:rPr>
              <a:t>)</a:t>
            </a: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Nível Conceitual ou Análise – (independente de tecnologia e paradigma) – </a:t>
            </a:r>
            <a:r>
              <a:rPr lang="pt-BR" sz="1800" b="1" dirty="0">
                <a:solidFill>
                  <a:schemeClr val="dk1"/>
                </a:solidFill>
              </a:rPr>
              <a:t>Modelo Conceitual</a:t>
            </a: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Nível Lógico ou Design - (independente de tecnologia e </a:t>
            </a:r>
            <a:r>
              <a:rPr lang="pt-BR" sz="1800" b="1" dirty="0">
                <a:solidFill>
                  <a:srgbClr val="FF0000"/>
                </a:solidFill>
              </a:rPr>
              <a:t>PRESO ao paradigma</a:t>
            </a:r>
            <a:r>
              <a:rPr lang="pt-BR" sz="1800" dirty="0">
                <a:solidFill>
                  <a:schemeClr val="dk1"/>
                </a:solidFill>
              </a:rPr>
              <a:t>) – </a:t>
            </a:r>
            <a:r>
              <a:rPr lang="pt-BR" sz="1800" b="1" dirty="0">
                <a:solidFill>
                  <a:schemeClr val="dk1"/>
                </a:solidFill>
              </a:rPr>
              <a:t>Modelo Lógico</a:t>
            </a:r>
            <a:endParaRPr lang="pt-BR" sz="1800" dirty="0">
              <a:solidFill>
                <a:schemeClr val="dk1"/>
              </a:solidFill>
            </a:endParaRP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pt-BR" sz="1800" dirty="0">
                <a:solidFill>
                  <a:schemeClr val="dk1"/>
                </a:solidFill>
              </a:rPr>
              <a:t>Nível Físico ou Implementação (</a:t>
            </a:r>
            <a:r>
              <a:rPr lang="pt-BR" sz="1800" b="1" dirty="0">
                <a:solidFill>
                  <a:srgbClr val="FF0000"/>
                </a:solidFill>
              </a:rPr>
              <a:t>PRESO a tecnologia e PRESO ao paradigma</a:t>
            </a:r>
            <a:r>
              <a:rPr lang="pt-BR" sz="1800" dirty="0">
                <a:solidFill>
                  <a:schemeClr val="dk1"/>
                </a:solidFill>
              </a:rPr>
              <a:t>) - </a:t>
            </a:r>
            <a:r>
              <a:rPr lang="pt-BR" sz="1800" b="1" dirty="0">
                <a:solidFill>
                  <a:schemeClr val="dk1"/>
                </a:solidFill>
              </a:rPr>
              <a:t>Implementação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pt-BR" sz="1800"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dirty="0">
                <a:solidFill>
                  <a:schemeClr val="dk1"/>
                </a:solidFill>
              </a:rPr>
              <a:t>Divisão das equipes</a:t>
            </a:r>
            <a:r>
              <a:rPr lang="pt-BR" sz="1800" dirty="0">
                <a:solidFill>
                  <a:schemeClr val="dk1"/>
                </a:solidFill>
              </a:rPr>
              <a:t>: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 sz="1800" b="1" dirty="0">
                <a:solidFill>
                  <a:srgbClr val="FF0000"/>
                </a:solidFill>
              </a:rPr>
              <a:t>03 a 07 alunos por equipe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Cada equipe deve desenvolver na aula de hoje o Modelo Conceitual do Banco de Dados assim como o </a:t>
            </a:r>
            <a:r>
              <a:rPr lang="pt-BR" sz="1800" b="1" dirty="0">
                <a:solidFill>
                  <a:schemeClr val="dk1"/>
                </a:solidFill>
              </a:rPr>
              <a:t>diagrama ER </a:t>
            </a:r>
            <a:r>
              <a:rPr lang="pt-BR" sz="1800" dirty="0">
                <a:solidFill>
                  <a:schemeClr val="dk1"/>
                </a:solidFill>
              </a:rPr>
              <a:t>(</a:t>
            </a:r>
            <a:r>
              <a:rPr lang="pt-BR" sz="1800" b="1" dirty="0">
                <a:solidFill>
                  <a:srgbClr val="FF0000"/>
                </a:solidFill>
              </a:rPr>
              <a:t>Entidade-Relacionamento</a:t>
            </a:r>
            <a:r>
              <a:rPr lang="pt-BR" sz="1800" dirty="0">
                <a:solidFill>
                  <a:schemeClr val="dk1"/>
                </a:solidFill>
              </a:rPr>
              <a:t>). Para isso, seguir o que diz os slides a seguir: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1" name="Google Shape;101;g1df91a3117e_0_0"/>
          <p:cNvSpPr/>
          <p:nvPr/>
        </p:nvSpPr>
        <p:spPr>
          <a:xfrm>
            <a:off x="279121" y="5815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Orientações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77131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d6ded6e2_0_9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6d6ded6e2_0_9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109" name="Google Shape;109;gc6d6ded6e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6d6ded6e2_0_96"/>
          <p:cNvSpPr/>
          <p:nvPr/>
        </p:nvSpPr>
        <p:spPr>
          <a:xfrm>
            <a:off x="409754" y="1156074"/>
            <a:ext cx="10988700" cy="556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sym typeface="Arial"/>
              </a:rPr>
              <a:t>Realização das atividades práticas da disciplina. (</a:t>
            </a:r>
            <a:r>
              <a:rPr lang="pt-BR" sz="2000" b="1" i="0" u="none" strike="noStrike" cap="none" dirty="0">
                <a:solidFill>
                  <a:srgbClr val="FF0000"/>
                </a:solidFill>
                <a:sym typeface="Arial"/>
              </a:rPr>
              <a:t>draw.io</a:t>
            </a:r>
            <a:r>
              <a:rPr lang="pt-BR" sz="2000" b="0" i="0" u="none" strike="noStrike" cap="none" dirty="0">
                <a:solidFill>
                  <a:schemeClr val="dk1"/>
                </a:solidFill>
                <a:sym typeface="Arial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lvl="0" algn="just">
              <a:buSzPts val="1800"/>
            </a:pPr>
            <a:r>
              <a:rPr lang="pt-BR" sz="2000" b="0" i="0" u="none" strike="noStrike" cap="none" dirty="0">
                <a:solidFill>
                  <a:schemeClr val="dk1"/>
                </a:solidFill>
                <a:sym typeface="Arial"/>
              </a:rPr>
              <a:t>- Crie os modelos de </a:t>
            </a:r>
            <a:r>
              <a:rPr lang="pt-BR" sz="2000" dirty="0">
                <a:solidFill>
                  <a:schemeClr val="dk1"/>
                </a:solidFill>
              </a:rPr>
              <a:t>domínio (quais dados irão aparecer no BD) do </a:t>
            </a:r>
            <a:r>
              <a:rPr lang="pt-BR" sz="2000" b="1" dirty="0">
                <a:solidFill>
                  <a:schemeClr val="dk1"/>
                </a:solidFill>
              </a:rPr>
              <a:t>negócio Vendas</a:t>
            </a:r>
            <a:r>
              <a:rPr lang="pt-BR" sz="2000" dirty="0">
                <a:solidFill>
                  <a:schemeClr val="dk1"/>
                </a:solidFill>
              </a:rPr>
              <a:t>. </a:t>
            </a: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11" name="Google Shape;111;gc6d6ded6e2_0_96"/>
          <p:cNvSpPr/>
          <p:nvPr/>
        </p:nvSpPr>
        <p:spPr>
          <a:xfrm>
            <a:off x="316396" y="220248"/>
            <a:ext cx="939723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 i="0" u="none" strike="noStrike" cap="none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Conceitual/Lógico/Físico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A9A667-E6CE-94B1-A2E4-243390470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604" y="2120915"/>
            <a:ext cx="5700663" cy="460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d6ded6e2_0_9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6d6ded6e2_0_9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109" name="Google Shape;109;gc6d6ded6e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6d6ded6e2_0_96"/>
          <p:cNvSpPr/>
          <p:nvPr/>
        </p:nvSpPr>
        <p:spPr>
          <a:xfrm>
            <a:off x="409754" y="1156074"/>
            <a:ext cx="10988700" cy="556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Realização das atividades práticas da disciplina.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just">
              <a:buSzPts val="1800"/>
              <a:buFontTx/>
              <a:buChar char="-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 os modelos de </a:t>
            </a:r>
            <a:r>
              <a:rPr lang="pt-BR" sz="1800" dirty="0">
                <a:solidFill>
                  <a:schemeClr val="dk1"/>
                </a:solidFill>
              </a:rPr>
              <a:t>domínio (quais dados irão aparecer no BD) do </a:t>
            </a:r>
            <a:r>
              <a:rPr lang="pt-BR" sz="1800" b="1" dirty="0">
                <a:solidFill>
                  <a:schemeClr val="dk1"/>
                </a:solidFill>
              </a:rPr>
              <a:t>negócio Acadêmico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</a:p>
          <a:p>
            <a:pPr marL="285750" lvl="0" indent="-285750" algn="just">
              <a:buSzPts val="1800"/>
              <a:buFontTx/>
              <a:buChar char="-"/>
            </a:pPr>
            <a:endParaRPr lang="pt-BR" sz="1800" dirty="0">
              <a:solidFill>
                <a:schemeClr val="dk1"/>
              </a:solidFill>
            </a:endParaRPr>
          </a:p>
          <a:p>
            <a:pPr lvl="0" algn="just">
              <a:buSzPts val="1800"/>
            </a:pPr>
            <a:r>
              <a:rPr lang="pt-BR" sz="1800" dirty="0">
                <a:solidFill>
                  <a:schemeClr val="dk1"/>
                </a:solidFill>
              </a:rPr>
              <a:t>	Deseja-se construir um sistema acadêmico para a IES </a:t>
            </a:r>
            <a:r>
              <a:rPr lang="pt-BR" sz="1800" dirty="0" err="1">
                <a:solidFill>
                  <a:schemeClr val="dk1"/>
                </a:solidFill>
              </a:rPr>
              <a:t>Yduqs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Wyden</a:t>
            </a:r>
            <a:r>
              <a:rPr lang="pt-BR" sz="1800" dirty="0">
                <a:solidFill>
                  <a:schemeClr val="dk1"/>
                </a:solidFill>
              </a:rPr>
              <a:t>. Para isso, são registrados os cursos disponíveis, onde cada um possui um nome, carga horária e valor. Quando um curso vai ser oferecido, é registrada uma turma, informando os seguintes dados: número da turma. data início e número de vagas. Uma matrícula de um aluno em uma turma consiste na data de matrícula e no número de prestações em que o aluno vai pagar o curso. Para cada aluno, é necessário cadastrar seu nome, </a:t>
            </a:r>
            <a:r>
              <a:rPr lang="pt-BR" sz="1800" dirty="0" err="1">
                <a:solidFill>
                  <a:schemeClr val="dk1"/>
                </a:solidFill>
              </a:rPr>
              <a:t>cpf</a:t>
            </a:r>
            <a:r>
              <a:rPr lang="pt-BR" sz="1800" dirty="0">
                <a:solidFill>
                  <a:schemeClr val="dk1"/>
                </a:solidFill>
              </a:rPr>
              <a:t> e data de nascimento. Cada aluno passa por várias avaliações durante o desenrolar do curso que está cursando. Uma avaliação possui nota e data. Depois que a avaliação ocorre, é registrado resultado de cada aluno da turma (a nota que ele tirou). Um aluno é aprovado em um curso se sua nota total for maior ou igual à nota mínima de aprovação prevista para o curso.</a:t>
            </a:r>
          </a:p>
          <a:p>
            <a:pPr lvl="0" algn="just">
              <a:buSzPts val="1800"/>
            </a:pPr>
            <a:endParaRPr lang="pt-BR" sz="1800" dirty="0">
              <a:solidFill>
                <a:schemeClr val="dk1"/>
              </a:solidFill>
            </a:endParaRPr>
          </a:p>
          <a:p>
            <a:pPr lvl="0" algn="just">
              <a:buSzPts val="1800"/>
            </a:pPr>
            <a:endParaRPr lang="pt-BR" sz="1800" dirty="0">
              <a:solidFill>
                <a:schemeClr val="dk1"/>
              </a:solidFill>
            </a:endParaRPr>
          </a:p>
          <a:p>
            <a:pPr lvl="0" algn="just">
              <a:buSzPts val="1800"/>
            </a:pPr>
            <a:r>
              <a:rPr lang="pt-BR" sz="1800" b="1" dirty="0">
                <a:solidFill>
                  <a:schemeClr val="dk1"/>
                </a:solidFill>
              </a:rPr>
              <a:t>Instância mínima</a:t>
            </a:r>
            <a:r>
              <a:rPr lang="pt-BR" sz="1800" dirty="0">
                <a:solidFill>
                  <a:schemeClr val="dk1"/>
                </a:solidFill>
              </a:rPr>
              <a:t>: 1 curso, 1 turma, 2 matrículas e 2 avaliações com resultados.</a:t>
            </a:r>
          </a:p>
          <a:p>
            <a:pPr lvl="0" algn="just">
              <a:buSzPts val="1800"/>
            </a:pPr>
            <a:endParaRPr lang="pt-B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1800"/>
            </a:pPr>
            <a:r>
              <a:rPr lang="pt-BR" sz="1800" b="1" dirty="0">
                <a:solidFill>
                  <a:schemeClr val="dk1"/>
                </a:solidFill>
              </a:rPr>
              <a:t>Nota</a:t>
            </a:r>
            <a:r>
              <a:rPr lang="pt-BR" sz="1800" dirty="0">
                <a:solidFill>
                  <a:schemeClr val="dk1"/>
                </a:solidFill>
              </a:rPr>
              <a:t>: Normalmente </a:t>
            </a:r>
            <a:r>
              <a:rPr lang="pt-BR" sz="1800" b="1" dirty="0">
                <a:solidFill>
                  <a:schemeClr val="dk1"/>
                </a:solidFill>
              </a:rPr>
              <a:t>a identificação da entidade ou atributo </a:t>
            </a:r>
            <a:r>
              <a:rPr lang="pt-BR" sz="1800" dirty="0">
                <a:solidFill>
                  <a:schemeClr val="dk1"/>
                </a:solidFill>
              </a:rPr>
              <a:t>vem em </a:t>
            </a:r>
            <a:r>
              <a:rPr lang="pt-BR" sz="1800" b="1" dirty="0">
                <a:solidFill>
                  <a:srgbClr val="FF0000"/>
                </a:solidFill>
              </a:rPr>
              <a:t>forma de substantivo </a:t>
            </a:r>
            <a:r>
              <a:rPr lang="pt-BR" sz="1800" dirty="0">
                <a:solidFill>
                  <a:schemeClr val="dk1"/>
                </a:solidFill>
              </a:rPr>
              <a:t>no texto.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c6d6ded6e2_0_96"/>
          <p:cNvSpPr/>
          <p:nvPr/>
        </p:nvSpPr>
        <p:spPr>
          <a:xfrm>
            <a:off x="316396" y="220248"/>
            <a:ext cx="939723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 i="0" u="none" strike="noStrike" cap="none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Conceitual/Lógico/Físico</a:t>
            </a:r>
            <a:endParaRPr sz="3200" b="1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1095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d6ded6e2_0_96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c6d6ded6e2_0_9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109" name="Google Shape;109;gc6d6ded6e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c6d6ded6e2_0_96"/>
          <p:cNvSpPr/>
          <p:nvPr/>
        </p:nvSpPr>
        <p:spPr>
          <a:xfrm>
            <a:off x="409754" y="1905582"/>
            <a:ext cx="10988700" cy="3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Realização das atividades práticas da disciplina.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Pensem em um ambiente para projetar um Banco de Dados (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supermercado, farmácia, biblioteca, restaurante, loja, aluguel de carros, food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truck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Analise o ambiente escolhido para coleta e levantamento de requisitos;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Crie o modelo conceitual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textual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banco de dados apresentando quais dados irão aparecer no banco de dados.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c6d6ded6e2_0_96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Conceitual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13466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d6ded6e2_0_105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c6d6ded6e2_0_10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19" name="Google Shape;119;gc6d6ded6e2_0_105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3200" b="1">
                <a:latin typeface="Century Schoolbook"/>
                <a:ea typeface="Century Schoolbook"/>
                <a:cs typeface="Century Schoolbook"/>
                <a:sym typeface="Century Schoolbook"/>
              </a:rPr>
              <a:t>Diagrama E-R</a:t>
            </a:r>
            <a:endParaRPr sz="3200" b="1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20" name="Google Shape;120;gc6d6ded6e2_0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c6d6ded6e2_0_105"/>
          <p:cNvSpPr/>
          <p:nvPr/>
        </p:nvSpPr>
        <p:spPr>
          <a:xfrm>
            <a:off x="493310" y="1163874"/>
            <a:ext cx="11089200" cy="3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Após a criação do Modelo conceitual textual feito anteriormente, desenvolva </a:t>
            </a:r>
            <a:r>
              <a:rPr lang="pt-BR" sz="1800">
                <a:solidFill>
                  <a:schemeClr val="dk1"/>
                </a:solidFill>
              </a:rPr>
              <a:t>o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diagrama Entidade-Relacionamento de uma maneira lógica, inclusive nomeando os componentes e ações que exercem uns sobre os outros.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Nesta etapa identifique apenas as entidades e os relacionamentos entre elas. Não se faz necessário ainda inserir os atributos neste diagrama.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d6ded6e2_0_9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c6d6ded6e2_0_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29" name="Google Shape;129;gc6d6ded6e2_0_9"/>
          <p:cNvSpPr/>
          <p:nvPr/>
        </p:nvSpPr>
        <p:spPr>
          <a:xfrm>
            <a:off x="316401" y="220250"/>
            <a:ext cx="8960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 Aula: Modelo Lógico</a:t>
            </a:r>
            <a:endParaRPr sz="32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30" name="Google Shape;130;gc6d6ded6e2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6d6ded6e2_0_9"/>
          <p:cNvSpPr/>
          <p:nvPr/>
        </p:nvSpPr>
        <p:spPr>
          <a:xfrm>
            <a:off x="493235" y="1225072"/>
            <a:ext cx="11089200" cy="447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Detalhe mais o diagrama criado transforma-o em um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Lógico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Para isto, apresente os atributos e domínios das entidades definidas.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Para cada uma das entidades envolvidas no 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lógico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defina a chave primária e estrangeira (se houver). 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c6d6ded6e2_0_9" descr="Uma imagem contendo captura de tela&#10;&#10;Descrição gerada com muito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0600" y="3429006"/>
            <a:ext cx="5380546" cy="2078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c6d6ded6e2_0_9" descr="Uma imagem contendo captura de tela&#10;&#10;Descrição gerada com muito alta confianç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82511" y="3429004"/>
            <a:ext cx="2743200" cy="166708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c6d6ded6e2_0_9"/>
          <p:cNvSpPr txBox="1"/>
          <p:nvPr/>
        </p:nvSpPr>
        <p:spPr>
          <a:xfrm>
            <a:off x="493225" y="5894650"/>
            <a:ext cx="1147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Apresente o modelo lógico feito explicando as cardinalidades e definições de chaves.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d6ded6e2_0_0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c6d6ded6e2_0_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29" name="Google Shape;129;gc6d6ded6e2_0_0"/>
          <p:cNvSpPr/>
          <p:nvPr/>
        </p:nvSpPr>
        <p:spPr>
          <a:xfrm>
            <a:off x="316395" y="220248"/>
            <a:ext cx="9007488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Atividade: </a:t>
            </a:r>
            <a:r>
              <a:rPr lang="pt-BR" sz="2800" b="1" i="0" u="none" strike="noStrike" cap="none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Lógico DER</a:t>
            </a:r>
            <a:r>
              <a:rPr lang="pt-BR" sz="2800" b="1" dirty="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Cardinalidade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pt-B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c6d6ded6e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6151" y="0"/>
            <a:ext cx="2380082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c6d6ded6e2_0_0"/>
          <p:cNvSpPr/>
          <p:nvPr/>
        </p:nvSpPr>
        <p:spPr>
          <a:xfrm>
            <a:off x="452885" y="1704298"/>
            <a:ext cx="11089200" cy="3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Insira</a:t>
            </a:r>
            <a:r>
              <a:rPr lang="pt-BR" sz="1800" dirty="0">
                <a:solidFill>
                  <a:schemeClr val="dk1"/>
                </a:solidFill>
              </a:rPr>
              <a:t>,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modelo ER elaborado, a cardinalidade (</a:t>
            </a:r>
            <a:r>
              <a:rPr lang="pt-B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Máxima e Mínima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das entidades presentes.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1800" dirty="0">
              <a:solidFill>
                <a:schemeClr val="dk1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pt-BR" sz="1800" dirty="0">
                <a:solidFill>
                  <a:schemeClr val="dk1"/>
                </a:solidFill>
              </a:rPr>
              <a:t>	-- </a:t>
            </a:r>
            <a:r>
              <a:rPr lang="pt-BR" sz="1800" b="1" dirty="0">
                <a:solidFill>
                  <a:schemeClr val="dk1"/>
                </a:solidFill>
              </a:rPr>
              <a:t>Vídeo Aula Complementar</a:t>
            </a:r>
          </a:p>
          <a:p>
            <a:pPr lvl="0" algn="just">
              <a:lnSpc>
                <a:spcPct val="150000"/>
              </a:lnSpc>
              <a:buSzPts val="1800"/>
            </a:pPr>
            <a:r>
              <a:rPr lang="pt-BR" sz="1800" dirty="0">
                <a:solidFill>
                  <a:schemeClr val="dk1"/>
                </a:solidFill>
              </a:rPr>
              <a:t>	https://repositorio.imd.ufrn.br/videos/banco-de-dados/02-04-cardinalidade.mp4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pt-BR" sz="1800" dirty="0">
              <a:solidFill>
                <a:schemeClr val="dk1"/>
              </a:solidFill>
            </a:endParaRPr>
          </a:p>
          <a:p>
            <a:pPr algn="just">
              <a:lnSpc>
                <a:spcPct val="150000"/>
              </a:lnSpc>
              <a:buSzPts val="1800"/>
            </a:pPr>
            <a:r>
              <a:rPr lang="pt-BR" dirty="0">
                <a:solidFill>
                  <a:schemeClr val="dk1"/>
                </a:solidFill>
              </a:rPr>
              <a:t>	</a:t>
            </a:r>
            <a:r>
              <a:rPr lang="pt-BR" dirty="0">
                <a:solidFill>
                  <a:schemeClr val="dk1"/>
                </a:solidFill>
                <a:hlinkClick r:id="rId4"/>
              </a:rPr>
              <a:t>http://www.uel.br/pessoal/valerio/Lista%20de%20exercicios%20Resolvido%2001%20-%20MC%20-%206%20folhas.pdf</a:t>
            </a:r>
            <a:r>
              <a:rPr lang="pt-BR" dirty="0">
                <a:solidFill>
                  <a:schemeClr val="dk1"/>
                </a:solidFill>
              </a:rPr>
              <a:t> </a:t>
            </a:r>
            <a:endParaRPr lang="pt-BR" sz="1100" dirty="0">
              <a:solidFill>
                <a:schemeClr val="dk1"/>
              </a:solidFill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721</Words>
  <Application>Microsoft Office PowerPoint</Application>
  <PresentationFormat>Widescreen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Century Schoolbook</vt:lpstr>
      <vt:lpstr>Calibri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Rocha Pinheiro</dc:creator>
  <cp:lastModifiedBy>Heleno Cardoso</cp:lastModifiedBy>
  <cp:revision>20</cp:revision>
  <dcterms:modified xsi:type="dcterms:W3CDTF">2023-08-25T19:26:40Z</dcterms:modified>
</cp:coreProperties>
</file>