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Schoolbook" panose="0204060405050502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im/kdrM0JvA3CgkiMFbp0NccC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222F2A-2013-4A6E-90BA-5C9B18EC9834}">
  <a:tblStyle styleId="{B8222F2A-2013-4A6E-90BA-5C9B18EC98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154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862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8" name="Google Shape;2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public.imd.ufrn.br/curso/disciplina/3/7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04 - </a:t>
            </a:r>
            <a:r>
              <a:rPr lang="en-US" sz="3600" b="1" i="0" u="none" strike="noStrike" cap="none" dirty="0" err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Normalização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1FN; 2FN; 3FN</a:t>
            </a:r>
            <a:endParaRPr sz="3600" b="1" i="0" u="none" strike="noStrike" cap="none" dirty="0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ECD9773-76D1-B626-CB31-5B9B45EEE53F}"/>
              </a:ext>
            </a:extLst>
          </p:cNvPr>
          <p:cNvSpPr/>
          <p:nvPr/>
        </p:nvSpPr>
        <p:spPr>
          <a:xfrm>
            <a:off x="294807" y="4966686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716492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3648075" y="6624638"/>
            <a:ext cx="1079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10"/>
          <p:cNvGraphicFramePr/>
          <p:nvPr/>
        </p:nvGraphicFramePr>
        <p:xfrm>
          <a:off x="170165" y="1632588"/>
          <a:ext cx="7225875" cy="368819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6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DataFim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Manoel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58" name="Google Shape;2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348834" y="304800"/>
            <a:ext cx="90360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7555405" y="1647575"/>
            <a:ext cx="4286700" cy="416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chave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primária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para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Empregados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(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Matr,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CodProj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Vimos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que um dos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objetivos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normalização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reduzir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redundância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dados,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porém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com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essa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aumentamos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redundância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?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Precisamos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realizar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outros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passos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normalização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termos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um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projeto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1FN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possui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características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indesejáveis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!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70165" y="1250200"/>
            <a:ext cx="147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>
            <a:spLocks noGrp="1"/>
          </p:cNvSpPr>
          <p:nvPr>
            <p:ph type="body" idx="1"/>
          </p:nvPr>
        </p:nvSpPr>
        <p:spPr>
          <a:xfrm>
            <a:off x="247959" y="1451770"/>
            <a:ext cx="1133454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Anomalias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1FN: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Inserção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esteja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haja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empregrado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trabalhando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integridade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Remoção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precisarmos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remover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estiverem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lotados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naquele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perdidas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um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promovido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cargo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teremos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CodCargo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NomeCargo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>
            <a:spLocks noGrp="1"/>
          </p:cNvSpPr>
          <p:nvPr>
            <p:ph type="body" idx="1"/>
          </p:nvPr>
        </p:nvSpPr>
        <p:spPr>
          <a:xfrm>
            <a:off x="348834" y="1163138"/>
            <a:ext cx="11103075" cy="539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1FN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evita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anomalias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remoção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É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preciso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formas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Segunda Forma Normal (2FN)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Terceira Forma Normal (3FN)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dependência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8" name="Google Shape;27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 txBox="1">
            <a:spLocks noGrp="1"/>
          </p:cNvSpPr>
          <p:nvPr>
            <p:ph type="body" idx="1"/>
          </p:nvPr>
        </p:nvSpPr>
        <p:spPr>
          <a:xfrm>
            <a:off x="479425" y="1371600"/>
            <a:ext cx="8496300" cy="516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-se: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funcionalmente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funcionalmente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dependente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valor 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um valor 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¬→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negação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B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1"/>
          </p:nvPr>
        </p:nvSpPr>
        <p:spPr>
          <a:xfrm>
            <a:off x="642651" y="1341437"/>
            <a:ext cx="8496300" cy="502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 um conjunto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Habilidade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Nome 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Habilidade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¬→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Nome,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1"/>
          </p:nvPr>
        </p:nvSpPr>
        <p:spPr>
          <a:xfrm>
            <a:off x="372776" y="1149017"/>
            <a:ext cx="11620644" cy="556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somente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conjuntos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 →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complemento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Consequência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definições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dependência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valor 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consequentemente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um valor 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salientar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conjunto de </a:t>
            </a:r>
            <a:r>
              <a:rPr lang="en-US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é,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→ Y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sendo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>
            <a:spLocks noGrp="1"/>
          </p:cNvSpPr>
          <p:nvPr>
            <p:ph type="body" idx="1"/>
          </p:nvPr>
        </p:nvSpPr>
        <p:spPr>
          <a:xfrm>
            <a:off x="241300" y="1585913"/>
            <a:ext cx="113412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 dirty="0">
                <a:latin typeface="+mj-lt"/>
              </a:rPr>
              <a:t>Segunda Forma Normal (2FN)</a:t>
            </a:r>
            <a:endParaRPr sz="2000" dirty="0">
              <a:latin typeface="+mj-lt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 err="1">
                <a:latin typeface="+mj-lt"/>
              </a:rPr>
              <a:t>Primeiramente</a:t>
            </a:r>
            <a:r>
              <a:rPr lang="en-US" sz="2000" dirty="0">
                <a:latin typeface="+mj-lt"/>
              </a:rPr>
              <a:t>, para </a:t>
            </a:r>
            <a:r>
              <a:rPr lang="en-US" sz="2000" dirty="0" err="1">
                <a:latin typeface="+mj-lt"/>
              </a:rPr>
              <a:t>estar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2FN</a:t>
            </a:r>
            <a:r>
              <a:rPr lang="en-US" sz="2000" dirty="0">
                <a:latin typeface="+mj-lt"/>
              </a:rPr>
              <a:t> é </a:t>
            </a:r>
            <a:r>
              <a:rPr lang="en-US" sz="2000" dirty="0" err="1">
                <a:latin typeface="+mj-lt"/>
              </a:rPr>
              <a:t>preciso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estar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também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1FN</a:t>
            </a:r>
            <a:r>
              <a:rPr lang="en-US" sz="2000" dirty="0">
                <a:latin typeface="+mj-lt"/>
              </a:rPr>
              <a:t>.</a:t>
            </a:r>
            <a:endParaRPr sz="2000" dirty="0">
              <a:latin typeface="+mj-lt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>
                <a:latin typeface="+mj-lt"/>
              </a:rPr>
              <a:t>2FN</a:t>
            </a:r>
            <a:r>
              <a:rPr lang="en-US" sz="2000" dirty="0">
                <a:latin typeface="+mj-lt"/>
              </a:rPr>
              <a:t> define que </a:t>
            </a:r>
            <a:r>
              <a:rPr lang="en-US" sz="2000" dirty="0" err="1">
                <a:latin typeface="+mj-lt"/>
              </a:rPr>
              <a:t>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atributos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normais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ou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seja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não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chave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devem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depender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unicamente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chave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primária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.</a:t>
            </a:r>
            <a:endParaRPr sz="2000" dirty="0">
              <a:latin typeface="+mj-lt"/>
            </a:endParaRPr>
          </a:p>
          <a:p>
            <a:pPr marL="571500" lvl="1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 err="1">
                <a:latin typeface="+mj-lt"/>
              </a:rPr>
              <a:t>Assim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como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>
                <a:latin typeface="+mj-lt"/>
              </a:rPr>
              <a:t>colunas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 que </a:t>
            </a:r>
            <a:r>
              <a:rPr lang="en-US" sz="2000" b="1" dirty="0" err="1">
                <a:latin typeface="+mj-lt"/>
              </a:rPr>
              <a:t>não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são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dependentes</a:t>
            </a:r>
            <a:r>
              <a:rPr lang="en-US" sz="2000" dirty="0">
                <a:latin typeface="+mj-lt"/>
              </a:rPr>
              <a:t> dessa </a:t>
            </a:r>
            <a:r>
              <a:rPr lang="en-US" sz="2000" dirty="0" err="1">
                <a:latin typeface="+mj-lt"/>
              </a:rPr>
              <a:t>chave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devem</a:t>
            </a:r>
            <a:r>
              <a:rPr lang="en-US" sz="2000" dirty="0">
                <a:latin typeface="+mj-lt"/>
              </a:rPr>
              <a:t> ser </a:t>
            </a:r>
            <a:r>
              <a:rPr lang="en-US" sz="2000" dirty="0" err="1">
                <a:latin typeface="+mj-lt"/>
              </a:rPr>
              <a:t>removidas</a:t>
            </a:r>
            <a:r>
              <a:rPr lang="en-US" sz="2000" dirty="0">
                <a:latin typeface="+mj-lt"/>
              </a:rPr>
              <a:t> da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 principal e </a:t>
            </a:r>
            <a:r>
              <a:rPr lang="en-US" sz="2000" dirty="0" err="1">
                <a:latin typeface="+mj-lt"/>
              </a:rPr>
              <a:t>cria</a:t>
            </a:r>
            <a:r>
              <a:rPr lang="en-US" sz="2000" dirty="0">
                <a:latin typeface="+mj-lt"/>
              </a:rPr>
              <a:t>-se </a:t>
            </a:r>
            <a:r>
              <a:rPr lang="en-US" sz="2000" dirty="0" err="1">
                <a:latin typeface="+mj-lt"/>
              </a:rPr>
              <a:t>uma</a:t>
            </a:r>
            <a:r>
              <a:rPr lang="en-US" sz="2000" dirty="0">
                <a:latin typeface="+mj-lt"/>
              </a:rPr>
              <a:t> nova </a:t>
            </a:r>
            <a:r>
              <a:rPr lang="en-US" sz="2000" dirty="0" err="1">
                <a:latin typeface="+mj-lt"/>
              </a:rPr>
              <a:t>tabela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utilizando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esses</a:t>
            </a:r>
            <a:r>
              <a:rPr lang="en-US" sz="2000" dirty="0">
                <a:latin typeface="+mj-lt"/>
              </a:rPr>
              <a:t> dados.</a:t>
            </a:r>
            <a:endParaRPr sz="2000" dirty="0">
              <a:latin typeface="+mj-lt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348834" y="1070275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17"/>
          <p:cNvGraphicFramePr/>
          <p:nvPr/>
        </p:nvGraphicFramePr>
        <p:xfrm>
          <a:off x="1597319" y="2448815"/>
          <a:ext cx="5837800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" name="Google Shape;327;p17"/>
          <p:cNvSpPr txBox="1"/>
          <p:nvPr/>
        </p:nvSpPr>
        <p:spPr>
          <a:xfrm>
            <a:off x="1597319" y="21410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348834" y="4597459"/>
            <a:ext cx="1082471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Como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podemos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observar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, o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atributo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"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DESCRICAO_CURSO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"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depende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unicamente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chave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primária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"ID_PROF", mas sim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somente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chave</a:t>
            </a:r>
            <a:r>
              <a:rPr lang="en-US" sz="2400" b="0" i="0" u="none" strike="noStrike" cap="none" dirty="0">
                <a:solidFill>
                  <a:srgbClr val="222222"/>
                </a:solidFill>
                <a:latin typeface="+mj-lt"/>
                <a:ea typeface="Calibri"/>
                <a:cs typeface="Calibri"/>
                <a:sym typeface="Calibri"/>
              </a:rPr>
              <a:t> "ID_CURSO".</a:t>
            </a:r>
            <a:endParaRPr sz="2400"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203045" y="1061290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normalizar é necessário: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18"/>
          <p:cNvGraphicFramePr/>
          <p:nvPr/>
        </p:nvGraphicFramePr>
        <p:xfrm>
          <a:off x="1586292" y="2181274"/>
          <a:ext cx="5837800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Curso</a:t>
                      </a:r>
                      <a:r>
                        <a:rPr lang="en-US" sz="1400" u="none" strike="noStrike" cap="none" dirty="0"/>
                        <a:t> de </a:t>
                      </a:r>
                      <a:r>
                        <a:rPr lang="en-US" sz="1400" u="none" strike="noStrike" cap="none" dirty="0" err="1"/>
                        <a:t>Culinária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9" name="Google Shape;339;p18"/>
          <p:cNvSpPr txBox="1"/>
          <p:nvPr/>
        </p:nvSpPr>
        <p:spPr>
          <a:xfrm>
            <a:off x="1586292" y="1873497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943911" y="3882609"/>
            <a:ext cx="9859468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/>
              <a:t>1 – </a:t>
            </a:r>
            <a:r>
              <a:rPr lang="en-US" sz="2000" dirty="0" err="1"/>
              <a:t>Identificar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dependentes</a:t>
            </a:r>
            <a:r>
              <a:rPr lang="en-US" sz="2000" dirty="0"/>
              <a:t> da </a:t>
            </a:r>
            <a:r>
              <a:rPr lang="en-US" sz="2000" dirty="0" err="1"/>
              <a:t>chave</a:t>
            </a:r>
            <a:r>
              <a:rPr lang="en-US" sz="2000" dirty="0"/>
              <a:t> </a:t>
            </a:r>
            <a:r>
              <a:rPr lang="en-US" sz="2000" dirty="0" err="1"/>
              <a:t>primária</a:t>
            </a:r>
            <a:r>
              <a:rPr lang="en-US" sz="2000" dirty="0"/>
              <a:t> (</a:t>
            </a:r>
            <a:r>
              <a:rPr lang="en-US" sz="2000" b="1" dirty="0" err="1"/>
              <a:t>nesse</a:t>
            </a:r>
            <a:r>
              <a:rPr lang="en-US" sz="2000" b="1" dirty="0"/>
              <a:t> </a:t>
            </a:r>
            <a:r>
              <a:rPr lang="en-US" sz="2000" b="1" dirty="0" err="1"/>
              <a:t>exemplo</a:t>
            </a:r>
            <a:r>
              <a:rPr lang="en-US" sz="2000" b="1" dirty="0"/>
              <a:t> "DESCRICAO_CURSO"</a:t>
            </a:r>
            <a:r>
              <a:rPr lang="en-US" sz="2000" dirty="0"/>
              <a:t>) e </a:t>
            </a:r>
            <a:r>
              <a:rPr lang="en-US" sz="2000" dirty="0" err="1"/>
              <a:t>removê-los</a:t>
            </a:r>
            <a:r>
              <a:rPr lang="en-US" sz="2000" dirty="0"/>
              <a:t>;</a:t>
            </a: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2 –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Construir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uma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nova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tabela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com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os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dados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em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questão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: PROFESSOR_CURSO = {ID_PROF + ID_CURSO + SALARIO} e CURSOS (nova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tabela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) = {ID_CURSO + DESCRICAO_CURSO}.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348" name="Google Shape;348;p1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19"/>
          <p:cNvGraphicFramePr/>
          <p:nvPr/>
        </p:nvGraphicFramePr>
        <p:xfrm>
          <a:off x="348834" y="2735910"/>
          <a:ext cx="5837800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Google Shape;350;p19"/>
          <p:cNvSpPr txBox="1"/>
          <p:nvPr/>
        </p:nvSpPr>
        <p:spPr>
          <a:xfrm>
            <a:off x="348834" y="2428133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644869" y="362435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9"/>
          <p:cNvCxnSpPr/>
          <p:nvPr/>
        </p:nvCxnSpPr>
        <p:spPr>
          <a:xfrm rot="10800000" flipH="1">
            <a:off x="6261236" y="2263515"/>
            <a:ext cx="914400" cy="12109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6261236" y="3657600"/>
            <a:ext cx="1122673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54" name="Google Shape;354;p19"/>
          <p:cNvGraphicFramePr/>
          <p:nvPr/>
        </p:nvGraphicFramePr>
        <p:xfrm>
          <a:off x="7572360" y="1696076"/>
          <a:ext cx="377257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" name="Google Shape;355;p19"/>
          <p:cNvSpPr txBox="1"/>
          <p:nvPr/>
        </p:nvSpPr>
        <p:spPr>
          <a:xfrm>
            <a:off x="7499431" y="13414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19"/>
          <p:cNvGraphicFramePr/>
          <p:nvPr/>
        </p:nvGraphicFramePr>
        <p:xfrm>
          <a:off x="7644869" y="3962107"/>
          <a:ext cx="348002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4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ID_Curso</a:t>
                      </a:r>
                      <a:r>
                        <a:rPr lang="en-US" sz="1800" u="none" strike="noStrike" cap="none" dirty="0"/>
                        <a:t>*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789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Curso</a:t>
                      </a:r>
                      <a:r>
                        <a:rPr lang="en-US" sz="1400" u="none" strike="noStrike" cap="none" dirty="0"/>
                        <a:t> de </a:t>
                      </a:r>
                      <a:r>
                        <a:rPr lang="en-US" sz="1400" u="none" strike="noStrike" cap="none" dirty="0" err="1"/>
                        <a:t>Culinária</a:t>
                      </a:r>
                      <a:endParaRPr sz="1400" u="none" strike="noStrike" cap="none" dirty="0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/>
        </p:nvSpPr>
        <p:spPr>
          <a:xfrm>
            <a:off x="723900" y="2733675"/>
            <a:ext cx="10761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04 - </a:t>
            </a:r>
            <a:r>
              <a:rPr lang="en-US" sz="2800" b="1" i="1" u="none" strike="noStrike" cap="none" dirty="0" err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Normalização</a:t>
            </a:r>
            <a:endParaRPr sz="2800" b="1" i="1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723900" y="16287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599347" y="5326588"/>
            <a:ext cx="9758856" cy="102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chave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primária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Empregados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é (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Matr, </a:t>
            </a:r>
            <a:r>
              <a:rPr lang="en-US" sz="2000" b="0" i="0" u="sng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CodProj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Empregado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anterior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após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passarmos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2FN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resultaria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três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tabelas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p20"/>
          <p:cNvGraphicFramePr/>
          <p:nvPr/>
        </p:nvGraphicFramePr>
        <p:xfrm>
          <a:off x="599347" y="1446370"/>
          <a:ext cx="7225875" cy="368819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6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DataFim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Manoel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7" name="Google Shape;367;p20"/>
          <p:cNvSpPr txBox="1"/>
          <p:nvPr/>
        </p:nvSpPr>
        <p:spPr>
          <a:xfrm>
            <a:off x="599347" y="1126033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 txBox="1">
            <a:spLocks noGrp="1"/>
          </p:cNvSpPr>
          <p:nvPr>
            <p:ph type="body" idx="1"/>
          </p:nvPr>
        </p:nvSpPr>
        <p:spPr>
          <a:xfrm>
            <a:off x="343890" y="667899"/>
            <a:ext cx="10518983" cy="64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000"/>
              <a:t>A tabela Empregado anterior após passarmos para 2FN resultaria em três tabelas:</a:t>
            </a:r>
            <a:endParaRPr/>
          </a:p>
        </p:txBody>
      </p:sp>
      <p:graphicFrame>
        <p:nvGraphicFramePr>
          <p:cNvPr id="374" name="Google Shape;374;p21"/>
          <p:cNvGraphicFramePr/>
          <p:nvPr/>
        </p:nvGraphicFramePr>
        <p:xfrm>
          <a:off x="343890" y="1728335"/>
          <a:ext cx="5627875" cy="29266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3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Matrícula*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CodCargo*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NomeCargo</a:t>
                      </a:r>
                      <a:endParaRPr sz="18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Manuel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75" name="Google Shape;3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348834" y="3498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343890" y="1371684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21"/>
          <p:cNvGraphicFramePr/>
          <p:nvPr/>
        </p:nvGraphicFramePr>
        <p:xfrm>
          <a:off x="1544065" y="5141914"/>
          <a:ext cx="2471750" cy="14827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2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CodProj*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DataFIm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0" name="Google Shape;380;p21"/>
          <p:cNvSpPr txBox="1"/>
          <p:nvPr/>
        </p:nvSpPr>
        <p:spPr>
          <a:xfrm>
            <a:off x="1519860" y="4834137"/>
            <a:ext cx="10326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21"/>
          <p:cNvGraphicFramePr/>
          <p:nvPr/>
        </p:nvGraphicFramePr>
        <p:xfrm>
          <a:off x="6837414" y="1704537"/>
          <a:ext cx="3161000" cy="402348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91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78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85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82" name="Google Shape;382;p21"/>
          <p:cNvSpPr txBox="1"/>
          <p:nvPr/>
        </p:nvSpPr>
        <p:spPr>
          <a:xfrm>
            <a:off x="6837414" y="1355972"/>
            <a:ext cx="11833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ALOCAÇÃO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xfrm>
            <a:off x="324628" y="1373777"/>
            <a:ext cx="11257872" cy="504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 err="1">
                <a:latin typeface="+mj-lt"/>
              </a:rPr>
              <a:t>Anomalias</a:t>
            </a:r>
            <a:r>
              <a:rPr lang="en-US" sz="2400" b="1" dirty="0">
                <a:latin typeface="+mj-lt"/>
              </a:rPr>
              <a:t> da 2FN:</a:t>
            </a:r>
            <a:endParaRPr sz="24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Inserção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podemos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criar</a:t>
            </a:r>
            <a:r>
              <a:rPr lang="en-US" sz="2400" dirty="0">
                <a:latin typeface="+mj-lt"/>
              </a:rPr>
              <a:t> cargos se </a:t>
            </a:r>
            <a:r>
              <a:rPr lang="en-US" sz="2400" dirty="0" err="1">
                <a:latin typeface="+mj-lt"/>
              </a:rPr>
              <a:t>houver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empregados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designados</a:t>
            </a:r>
            <a:r>
              <a:rPr lang="en-US" sz="2400" dirty="0">
                <a:latin typeface="+mj-lt"/>
              </a:rPr>
              <a:t> para </a:t>
            </a:r>
            <a:r>
              <a:rPr lang="en-US" sz="2400" dirty="0" err="1">
                <a:latin typeface="+mj-lt"/>
              </a:rPr>
              <a:t>ele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Remoção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se </a:t>
            </a:r>
            <a:r>
              <a:rPr lang="en-US" sz="2400" dirty="0" err="1">
                <a:latin typeface="+mj-lt"/>
              </a:rPr>
              <a:t>removermos</a:t>
            </a:r>
            <a:r>
              <a:rPr lang="en-US" sz="2400" dirty="0">
                <a:latin typeface="+mj-lt"/>
              </a:rPr>
              <a:t> um </a:t>
            </a:r>
            <a:r>
              <a:rPr lang="en-US" sz="2400" dirty="0" err="1">
                <a:latin typeface="+mj-lt"/>
              </a:rPr>
              <a:t>empregado</a:t>
            </a:r>
            <a:r>
              <a:rPr lang="en-US" sz="2400" dirty="0">
                <a:latin typeface="+mj-lt"/>
              </a:rPr>
              <a:t> que </a:t>
            </a:r>
            <a:r>
              <a:rPr lang="en-US" sz="2400" dirty="0" err="1">
                <a:latin typeface="+mj-lt"/>
              </a:rPr>
              <a:t>ocupa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unicamente</a:t>
            </a:r>
            <a:r>
              <a:rPr lang="en-US" sz="2400" dirty="0">
                <a:latin typeface="+mj-lt"/>
              </a:rPr>
              <a:t> um cargo </a:t>
            </a:r>
            <a:r>
              <a:rPr lang="en-US" sz="2400" dirty="0" err="1">
                <a:latin typeface="+mj-lt"/>
              </a:rPr>
              <a:t>na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empresa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perderemos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informação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deste</a:t>
            </a:r>
            <a:r>
              <a:rPr lang="en-US" sz="2400" dirty="0">
                <a:latin typeface="+mj-lt"/>
              </a:rPr>
              <a:t> cargo.</a:t>
            </a:r>
            <a:endParaRPr sz="2400" dirty="0">
              <a:latin typeface="+mj-lt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Atualização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se um cargo </a:t>
            </a:r>
            <a:r>
              <a:rPr lang="en-US" sz="2400" dirty="0" err="1">
                <a:latin typeface="+mj-lt"/>
              </a:rPr>
              <a:t>muda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nome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precisaremos</a:t>
            </a:r>
            <a:r>
              <a:rPr lang="en-US" sz="2400" dirty="0">
                <a:latin typeface="+mj-lt"/>
              </a:rPr>
              <a:t> mudar </a:t>
            </a:r>
            <a:r>
              <a:rPr lang="en-US" sz="2400" dirty="0" err="1">
                <a:latin typeface="+mj-lt"/>
              </a:rPr>
              <a:t>todas</a:t>
            </a:r>
            <a:r>
              <a:rPr lang="en-US" sz="2400" dirty="0">
                <a:latin typeface="+mj-lt"/>
              </a:rPr>
              <a:t> as </a:t>
            </a:r>
            <a:r>
              <a:rPr lang="en-US" sz="2400" dirty="0" err="1">
                <a:latin typeface="+mj-lt"/>
              </a:rPr>
              <a:t>linhas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</a:t>
            </a:r>
            <a:r>
              <a:rPr lang="en-US" sz="2400" dirty="0">
                <a:latin typeface="+mj-lt"/>
              </a:rPr>
              <a:t> que </a:t>
            </a:r>
            <a:r>
              <a:rPr lang="en-US" sz="2400" dirty="0" err="1">
                <a:latin typeface="+mj-lt"/>
              </a:rPr>
              <a:t>este</a:t>
            </a:r>
            <a:r>
              <a:rPr lang="en-US" sz="2400" dirty="0">
                <a:latin typeface="+mj-lt"/>
              </a:rPr>
              <a:t> cargo </a:t>
            </a:r>
            <a:r>
              <a:rPr lang="en-US" sz="2400" dirty="0" err="1">
                <a:latin typeface="+mj-lt"/>
              </a:rPr>
              <a:t>aparece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41774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 txBox="1">
            <a:spLocks noGrp="1"/>
          </p:cNvSpPr>
          <p:nvPr>
            <p:ph type="body" idx="1"/>
          </p:nvPr>
        </p:nvSpPr>
        <p:spPr>
          <a:xfrm>
            <a:off x="209550" y="1585913"/>
            <a:ext cx="113729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>
                <a:latin typeface="+mj-lt"/>
              </a:rPr>
              <a:t>Terceira Forma Normal (3FN)</a:t>
            </a:r>
            <a:endParaRPr sz="2400" dirty="0">
              <a:latin typeface="+mj-lt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3600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+mj-lt"/>
              </a:rPr>
              <a:t>Envolve o </a:t>
            </a:r>
            <a:r>
              <a:rPr lang="en-US" sz="2400" dirty="0" err="1">
                <a:latin typeface="+mj-lt"/>
              </a:rPr>
              <a:t>conceito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 err="1">
                <a:latin typeface="+mj-lt"/>
              </a:rPr>
              <a:t>dependência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transitiva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Suponha</a:t>
            </a:r>
            <a:r>
              <a:rPr lang="en-US" sz="2400" dirty="0">
                <a:latin typeface="+mj-lt"/>
              </a:rPr>
              <a:t> que </a:t>
            </a:r>
            <a:r>
              <a:rPr lang="en-US" sz="2400" dirty="0" err="1">
                <a:latin typeface="+mj-lt"/>
              </a:rPr>
              <a:t>tenhamos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uma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tabela</a:t>
            </a:r>
            <a:r>
              <a:rPr lang="en-US" sz="2400" dirty="0">
                <a:latin typeface="+mj-lt"/>
              </a:rPr>
              <a:t> com </a:t>
            </a:r>
            <a:r>
              <a:rPr lang="en-US" sz="2400" dirty="0" err="1">
                <a:latin typeface="+mj-lt"/>
              </a:rPr>
              <a:t>colunas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 e </a:t>
            </a:r>
            <a:r>
              <a:rPr lang="en-US" sz="2400" b="1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  <a:p>
            <a:pPr marL="3600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+mj-lt"/>
            </a:endParaRPr>
          </a:p>
          <a:p>
            <a:pPr marL="3600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+mj-lt"/>
              </a:rPr>
              <a:t>Se a </a:t>
            </a:r>
            <a:r>
              <a:rPr lang="en-US" sz="2400" dirty="0" err="1">
                <a:latin typeface="+mj-lt"/>
              </a:rPr>
              <a:t>coluna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 é </a:t>
            </a:r>
            <a:r>
              <a:rPr lang="en-US" sz="2400" dirty="0" err="1">
                <a:latin typeface="+mj-lt"/>
              </a:rPr>
              <a:t>funcionalmente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dependente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 e </a:t>
            </a:r>
            <a:r>
              <a:rPr lang="en-US" sz="2400" b="1" dirty="0">
                <a:latin typeface="+mj-lt"/>
              </a:rPr>
              <a:t>B</a:t>
            </a:r>
            <a:r>
              <a:rPr lang="en-US" sz="2400" dirty="0">
                <a:latin typeface="+mj-lt"/>
              </a:rPr>
              <a:t> é </a:t>
            </a:r>
            <a:r>
              <a:rPr lang="en-US" sz="2400" dirty="0" err="1">
                <a:latin typeface="+mj-lt"/>
              </a:rPr>
              <a:t>funcionalmente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dependente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então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 é </a:t>
            </a:r>
            <a:r>
              <a:rPr lang="en-US" sz="2400" dirty="0" err="1">
                <a:latin typeface="+mj-lt"/>
              </a:rPr>
              <a:t>funcionalmente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dependente</a:t>
            </a:r>
            <a:r>
              <a:rPr lang="en-US" sz="2400" dirty="0">
                <a:latin typeface="+mj-lt"/>
              </a:rPr>
              <a:t> de </a:t>
            </a:r>
            <a:r>
              <a:rPr lang="en-US" sz="2400" b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>
            <a:spLocks noGrp="1"/>
          </p:cNvSpPr>
          <p:nvPr>
            <p:ph type="body" idx="1"/>
          </p:nvPr>
        </p:nvSpPr>
        <p:spPr>
          <a:xfrm>
            <a:off x="432450" y="1554163"/>
            <a:ext cx="111500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Definição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Assim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para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2FN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é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preciso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1FN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para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3FN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é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preciso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estar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também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2FN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3FN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define que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todos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dessa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tabela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ser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funcionalmente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independentes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uns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dos outros,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mesmo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tempo que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ser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dependentes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exclusivamente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chave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primária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tabela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Projetada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para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melhorar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o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desempenho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processamento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dos BDs 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minimizar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custos de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armazenamento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 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body" idx="1"/>
          </p:nvPr>
        </p:nvSpPr>
        <p:spPr>
          <a:xfrm>
            <a:off x="567363" y="1048270"/>
            <a:ext cx="2130867" cy="49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16" name="Google Shape;416;p25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567362" y="1570375"/>
            <a:ext cx="11015138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FUNCIONARIO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= {ID + NOME + VALOR_SALARIO + 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VALOR_FGTS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}. Como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sabemos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o valor do FGTS é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proporcional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salário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logo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atributo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normal "VALOR_FGTS" é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dependente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também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atributo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normal "VALOR_SALARIO". Para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normalizar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é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necessário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Identificar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dados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dependentes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outros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nesse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exemplo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"VALOR_FGTS");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Removê-los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 Esses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poderiam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definitivamente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excluídos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-- 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deixando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camada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negócio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responsabilidade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pelo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cálculo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--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até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movidos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nova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referenciar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 principal ("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FUNCIONARIO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").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404734" y="1606980"/>
            <a:ext cx="1128850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“Uma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3FN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funcionalmente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dependentes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inteira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nada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3FN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potencialmente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indesejáveis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 dados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1FN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569626" y="1262210"/>
            <a:ext cx="11123610" cy="549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1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IFRN, Cargo de Docente, ano 2009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 O formulário de Requisição de Material ilustrado abaixo é utilizado pelos funcionários de uma dada empresa para solicitação de material junto ao setor de almoxarifado. Supondo que a empresa necessita de um projeto de banco de dados para armazenar, de forma mais eficiente, suas requisições de materiais, utilize um esquema de relação e normalize um projeto de BD, com base no formulário de Requisição de Material apresentado, deixando-o na terceira forma normal. Na área de resposta devem constar, também, a primeira e a segunda forma normal.</a:t>
            </a:r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dirty="0" err="1">
                <a:solidFill>
                  <a:schemeClr val="dk1"/>
                </a:solidFill>
              </a:rPr>
              <a:t>Dinâmica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CF64FE-99E4-AC9A-9C91-FEC84B86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083" y="3927476"/>
            <a:ext cx="7785554" cy="28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569626" y="1606980"/>
            <a:ext cx="1112361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1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lang="pt-BR" sz="3200" dirty="0">
              <a:latin typeface="+mj-lt"/>
            </a:endParaRPr>
          </a:p>
          <a:p>
            <a:pPr marL="571500" lvl="1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lang="pt-BR" sz="3200" dirty="0">
              <a:latin typeface="+mj-lt"/>
            </a:endParaRPr>
          </a:p>
          <a:p>
            <a:pPr lvl="1" indent="-228600" algn="just">
              <a:buClr>
                <a:srgbClr val="C00000"/>
              </a:buClr>
              <a:buNone/>
            </a:pPr>
            <a:r>
              <a:rPr lang="pt-BR" sz="3200" dirty="0">
                <a:latin typeface="+mj-lt"/>
                <a:hlinkClick r:id="rId3"/>
              </a:rPr>
              <a:t>https://materialpublic.imd.ufrn.br/curso/disciplina/3/73</a:t>
            </a:r>
            <a:r>
              <a:rPr lang="pt-BR" sz="3200" dirty="0">
                <a:latin typeface="+mj-lt"/>
              </a:rPr>
              <a:t> </a:t>
            </a:r>
            <a:endParaRPr sz="3200" dirty="0">
              <a:latin typeface="+mj-lt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Aula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6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>
            <a:spLocks noGrp="1"/>
          </p:cNvSpPr>
          <p:nvPr>
            <p:ph type="body" idx="1"/>
          </p:nvPr>
        </p:nvSpPr>
        <p:spPr>
          <a:xfrm>
            <a:off x="224592" y="1585912"/>
            <a:ext cx="11632627" cy="503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embora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suficiente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para ser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aplicada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reduzindo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redundância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aumentando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integridade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dados e o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a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i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banco de dados,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examinar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relações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evitar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anomalias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observadas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exclusão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alteração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4772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Esquemas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Relacionais</a:t>
            </a:r>
            <a:r>
              <a:rPr lang="en-US" sz="4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4"/>
          <p:cNvGraphicFramePr/>
          <p:nvPr/>
        </p:nvGraphicFramePr>
        <p:xfrm>
          <a:off x="479424" y="1952214"/>
          <a:ext cx="8496300" cy="22257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Habilidade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Futebol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Voleibol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Basquete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Atletismo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Tênis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Google Shape;192;p4"/>
          <p:cNvSpPr txBox="1"/>
          <p:nvPr/>
        </p:nvSpPr>
        <p:spPr>
          <a:xfrm>
            <a:off x="209550" y="173037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 – Exemplo de Motivação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209550" y="1493050"/>
            <a:ext cx="9311400" cy="5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	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Habilidades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Esportivas</a:t>
            </a:r>
            <a:endParaRPr sz="2000" b="1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está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mal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projetada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!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José mudar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endereço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ocorre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anomalia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atualização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 novo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esporte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para José?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ocorre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anomalia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inclusão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Retirar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José do banco de dados?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ocorre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anomalia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remoção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372776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642651" y="1662841"/>
            <a:ext cx="11139618" cy="406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isto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i="1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habilidade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não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é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atômico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)! O que é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possível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fazer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dentro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modelo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relacional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03" name="Google Shape;203;p5"/>
          <p:cNvGraphicFramePr/>
          <p:nvPr/>
        </p:nvGraphicFramePr>
        <p:xfrm>
          <a:off x="1179226" y="2244570"/>
          <a:ext cx="8229600" cy="1285875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Habilidade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{ Futebol, Voleibol, Basquete, Atletismo, Tênis }</a:t>
                      </a:r>
                      <a:endParaRPr sz="1800" u="none" strike="noStrike" cap="none"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209550" y="203993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1117038" y="1401367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ESPORTISTAS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Identidade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redundância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necessária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6"/>
          <p:cNvGraphicFramePr/>
          <p:nvPr/>
        </p:nvGraphicFramePr>
        <p:xfrm>
          <a:off x="1250389" y="1833168"/>
          <a:ext cx="6418275" cy="110805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3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4" name="Google Shape;214;p6"/>
          <p:cNvGraphicFramePr/>
          <p:nvPr/>
        </p:nvGraphicFramePr>
        <p:xfrm>
          <a:off x="1261501" y="3560368"/>
          <a:ext cx="4271950" cy="219432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3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Esporte*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Futebol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Voleibol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Basquetebol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Atletismo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Tênis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>
            <a:spLocks noGrp="1"/>
          </p:cNvSpPr>
          <p:nvPr>
            <p:ph type="body" idx="1"/>
          </p:nvPr>
        </p:nvSpPr>
        <p:spPr>
          <a:xfrm>
            <a:off x="348834" y="1585912"/>
            <a:ext cx="11478405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Primeira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Forma Normal (1FN)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minimamente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normalizada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(1FN).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1FN: O valor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indivisível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Nesta forma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precisam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ser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atômicos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o que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significa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que as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tabelas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não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podem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repetidos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e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nem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possuindo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mais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 um valor. </a:t>
            </a: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Nota: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mutivalorados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vários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no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) e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valores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compostos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(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endereço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348834" y="1144364"/>
            <a:ext cx="1109225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Exemplo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CLIENTE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{ID + ENDEREÇO +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TELEFONES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}.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Porém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pessoa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poderá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um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número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telefone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sendo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assim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"TELEFONES" é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multivalorado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Para </a:t>
            </a:r>
            <a:r>
              <a:rPr lang="en-US" sz="1800" b="1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normalizar</a:t>
            </a: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é </a:t>
            </a:r>
            <a:r>
              <a:rPr lang="en-US" sz="1800" b="1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necessário</a:t>
            </a:r>
            <a:r>
              <a:rPr lang="en-US" sz="1800" b="1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Identificar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chave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primária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também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coluna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que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possui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dados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repetidos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nesse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exemplo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"TELEFONES") 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removê-los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;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Construir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outra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com o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atributo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questão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no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caso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"TELEFONES". Mas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não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esquecendo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fazer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uma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relação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entre as duas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CLIENTE = {ID + ENDEREÇO} e TELEFONE (nova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tabela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{CLIENTE_ID + TELEFONE}.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323155" y="2674948"/>
          <a:ext cx="525747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06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Telefones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(71)9999-9999, (71)98888-8888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V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(71)9666-6666, (71)9555-5555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(71)9333-6666, (71)9333-5555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" name="Google Shape;245;p9"/>
          <p:cNvSpPr txBox="1"/>
          <p:nvPr/>
        </p:nvSpPr>
        <p:spPr>
          <a:xfrm>
            <a:off x="323155" y="2367171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9"/>
          <p:cNvGraphicFramePr/>
          <p:nvPr/>
        </p:nvGraphicFramePr>
        <p:xfrm>
          <a:off x="7028798" y="1141365"/>
          <a:ext cx="2376875" cy="146267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V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p9"/>
          <p:cNvSpPr txBox="1"/>
          <p:nvPr/>
        </p:nvSpPr>
        <p:spPr>
          <a:xfrm>
            <a:off x="7040919" y="833588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9"/>
          <p:cNvGraphicFramePr/>
          <p:nvPr/>
        </p:nvGraphicFramePr>
        <p:xfrm>
          <a:off x="7326102" y="3219615"/>
          <a:ext cx="3226975" cy="255962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45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Cliente_ID*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Telefone*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(71)9999-9999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(71)98888-8888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(71)9666-6666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(71)9555-5555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(71)9333-6666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9" name="Google Shape;249;p9"/>
          <p:cNvSpPr txBox="1"/>
          <p:nvPr/>
        </p:nvSpPr>
        <p:spPr>
          <a:xfrm>
            <a:off x="7338223" y="2911838"/>
            <a:ext cx="11320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9"/>
          <p:cNvCxnSpPr/>
          <p:nvPr/>
        </p:nvCxnSpPr>
        <p:spPr>
          <a:xfrm rot="10800000" flipH="1">
            <a:off x="5906125" y="2008682"/>
            <a:ext cx="914400" cy="12109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9"/>
          <p:cNvCxnSpPr/>
          <p:nvPr/>
        </p:nvCxnSpPr>
        <p:spPr>
          <a:xfrm>
            <a:off x="5906125" y="3402767"/>
            <a:ext cx="1122673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2217</Words>
  <Application>Microsoft Office PowerPoint</Application>
  <PresentationFormat>Widescreen</PresentationFormat>
  <Paragraphs>651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Times New Roman</vt:lpstr>
      <vt:lpstr>Century Schoolbook</vt:lpstr>
      <vt:lpstr>Calibri</vt:lpstr>
      <vt:lpstr>Arial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19</cp:revision>
  <dcterms:modified xsi:type="dcterms:W3CDTF">2023-08-25T19:26:27Z</dcterms:modified>
</cp:coreProperties>
</file>