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entury Schoolbook" panose="02040604050505020304" pitchFamily="18" charset="0"/>
      <p:regular r:id="rId42"/>
      <p:bold r:id="rId43"/>
      <p:italic r:id="rId44"/>
      <p:boldItalic r:id="rId45"/>
    </p:embeddedFont>
    <p:embeddedFont>
      <p:font typeface="Tahoma" panose="020B0604030504040204" pitchFamily="3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jF5Y3KbNAzBMt3A4T2HI6rBsQp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6B72FD-5CD0-49AC-8E0F-2570FBD0BDDA}">
  <a:tblStyle styleId="{F06B72FD-5CD0-49AC-8E0F-2570FBD0BDD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4" name="Google Shape;24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9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0" name="Google Shape;38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8" name="Google Shape;40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8" name="Google Shape;41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6" name="Google Shape;43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0" name="Google Shape;45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5" name="Google Shape;46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9" name="Google Shape;47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3" name="Google Shape;49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3" name="Google Shape;50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3" name="Google Shape;51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3" name="Google Shape;52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2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3" name="Google Shape;5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3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1" name="Google Shape;54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4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9" name="Google Shape;54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5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7" name="Google Shape;55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5" name="Google Shape;56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4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4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05 - </a:t>
            </a:r>
            <a:r>
              <a:rPr lang="pt-BR" sz="36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DDL</a:t>
            </a:r>
            <a:endParaRPr sz="3600" b="1" i="0" u="none" strike="noStrike" cap="none" dirty="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639032C9-A67F-692D-9033-D8C188F78D8F}"/>
              </a:ext>
            </a:extLst>
          </p:cNvPr>
          <p:cNvSpPr/>
          <p:nvPr/>
        </p:nvSpPr>
        <p:spPr>
          <a:xfrm>
            <a:off x="419725" y="4683125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E1DBEEC0-BDBF-6F23-5893-E08F3573F24F}"/>
              </a:ext>
            </a:extLst>
          </p:cNvPr>
          <p:cNvSpPr/>
          <p:nvPr/>
        </p:nvSpPr>
        <p:spPr>
          <a:xfrm>
            <a:off x="1274164" y="5432931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223;p11"/>
          <p:cNvGraphicFramePr/>
          <p:nvPr/>
        </p:nvGraphicFramePr>
        <p:xfrm>
          <a:off x="1160619" y="2588929"/>
          <a:ext cx="1830125" cy="22251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data_Nasc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curso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media_global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4" name="Google Shape;224;p11"/>
          <p:cNvSpPr/>
          <p:nvPr/>
        </p:nvSpPr>
        <p:spPr>
          <a:xfrm>
            <a:off x="274177" y="1248810"/>
            <a:ext cx="526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Criando tabelas com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 de chave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4981903" y="2301766"/>
            <a:ext cx="50133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		integer NOT NULL,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		varchar(40) NOT NULL,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data_Nasc	date,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		 varchar(40),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media_global 	decimal (2,2),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(cpf)	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1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331327" y="1096410"/>
            <a:ext cx="654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Criando tabelas com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 Referencial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6" name="Google Shape;236;p12"/>
          <p:cNvGraphicFramePr/>
          <p:nvPr/>
        </p:nvGraphicFramePr>
        <p:xfrm>
          <a:off x="708017" y="2370183"/>
          <a:ext cx="1830125" cy="22251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data_Nasc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curso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media_global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7" name="Google Shape;237;p12"/>
          <p:cNvSpPr txBox="1"/>
          <p:nvPr/>
        </p:nvSpPr>
        <p:spPr>
          <a:xfrm>
            <a:off x="5853606" y="2224910"/>
            <a:ext cx="58647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matricula(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cpf_aluno		integer NOT NULL,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	date,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descricao		varchar(40) NOT NULL,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(cpf_aluno),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(cpf_aluno) references alunos (cpf)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8" name="Google Shape;238;p12"/>
          <p:cNvGraphicFramePr/>
          <p:nvPr/>
        </p:nvGraphicFramePr>
        <p:xfrm>
          <a:off x="3461727" y="2806362"/>
          <a:ext cx="1830125" cy="14834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matricula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*cpf_aluno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descricao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9" name="Google Shape;239;p12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2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3"/>
          <p:cNvSpPr/>
          <p:nvPr/>
        </p:nvSpPr>
        <p:spPr>
          <a:xfrm>
            <a:off x="293227" y="1191660"/>
            <a:ext cx="654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Criando tabelas com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 de Domínio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9" name="Google Shape;249;p13"/>
          <p:cNvGraphicFramePr/>
          <p:nvPr/>
        </p:nvGraphicFramePr>
        <p:xfrm>
          <a:off x="498467" y="2598783"/>
          <a:ext cx="1830125" cy="22251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data_Nasc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curso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media_global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0" name="Google Shape;250;p13"/>
          <p:cNvSpPr txBox="1"/>
          <p:nvPr/>
        </p:nvSpPr>
        <p:spPr>
          <a:xfrm>
            <a:off x="5644056" y="2453510"/>
            <a:ext cx="58647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matricula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cpf_aluno		integer NOT NULL,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	date,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descricao		varchar(40) NOT NULL,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(cpf_aluno&gt; 0),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(cpf_aluno),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(cpf_aluno) references alunos (cpf)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p13"/>
          <p:cNvGraphicFramePr/>
          <p:nvPr/>
        </p:nvGraphicFramePr>
        <p:xfrm>
          <a:off x="3252177" y="3034962"/>
          <a:ext cx="1830125" cy="14834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matricula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*cpf_aluno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descricao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2" name="Google Shape;252;p13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3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14"/>
          <p:cNvGrpSpPr/>
          <p:nvPr/>
        </p:nvGrpSpPr>
        <p:grpSpPr>
          <a:xfrm>
            <a:off x="1650974" y="1296983"/>
            <a:ext cx="9628632" cy="1493836"/>
            <a:chOff x="3200400" y="7086600"/>
            <a:chExt cx="10287000" cy="1390650"/>
          </a:xfrm>
        </p:grpSpPr>
        <p:sp>
          <p:nvSpPr>
            <p:cNvPr id="260" name="Google Shape;260;p14"/>
            <p:cNvSpPr txBox="1"/>
            <p:nvPr/>
          </p:nvSpPr>
          <p:spPr>
            <a:xfrm>
              <a:off x="3200400" y="7086600"/>
              <a:ext cx="2514600" cy="11430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Filme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 txBox="1"/>
            <p:nvPr/>
          </p:nvSpPr>
          <p:spPr>
            <a:xfrm>
              <a:off x="10744200" y="7086600"/>
              <a:ext cx="2743200" cy="11430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Estudio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299200" y="7105650"/>
              <a:ext cx="3462300" cy="1371600"/>
            </a:xfrm>
            <a:prstGeom prst="diamond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pt-BR" sz="20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realizadoEm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3" name="Google Shape;263;p14"/>
            <p:cNvCxnSpPr/>
            <p:nvPr/>
          </p:nvCxnSpPr>
          <p:spPr>
            <a:xfrm>
              <a:off x="9601200" y="7772400"/>
              <a:ext cx="11430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" name="Google Shape;264;p14"/>
            <p:cNvCxnSpPr/>
            <p:nvPr/>
          </p:nvCxnSpPr>
          <p:spPr>
            <a:xfrm>
              <a:off x="5715000" y="7772400"/>
              <a:ext cx="6666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65" name="Google Shape;265;p14"/>
          <p:cNvCxnSpPr/>
          <p:nvPr/>
        </p:nvCxnSpPr>
        <p:spPr>
          <a:xfrm flipH="1">
            <a:off x="1437183" y="2566987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6" name="Google Shape;266;p14"/>
          <p:cNvSpPr/>
          <p:nvPr/>
        </p:nvSpPr>
        <p:spPr>
          <a:xfrm>
            <a:off x="1223433" y="30575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67" name="Google Shape;267;p14"/>
          <p:cNvCxnSpPr/>
          <p:nvPr/>
        </p:nvCxnSpPr>
        <p:spPr>
          <a:xfrm flipH="1">
            <a:off x="2294649" y="2566987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8" name="Google Shape;268;p14"/>
          <p:cNvSpPr/>
          <p:nvPr/>
        </p:nvSpPr>
        <p:spPr>
          <a:xfrm>
            <a:off x="2080683" y="30575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69" name="Google Shape;269;p14"/>
          <p:cNvCxnSpPr/>
          <p:nvPr/>
        </p:nvCxnSpPr>
        <p:spPr>
          <a:xfrm>
            <a:off x="3348567" y="2497137"/>
            <a:ext cx="347100" cy="6381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0" name="Google Shape;270;p14"/>
          <p:cNvSpPr/>
          <p:nvPr/>
        </p:nvSpPr>
        <p:spPr>
          <a:xfrm>
            <a:off x="3577167" y="3057525"/>
            <a:ext cx="213600" cy="2460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" name="Google Shape;271;p14"/>
          <p:cNvSpPr txBox="1"/>
          <p:nvPr/>
        </p:nvSpPr>
        <p:spPr>
          <a:xfrm>
            <a:off x="736600" y="3346450"/>
            <a:ext cx="7725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4"/>
          <p:cNvSpPr txBox="1"/>
          <p:nvPr/>
        </p:nvSpPr>
        <p:spPr>
          <a:xfrm>
            <a:off x="1606549" y="3360737"/>
            <a:ext cx="11157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duracao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3168649" y="3375025"/>
            <a:ext cx="19221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siglaEst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4"/>
          <p:cNvSpPr txBox="1"/>
          <p:nvPr/>
        </p:nvSpPr>
        <p:spPr>
          <a:xfrm>
            <a:off x="4044949" y="1468437"/>
            <a:ext cx="6435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4"/>
          <p:cNvSpPr txBox="1"/>
          <p:nvPr/>
        </p:nvSpPr>
        <p:spPr>
          <a:xfrm>
            <a:off x="8030633" y="1479550"/>
            <a:ext cx="6411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14"/>
          <p:cNvCxnSpPr/>
          <p:nvPr/>
        </p:nvCxnSpPr>
        <p:spPr>
          <a:xfrm flipH="1">
            <a:off x="8974633" y="2501900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7" name="Google Shape;277;p14"/>
          <p:cNvSpPr/>
          <p:nvPr/>
        </p:nvSpPr>
        <p:spPr>
          <a:xfrm>
            <a:off x="8760882" y="2992437"/>
            <a:ext cx="213600" cy="246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78" name="Google Shape;278;p14"/>
          <p:cNvCxnSpPr/>
          <p:nvPr/>
        </p:nvCxnSpPr>
        <p:spPr>
          <a:xfrm flipH="1">
            <a:off x="9832099" y="2501900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14"/>
          <p:cNvSpPr/>
          <p:nvPr/>
        </p:nvSpPr>
        <p:spPr>
          <a:xfrm>
            <a:off x="9618133" y="29924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80" name="Google Shape;280;p14"/>
          <p:cNvCxnSpPr/>
          <p:nvPr/>
        </p:nvCxnSpPr>
        <p:spPr>
          <a:xfrm>
            <a:off x="10900833" y="2501900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1" name="Google Shape;281;p14"/>
          <p:cNvSpPr/>
          <p:nvPr/>
        </p:nvSpPr>
        <p:spPr>
          <a:xfrm>
            <a:off x="11114616" y="29924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8320616" y="3455987"/>
            <a:ext cx="948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4"/>
          <p:cNvSpPr txBox="1"/>
          <p:nvPr/>
        </p:nvSpPr>
        <p:spPr>
          <a:xfrm>
            <a:off x="9404349" y="3484562"/>
            <a:ext cx="855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14"/>
          <p:cNvGrpSpPr/>
          <p:nvPr/>
        </p:nvGrpSpPr>
        <p:grpSpPr>
          <a:xfrm>
            <a:off x="753367" y="2247848"/>
            <a:ext cx="8316172" cy="4479822"/>
            <a:chOff x="4878387" y="7707312"/>
            <a:chExt cx="6167438" cy="6424526"/>
          </a:xfrm>
        </p:grpSpPr>
        <p:sp>
          <p:nvSpPr>
            <p:cNvPr id="285" name="Google Shape;285;p14"/>
            <p:cNvSpPr txBox="1"/>
            <p:nvPr/>
          </p:nvSpPr>
          <p:spPr>
            <a:xfrm>
              <a:off x="5353050" y="13215938"/>
              <a:ext cx="2514600" cy="9159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Estrela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6" name="Google Shape;286;p14"/>
            <p:cNvCxnSpPr/>
            <p:nvPr/>
          </p:nvCxnSpPr>
          <p:spPr>
            <a:xfrm>
              <a:off x="11045825" y="12620625"/>
              <a:ext cx="0" cy="13716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7" name="Google Shape;287;p14"/>
            <p:cNvCxnSpPr/>
            <p:nvPr/>
          </p:nvCxnSpPr>
          <p:spPr>
            <a:xfrm>
              <a:off x="6457950" y="8083550"/>
              <a:ext cx="28500" cy="26226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88" name="Google Shape;288;p14"/>
            <p:cNvSpPr/>
            <p:nvPr/>
          </p:nvSpPr>
          <p:spPr>
            <a:xfrm>
              <a:off x="4878387" y="9829800"/>
              <a:ext cx="3259200" cy="1373100"/>
            </a:xfrm>
            <a:prstGeom prst="diamond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pt-BR" sz="20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estreladoPor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9" name="Google Shape;289;p14"/>
            <p:cNvCxnSpPr/>
            <p:nvPr/>
          </p:nvCxnSpPr>
          <p:spPr>
            <a:xfrm rot="10800000" flipH="1">
              <a:off x="6521450" y="11185625"/>
              <a:ext cx="22200" cy="19938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0" name="Google Shape;290;p14"/>
            <p:cNvCxnSpPr/>
            <p:nvPr/>
          </p:nvCxnSpPr>
          <p:spPr>
            <a:xfrm>
              <a:off x="7264400" y="7707312"/>
              <a:ext cx="3629100" cy="35625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91" name="Google Shape;291;p14"/>
          <p:cNvSpPr txBox="1"/>
          <p:nvPr/>
        </p:nvSpPr>
        <p:spPr>
          <a:xfrm>
            <a:off x="9237133" y="5908675"/>
            <a:ext cx="6435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 txBox="1"/>
          <p:nvPr/>
        </p:nvSpPr>
        <p:spPr>
          <a:xfrm flipH="1">
            <a:off x="3077533" y="5661025"/>
            <a:ext cx="5589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4"/>
          <p:cNvSpPr txBox="1"/>
          <p:nvPr/>
        </p:nvSpPr>
        <p:spPr>
          <a:xfrm flipH="1">
            <a:off x="2931483" y="2605087"/>
            <a:ext cx="5589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/>
          <p:nvPr/>
        </p:nvSpPr>
        <p:spPr>
          <a:xfrm>
            <a:off x="6750049" y="4725987"/>
            <a:ext cx="4578300" cy="955800"/>
          </a:xfrm>
          <a:prstGeom prst="diamond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dirigidoPor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6" name="Google Shape;296;p14"/>
          <p:cNvSpPr txBox="1"/>
          <p:nvPr/>
        </p:nvSpPr>
        <p:spPr>
          <a:xfrm>
            <a:off x="7575549" y="6219825"/>
            <a:ext cx="3393300" cy="6381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 flipH="1">
            <a:off x="4044849" y="2438400"/>
            <a:ext cx="5589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14"/>
          <p:cNvCxnSpPr/>
          <p:nvPr/>
        </p:nvCxnSpPr>
        <p:spPr>
          <a:xfrm flipH="1">
            <a:off x="982100" y="1573212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9" name="Google Shape;299;p14"/>
          <p:cNvSpPr/>
          <p:nvPr/>
        </p:nvSpPr>
        <p:spPr>
          <a:xfrm>
            <a:off x="749300" y="1990725"/>
            <a:ext cx="213600" cy="246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0" name="Google Shape;300;p14"/>
          <p:cNvSpPr txBox="1"/>
          <p:nvPr/>
        </p:nvSpPr>
        <p:spPr>
          <a:xfrm>
            <a:off x="0" y="2220912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codigo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14"/>
          <p:cNvCxnSpPr/>
          <p:nvPr/>
        </p:nvCxnSpPr>
        <p:spPr>
          <a:xfrm flipH="1">
            <a:off x="982100" y="2225675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2" name="Google Shape;302;p14"/>
          <p:cNvSpPr/>
          <p:nvPr/>
        </p:nvSpPr>
        <p:spPr>
          <a:xfrm>
            <a:off x="787400" y="26876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" name="Google Shape;303;p14"/>
          <p:cNvSpPr txBox="1"/>
          <p:nvPr/>
        </p:nvSpPr>
        <p:spPr>
          <a:xfrm>
            <a:off x="0" y="4514850"/>
            <a:ext cx="17229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personagem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4"/>
          <p:cNvSpPr txBox="1"/>
          <p:nvPr/>
        </p:nvSpPr>
        <p:spPr>
          <a:xfrm>
            <a:off x="10498667" y="3332162"/>
            <a:ext cx="14415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endereco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4629149" y="513238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6" name="Google Shape;306;p14"/>
          <p:cNvSpPr/>
          <p:nvPr/>
        </p:nvSpPr>
        <p:spPr>
          <a:xfrm>
            <a:off x="1513416" y="51911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2326216" y="5205412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8" name="Google Shape;308;p14"/>
          <p:cNvSpPr/>
          <p:nvPr/>
        </p:nvSpPr>
        <p:spPr>
          <a:xfrm>
            <a:off x="3854449" y="51911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9" name="Google Shape;309;p14"/>
          <p:cNvSpPr/>
          <p:nvPr/>
        </p:nvSpPr>
        <p:spPr>
          <a:xfrm>
            <a:off x="275167" y="6308725"/>
            <a:ext cx="213600" cy="246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10" name="Google Shape;310;p14"/>
          <p:cNvCxnSpPr/>
          <p:nvPr/>
        </p:nvCxnSpPr>
        <p:spPr>
          <a:xfrm rot="10800000">
            <a:off x="526983" y="6483312"/>
            <a:ext cx="906000" cy="48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1" name="Google Shape;311;p14"/>
          <p:cNvCxnSpPr/>
          <p:nvPr/>
        </p:nvCxnSpPr>
        <p:spPr>
          <a:xfrm flipH="1">
            <a:off x="1553600" y="5413375"/>
            <a:ext cx="33900" cy="6780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2" name="Google Shape;312;p14"/>
          <p:cNvCxnSpPr/>
          <p:nvPr/>
        </p:nvCxnSpPr>
        <p:spPr>
          <a:xfrm flipH="1">
            <a:off x="2396316" y="5449887"/>
            <a:ext cx="31500" cy="6780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3" name="Google Shape;313;p14"/>
          <p:cNvCxnSpPr/>
          <p:nvPr/>
        </p:nvCxnSpPr>
        <p:spPr>
          <a:xfrm flipH="1">
            <a:off x="3924267" y="5464175"/>
            <a:ext cx="33900" cy="6780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" name="Google Shape;314;p14"/>
          <p:cNvCxnSpPr/>
          <p:nvPr/>
        </p:nvCxnSpPr>
        <p:spPr>
          <a:xfrm flipH="1">
            <a:off x="4677800" y="5407025"/>
            <a:ext cx="33900" cy="676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5" name="Google Shape;315;p14"/>
          <p:cNvSpPr txBox="1"/>
          <p:nvPr/>
        </p:nvSpPr>
        <p:spPr>
          <a:xfrm>
            <a:off x="0" y="5726112"/>
            <a:ext cx="1587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concineEst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1035049" y="4899025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4"/>
          <p:cNvSpPr txBox="1"/>
          <p:nvPr/>
        </p:nvSpPr>
        <p:spPr>
          <a:xfrm>
            <a:off x="1945216" y="4884737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endereco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4"/>
          <p:cNvSpPr txBox="1"/>
          <p:nvPr/>
        </p:nvSpPr>
        <p:spPr>
          <a:xfrm>
            <a:off x="3627967" y="4899025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4"/>
          <p:cNvSpPr txBox="1"/>
          <p:nvPr/>
        </p:nvSpPr>
        <p:spPr>
          <a:xfrm>
            <a:off x="4440767" y="4827587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sexo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4"/>
          <p:cNvSpPr/>
          <p:nvPr/>
        </p:nvSpPr>
        <p:spPr>
          <a:xfrm>
            <a:off x="4593167" y="3297237"/>
            <a:ext cx="213600" cy="2460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21" name="Google Shape;321;p14"/>
          <p:cNvCxnSpPr/>
          <p:nvPr/>
        </p:nvCxnSpPr>
        <p:spPr>
          <a:xfrm>
            <a:off x="3560233" y="2497137"/>
            <a:ext cx="1102800" cy="8271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2" name="Google Shape;322;p14"/>
          <p:cNvSpPr txBox="1"/>
          <p:nvPr/>
        </p:nvSpPr>
        <p:spPr>
          <a:xfrm>
            <a:off x="4402667" y="3484562"/>
            <a:ext cx="1587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concineD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4"/>
          <p:cNvSpPr/>
          <p:nvPr/>
        </p:nvSpPr>
        <p:spPr>
          <a:xfrm>
            <a:off x="6051549" y="6373812"/>
            <a:ext cx="213600" cy="246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4" name="Google Shape;324;p14"/>
          <p:cNvSpPr/>
          <p:nvPr/>
        </p:nvSpPr>
        <p:spPr>
          <a:xfrm>
            <a:off x="7059083" y="558958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5" name="Google Shape;325;p14"/>
          <p:cNvSpPr/>
          <p:nvPr/>
        </p:nvSpPr>
        <p:spPr>
          <a:xfrm>
            <a:off x="11277600" y="5416550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26" name="Google Shape;326;p14"/>
          <p:cNvCxnSpPr/>
          <p:nvPr/>
        </p:nvCxnSpPr>
        <p:spPr>
          <a:xfrm rot="10800000">
            <a:off x="6294783" y="6526362"/>
            <a:ext cx="1310400" cy="189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7" name="Google Shape;327;p14"/>
          <p:cNvSpPr txBox="1"/>
          <p:nvPr/>
        </p:nvSpPr>
        <p:spPr>
          <a:xfrm>
            <a:off x="5448300" y="6081712"/>
            <a:ext cx="15852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concineDir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4"/>
          <p:cNvSpPr txBox="1"/>
          <p:nvPr/>
        </p:nvSpPr>
        <p:spPr>
          <a:xfrm>
            <a:off x="6231467" y="5487987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14"/>
          <p:cNvCxnSpPr/>
          <p:nvPr/>
        </p:nvCxnSpPr>
        <p:spPr>
          <a:xfrm>
            <a:off x="7236883" y="5819775"/>
            <a:ext cx="368400" cy="406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0" name="Google Shape;330;p14"/>
          <p:cNvCxnSpPr/>
          <p:nvPr/>
        </p:nvCxnSpPr>
        <p:spPr>
          <a:xfrm flipH="1">
            <a:off x="10915549" y="5616575"/>
            <a:ext cx="482700" cy="6240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1" name="Google Shape;331;p14"/>
          <p:cNvSpPr txBox="1"/>
          <p:nvPr/>
        </p:nvSpPr>
        <p:spPr>
          <a:xfrm>
            <a:off x="11199282" y="5095875"/>
            <a:ext cx="8001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4"/>
          <p:cNvSpPr/>
          <p:nvPr/>
        </p:nvSpPr>
        <p:spPr>
          <a:xfrm>
            <a:off x="6129867" y="3790950"/>
            <a:ext cx="213600" cy="246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3" name="Google Shape;333;p14"/>
          <p:cNvSpPr txBox="1"/>
          <p:nvPr/>
        </p:nvSpPr>
        <p:spPr>
          <a:xfrm>
            <a:off x="6009216" y="3941762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codigoF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4"/>
          <p:cNvSpPr/>
          <p:nvPr/>
        </p:nvSpPr>
        <p:spPr>
          <a:xfrm>
            <a:off x="5867400" y="4305300"/>
            <a:ext cx="213600" cy="246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5" name="Google Shape;335;p14"/>
          <p:cNvSpPr txBox="1"/>
          <p:nvPr/>
        </p:nvSpPr>
        <p:spPr>
          <a:xfrm>
            <a:off x="5361516" y="4537075"/>
            <a:ext cx="15852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concineE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4"/>
          <p:cNvSpPr/>
          <p:nvPr/>
        </p:nvSpPr>
        <p:spPr>
          <a:xfrm>
            <a:off x="0" y="3929062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7" name="Google Shape;337;p14"/>
          <p:cNvSpPr txBox="1"/>
          <p:nvPr/>
        </p:nvSpPr>
        <p:spPr>
          <a:xfrm>
            <a:off x="0" y="3665537"/>
            <a:ext cx="9291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papel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4"/>
          <p:cNvSpPr txBox="1"/>
          <p:nvPr/>
        </p:nvSpPr>
        <p:spPr>
          <a:xfrm>
            <a:off x="203200" y="3114675"/>
            <a:ext cx="9291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titulo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4"/>
          <p:cNvSpPr/>
          <p:nvPr/>
        </p:nvSpPr>
        <p:spPr>
          <a:xfrm>
            <a:off x="0" y="4341812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40" name="Google Shape;340;p14"/>
          <p:cNvCxnSpPr/>
          <p:nvPr/>
        </p:nvCxnSpPr>
        <p:spPr>
          <a:xfrm rot="10800000">
            <a:off x="232949" y="4035437"/>
            <a:ext cx="929100" cy="873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1" name="Google Shape;341;p14"/>
          <p:cNvCxnSpPr/>
          <p:nvPr/>
        </p:nvCxnSpPr>
        <p:spPr>
          <a:xfrm flipH="1">
            <a:off x="266849" y="4295775"/>
            <a:ext cx="1009500" cy="1761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2" name="Google Shape;342;p14"/>
          <p:cNvCxnSpPr/>
          <p:nvPr/>
        </p:nvCxnSpPr>
        <p:spPr>
          <a:xfrm flipH="1">
            <a:off x="4910549" y="3903662"/>
            <a:ext cx="1204500" cy="2493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3" name="Google Shape;343;p14"/>
          <p:cNvCxnSpPr/>
          <p:nvPr/>
        </p:nvCxnSpPr>
        <p:spPr>
          <a:xfrm rot="10800000">
            <a:off x="4684165" y="4325862"/>
            <a:ext cx="1102800" cy="858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4" name="Google Shape;344;p14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"/>
          <p:cNvSpPr txBox="1"/>
          <p:nvPr/>
        </p:nvSpPr>
        <p:spPr>
          <a:xfrm>
            <a:off x="571499" y="1376362"/>
            <a:ext cx="97728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estudio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(sigla char (10)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varchar (30)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endereco varchar (50),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(sigla));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diretor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(concineDir INTEGER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varchar (40)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fone INTEGER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(concineDir &gt; 0),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(concineDir));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352" name="Google Shape;352;p1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"/>
          <p:cNvSpPr txBox="1"/>
          <p:nvPr/>
        </p:nvSpPr>
        <p:spPr>
          <a:xfrm>
            <a:off x="590549" y="1357312"/>
            <a:ext cx="9772800" cy="4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filme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(codigo INTEGER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titulo varchar (40)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 INTEGER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duracao INTEGER,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siglaEst char (10)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concineD INTEGER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(codigo),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(siglaEst) REFERENCES estudio (sigla),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(concineD) REFERENCES diretor (concineDir));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360" name="Google Shape;360;p16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"/>
          <p:cNvSpPr txBox="1"/>
          <p:nvPr/>
        </p:nvSpPr>
        <p:spPr>
          <a:xfrm>
            <a:off x="850899" y="1511300"/>
            <a:ext cx="98508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estrela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(concineEst Integer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VARCHAR(35)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endereco varchar (50),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fone INTEGER, sexo char not null,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(sexo IN (‘M’, ’F’)),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(concineEst));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368" name="Google Shape;368;p17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8"/>
          <p:cNvSpPr txBox="1"/>
          <p:nvPr/>
        </p:nvSpPr>
        <p:spPr>
          <a:xfrm>
            <a:off x="876300" y="1552575"/>
            <a:ext cx="9144000" cy="3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estreladoPor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(codigoF Integer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concineE Integer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personagem varchar(25)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papel varchar(40)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(codigoF, concineE),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(codigoF) REFERENCES filme(codigo),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(concineE) REFERENCES estrela(concineEst));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9"/>
          <p:cNvSpPr/>
          <p:nvPr/>
        </p:nvSpPr>
        <p:spPr>
          <a:xfrm>
            <a:off x="1860331" y="2301766"/>
            <a:ext cx="2695903" cy="9301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9"/>
          <p:cNvSpPr/>
          <p:nvPr/>
        </p:nvSpPr>
        <p:spPr>
          <a:xfrm>
            <a:off x="7593722" y="2312277"/>
            <a:ext cx="2695903" cy="9301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9"/>
          <p:cNvSpPr/>
          <p:nvPr/>
        </p:nvSpPr>
        <p:spPr>
          <a:xfrm>
            <a:off x="5108010" y="2301765"/>
            <a:ext cx="1844568" cy="914400"/>
          </a:xfrm>
          <a:prstGeom prst="diamond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Pertence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p19"/>
          <p:cNvCxnSpPr>
            <a:stCxn id="385" idx="3"/>
            <a:endCxn id="387" idx="1"/>
          </p:cNvCxnSpPr>
          <p:nvPr/>
        </p:nvCxnSpPr>
        <p:spPr>
          <a:xfrm rot="10800000" flipH="1">
            <a:off x="4556234" y="2759049"/>
            <a:ext cx="551700" cy="7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9" name="Google Shape;389;p19"/>
          <p:cNvCxnSpPr/>
          <p:nvPr/>
        </p:nvCxnSpPr>
        <p:spPr>
          <a:xfrm rot="10800000" flipH="1">
            <a:off x="6521669" y="2753710"/>
            <a:ext cx="1040524" cy="788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0" name="Google Shape;390;p19"/>
          <p:cNvSpPr txBox="1"/>
          <p:nvPr/>
        </p:nvSpPr>
        <p:spPr>
          <a:xfrm>
            <a:off x="7252138" y="245942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9"/>
          <p:cNvSpPr txBox="1"/>
          <p:nvPr/>
        </p:nvSpPr>
        <p:spPr>
          <a:xfrm>
            <a:off x="4598276" y="2406870"/>
            <a:ext cx="3145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2191407" y="4519445"/>
            <a:ext cx="1650124" cy="1345328"/>
          </a:xfrm>
          <a:prstGeom prst="diamond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supervisiona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19"/>
          <p:cNvCxnSpPr>
            <a:stCxn id="392" idx="1"/>
          </p:cNvCxnSpPr>
          <p:nvPr/>
        </p:nvCxnSpPr>
        <p:spPr>
          <a:xfrm rot="10800000" flipH="1">
            <a:off x="2191407" y="3279309"/>
            <a:ext cx="31500" cy="1912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9"/>
          <p:cNvCxnSpPr>
            <a:stCxn id="392" idx="3"/>
          </p:cNvCxnSpPr>
          <p:nvPr/>
        </p:nvCxnSpPr>
        <p:spPr>
          <a:xfrm rot="10800000" flipH="1">
            <a:off x="3841531" y="3294909"/>
            <a:ext cx="21000" cy="1897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5" name="Google Shape;395;p19"/>
          <p:cNvSpPr txBox="1"/>
          <p:nvPr/>
        </p:nvSpPr>
        <p:spPr>
          <a:xfrm>
            <a:off x="3510455" y="336856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9"/>
          <p:cNvSpPr txBox="1"/>
          <p:nvPr/>
        </p:nvSpPr>
        <p:spPr>
          <a:xfrm>
            <a:off x="1849820" y="3347546"/>
            <a:ext cx="3145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0"/>
          <p:cNvSpPr/>
          <p:nvPr/>
        </p:nvSpPr>
        <p:spPr>
          <a:xfrm>
            <a:off x="316396" y="125652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sp>
        <p:nvSpPr>
          <p:cNvPr id="404" name="Google Shape;404;p20"/>
          <p:cNvSpPr txBox="1"/>
          <p:nvPr/>
        </p:nvSpPr>
        <p:spPr>
          <a:xfrm>
            <a:off x="382313" y="793031"/>
            <a:ext cx="7169370" cy="31798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empregado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(nome varchar (30) not null,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matricula varchar (9) not null,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data_nasc date,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salario decimal (5,2),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 varchar (9),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depto integer not null,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(matricula)),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(salario &gt;=0),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(supervisor) REFERENCES empregado (matricula),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(depto) REFERENCES  departamento (codDep));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 txBox="1"/>
          <p:nvPr/>
        </p:nvSpPr>
        <p:spPr>
          <a:xfrm>
            <a:off x="5636709" y="4381844"/>
            <a:ext cx="3829947" cy="15340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departamento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(nomeDep varchar (30) not null,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codDep depto integer not null,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gerente varchar (9) not null,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(codDep));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/>
        </p:nvSpPr>
        <p:spPr>
          <a:xfrm>
            <a:off x="723900" y="27336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228600"/>
            <a:ext cx="2581469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"/>
          <p:cNvSpPr txBox="1"/>
          <p:nvPr/>
        </p:nvSpPr>
        <p:spPr>
          <a:xfrm>
            <a:off x="9042400" y="634365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1"/>
          <p:cNvSpPr/>
          <p:nvPr/>
        </p:nvSpPr>
        <p:spPr>
          <a:xfrm>
            <a:off x="316396" y="39277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Prática: Modelo Físico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CREATE TABLES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1"/>
          <p:cNvSpPr/>
          <p:nvPr/>
        </p:nvSpPr>
        <p:spPr>
          <a:xfrm>
            <a:off x="438508" y="1948713"/>
            <a:ext cx="11089257" cy="3525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Utilize o modelo lógico elaborado e apresente os comandos SQL para a criação das tabelas;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Para cada uma das tabelas criadas, lembrem-se de inserir as chaves primárias e estrangeiras (quando houver);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2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2"/>
          <p:cNvSpPr/>
          <p:nvPr/>
        </p:nvSpPr>
        <p:spPr>
          <a:xfrm>
            <a:off x="316396" y="220248"/>
            <a:ext cx="10997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ALTER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1800" b="1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várias possibilidades de alterações nas tabelas</a:t>
            </a:r>
            <a:endParaRPr sz="1800" b="1" i="1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3" name="Google Shape;423;p22"/>
          <p:cNvSpPr txBox="1"/>
          <p:nvPr/>
        </p:nvSpPr>
        <p:spPr>
          <a:xfrm>
            <a:off x="559557" y="1774209"/>
            <a:ext cx="11027400" cy="52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comando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que o usuário faça a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inclusão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novos atributos em uma tabela. A forma geral para o comando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a seguinte: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&lt;nome_tabela&gt; add &lt;nome_coluna&gt; &lt;tipo_coluna&gt;;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caso do comando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 restrição NOT NULL não é permitida pois assim que se insere um novo atributo na tabela, o valor para o mesmo em todas as tuplas da tabela receberão o valor NULL.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comando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também que o usuário faça a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exclusão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atributos em uma tabela. Possuindo a sintaxe a seguir: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alter table &lt;nome_tabela&gt; drop &lt;nome_coluna&gt;;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/>
        </p:nvSpPr>
        <p:spPr>
          <a:xfrm>
            <a:off x="411748" y="1159544"/>
            <a:ext cx="1147545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Ex.: ALTER TABLE Peca ADD espessura INT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Ex.: ALTER TABLE Peca DROP espessura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Podemos remover um atributo usando  a sintaxe		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ALTER TABLE tabela_base DROP atributo [CASCADE|RESTRICT]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CASCADE: 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todas as restrições relativas ao atributo e visões que contêm o atributo;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RESTRICT: 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permite a remoção do atributo se FOR usado numa visão ou como chave estrangeira numa outra tabela;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1459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1459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ALTER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33" name="Google Shape;43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0" name="Google Shape;440;p24"/>
          <p:cNvGraphicFramePr/>
          <p:nvPr/>
        </p:nvGraphicFramePr>
        <p:xfrm>
          <a:off x="537999" y="2930123"/>
          <a:ext cx="1830125" cy="111255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1" name="Google Shape;441;p24"/>
          <p:cNvSpPr/>
          <p:nvPr/>
        </p:nvSpPr>
        <p:spPr>
          <a:xfrm>
            <a:off x="2680138" y="3247697"/>
            <a:ext cx="1119300" cy="25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4009696" y="2569807"/>
            <a:ext cx="47244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alunos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 data_nasc	date,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curso varchar(40),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media_global	decimal (2,2),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email varchar(40);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3" name="Google Shape;443;p24"/>
          <p:cNvGraphicFramePr/>
          <p:nvPr/>
        </p:nvGraphicFramePr>
        <p:xfrm>
          <a:off x="9926246" y="2257853"/>
          <a:ext cx="1830125" cy="259595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data_nasc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curso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media_global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email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4" name="Google Shape;444;p24"/>
          <p:cNvSpPr/>
          <p:nvPr/>
        </p:nvSpPr>
        <p:spPr>
          <a:xfrm>
            <a:off x="8445063" y="3195146"/>
            <a:ext cx="1119300" cy="25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ALTER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46" name="Google Shape;44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5"/>
          <p:cNvSpPr/>
          <p:nvPr/>
        </p:nvSpPr>
        <p:spPr>
          <a:xfrm>
            <a:off x="2285988" y="3279229"/>
            <a:ext cx="1119300" cy="25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5"/>
          <p:cNvSpPr/>
          <p:nvPr/>
        </p:nvSpPr>
        <p:spPr>
          <a:xfrm>
            <a:off x="3536719" y="2081078"/>
            <a:ext cx="4724400" cy="21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alunos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endereço varchar(100),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idade integer,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drop email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CASCADE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6" name="Google Shape;456;p25"/>
          <p:cNvGraphicFramePr/>
          <p:nvPr/>
        </p:nvGraphicFramePr>
        <p:xfrm>
          <a:off x="372343" y="2115964"/>
          <a:ext cx="1830125" cy="259595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data_Nasc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curso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media_global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email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7" name="Google Shape;457;p25"/>
          <p:cNvSpPr/>
          <p:nvPr/>
        </p:nvSpPr>
        <p:spPr>
          <a:xfrm>
            <a:off x="8050913" y="3226678"/>
            <a:ext cx="1119300" cy="25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8" name="Google Shape;458;p25"/>
          <p:cNvGraphicFramePr/>
          <p:nvPr/>
        </p:nvGraphicFramePr>
        <p:xfrm>
          <a:off x="9511087" y="2126475"/>
          <a:ext cx="1830125" cy="29668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data_nasc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curso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media_global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idade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9" name="Google Shape;459;p2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ALTER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60" name="Google Shape;46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sp>
        <p:nvSpPr>
          <p:cNvPr id="462" name="Google Shape;462;p25"/>
          <p:cNvSpPr/>
          <p:nvPr/>
        </p:nvSpPr>
        <p:spPr>
          <a:xfrm>
            <a:off x="3626057" y="4377588"/>
            <a:ext cx="4724400" cy="21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alunos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endereço varchar(100),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idade integer,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drop email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6"/>
          <p:cNvSpPr txBox="1"/>
          <p:nvPr/>
        </p:nvSpPr>
        <p:spPr>
          <a:xfrm>
            <a:off x="559557" y="1380059"/>
            <a:ext cx="11027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 criar uma tabela como no exemplo abaixo, é possível editá-la: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6"/>
          <p:cNvSpPr/>
          <p:nvPr/>
        </p:nvSpPr>
        <p:spPr>
          <a:xfrm>
            <a:off x="733057" y="4778714"/>
            <a:ext cx="109410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Alterar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 tabela o nome de um dos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campos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alter table alunos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alter nome to nome_completo;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6"/>
          <p:cNvSpPr txBox="1"/>
          <p:nvPr/>
        </p:nvSpPr>
        <p:spPr>
          <a:xfrm>
            <a:off x="2128345" y="2049506"/>
            <a:ext cx="4461600" cy="203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(cpf		integer NOT NULL,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		varchar(40) NOT NULL,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data_nasc	date,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		 varchar(40),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media_global 	decimal (2,2)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2" name="Google Shape;472;p26"/>
          <p:cNvGraphicFramePr/>
          <p:nvPr/>
        </p:nvGraphicFramePr>
        <p:xfrm>
          <a:off x="9038122" y="4365178"/>
          <a:ext cx="1830125" cy="22251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nome_completo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data_nasc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curso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media_global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3" name="Google Shape;473;p26"/>
          <p:cNvSpPr/>
          <p:nvPr/>
        </p:nvSpPr>
        <p:spPr>
          <a:xfrm>
            <a:off x="6779172" y="5376041"/>
            <a:ext cx="1970700" cy="34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6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ALTER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75" name="Google Shape;47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7"/>
          <p:cNvSpPr txBox="1"/>
          <p:nvPr/>
        </p:nvSpPr>
        <p:spPr>
          <a:xfrm>
            <a:off x="559557" y="1395825"/>
            <a:ext cx="11027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 criar uma tabela como no exemplo abaixo, é possível editá-la: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796119" y="4400350"/>
            <a:ext cx="10941000" cy="1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4-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Adicionar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 tabela ALUNOS uma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chave primária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alter table ALUNOS add primary key (cpf);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7"/>
          <p:cNvSpPr txBox="1"/>
          <p:nvPr/>
        </p:nvSpPr>
        <p:spPr>
          <a:xfrm>
            <a:off x="1939159" y="2017974"/>
            <a:ext cx="4792800" cy="230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(cpf		integer NOT NULL,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		varchar(40) NOT NULL,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data_nasc	date,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		 varchar(40),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media_global 	decimal (2,2),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(cpf),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6" name="Google Shape;486;p27"/>
          <p:cNvGraphicFramePr/>
          <p:nvPr/>
        </p:nvGraphicFramePr>
        <p:xfrm>
          <a:off x="9053888" y="4191757"/>
          <a:ext cx="1830125" cy="22251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nome_completo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data_nasc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curso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media_global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87" name="Google Shape;487;p27"/>
          <p:cNvSpPr/>
          <p:nvPr/>
        </p:nvSpPr>
        <p:spPr>
          <a:xfrm>
            <a:off x="6716110" y="5139558"/>
            <a:ext cx="1970700" cy="34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ALTER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89" name="Google Shape;48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468573" y="1575263"/>
            <a:ext cx="10941000" cy="3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5-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Renomear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tabela EMPREGADOS: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alter table EMPREGADOS rename to FUNCIONARIOS;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6-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adicionar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atributo, podemos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modificá-lo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alter table FUNCIONARIOS add idade(3);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alter table FUNCIONARIOS modify idade int(5);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ALTER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99" name="Google Shape;49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9"/>
          <p:cNvSpPr/>
          <p:nvPr/>
        </p:nvSpPr>
        <p:spPr>
          <a:xfrm>
            <a:off x="316396" y="39277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Prática: Modelo Físico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ALTER TABLES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29"/>
          <p:cNvSpPr/>
          <p:nvPr/>
        </p:nvSpPr>
        <p:spPr>
          <a:xfrm>
            <a:off x="323489" y="1589279"/>
            <a:ext cx="11089257" cy="3525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Considere a necessidade de alterar as tabelas criadas e apresente os comandos SQL considerando as seguintes situações: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Inserir novos atributos em uma ou mais tabelas;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Remover atributos de uma ou mais tabelas;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Alterar o nome do atributo de uma tabela;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Alterar o nome de uma das tabelas criadas;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Modificar um atributo. Por exemplo: nome varchar(30) alterar para nome varchar(50);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0"/>
          <p:cNvSpPr txBox="1"/>
          <p:nvPr/>
        </p:nvSpPr>
        <p:spPr>
          <a:xfrm>
            <a:off x="559558" y="1733266"/>
            <a:ext cx="10317600" cy="30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comando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a exclusão de uma tabela (relação) em um banco de dados.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forma geral para o comando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table &lt;nome_tabela&gt;;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exemplo, para eliminar a tabela ALUNOS, teríamos o seguinte comando: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table ALUNOS;</a:t>
            </a:r>
            <a:endParaRPr sz="18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0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DROP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19" name="Google Shape;51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628649" y="1071086"/>
            <a:ext cx="106308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Modelo Relacional prevê, desde sua concepção, a existência de uma linguagem baseada em caracteres que suporte a definição do esquema físico (tabelas, restrições, etc.), e sua manipulação (inserção, consulta, atualização e remoção).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3153" y="2491427"/>
            <a:ext cx="6610350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1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1"/>
          <p:cNvSpPr txBox="1"/>
          <p:nvPr/>
        </p:nvSpPr>
        <p:spPr>
          <a:xfrm>
            <a:off x="434170" y="1248201"/>
            <a:ext cx="11109300" cy="3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Cuidados: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 chave da tabela ALUNOS (CPF) for utilizada como chave estrangeira ou como chave primária composta em outras tabelas, estas devem ser devidamente corrigidas.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exclusão da tabela ALUNOS pode implicar na alteração do projeto físico de diversas tabelas.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Isto acaba implicando na construção de uma nova base de dados.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  <p:sp>
        <p:nvSpPr>
          <p:cNvPr id="529" name="Google Shape;529;p31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DROP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30" name="Google Shape;53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2"/>
          <p:cNvSpPr txBox="1">
            <a:spLocks noGrp="1"/>
          </p:cNvSpPr>
          <p:nvPr>
            <p:ph type="body" idx="1"/>
          </p:nvPr>
        </p:nvSpPr>
        <p:spPr>
          <a:xfrm>
            <a:off x="374648" y="1660525"/>
            <a:ext cx="11322051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0" indent="-12192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Uma cláusula FOREIGN KEY inclui regras de remoção/atualização: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(coluna)	REFERENCES tabela [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DELETE 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{RESTRICT|CASCADE|SET NULL}] [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UPDATE 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{RESTRICT|CASCADE|SET NULL}]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192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Supondo que T2 tem uma chave estrangeira para T1, vejamos as cláusulas ON DELETE e ON UPDATE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2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</a:t>
            </a: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Cuidados em remoção/atualização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37" name="Google Shape;53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3"/>
          <p:cNvSpPr txBox="1">
            <a:spLocks noGrp="1"/>
          </p:cNvSpPr>
          <p:nvPr>
            <p:ph type="body" idx="1"/>
          </p:nvPr>
        </p:nvSpPr>
        <p:spPr>
          <a:xfrm>
            <a:off x="351366" y="1720850"/>
            <a:ext cx="1144058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-76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DELETE:</a:t>
            </a:r>
            <a:endParaRPr/>
          </a:p>
          <a:p>
            <a:pPr marL="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3" indent="-698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</a:pPr>
            <a:r>
              <a:rPr lang="pt-BR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RESTRICT: (default) significa que uma tentativa de se remover uma linha de T1 falhará se alguma linha em T2 combina com a chave;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-698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</a:pPr>
            <a:r>
              <a:rPr lang="pt-BR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CASCADE: remoção de uma linha de T1 implica em remoção de todas as linhas de T2 que combina com a chave de T1;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-698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</a:pPr>
            <a:r>
              <a:rPr lang="pt-BR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SET NULL: remoção de T1 implica em colocar NULL em todos os atributos da chave estrangeira de cada linha de T2 que combina;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3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</a:t>
            </a: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Cuidados em remoção/atualização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45" name="Google Shape;5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4"/>
          <p:cNvSpPr txBox="1">
            <a:spLocks noGrp="1"/>
          </p:cNvSpPr>
          <p:nvPr>
            <p:ph type="body" idx="1"/>
          </p:nvPr>
        </p:nvSpPr>
        <p:spPr>
          <a:xfrm>
            <a:off x="268816" y="1658937"/>
            <a:ext cx="1148503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2192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UPDATE: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-762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RESTRICT: (default) update de um atributo de T1 falha se existem linhas em T2 combinando;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-762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CASCADE: update de atributo em T1 implica que linhas que combinam em T2 também serão atualizadas;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-762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NULL: update de T1 implica que valores da chave estrangeira em T2 nas linhas que combinam são postos par NULL;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4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</a:t>
            </a: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Cuidados em remoção/atualização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53" name="Google Shape;55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3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</a:t>
            </a: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60" name="Google Shape;56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34</a:t>
            </a:fld>
            <a:endParaRPr/>
          </a:p>
        </p:txBody>
      </p:sp>
      <p:sp>
        <p:nvSpPr>
          <p:cNvPr id="562" name="Google Shape;562;p35"/>
          <p:cNvSpPr/>
          <p:nvPr/>
        </p:nvSpPr>
        <p:spPr>
          <a:xfrm>
            <a:off x="65379" y="1632436"/>
            <a:ext cx="12013872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parent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(id INT NOT NULL, name varchar(25) not null,</a:t>
            </a:r>
            <a:b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 (id)</a:t>
            </a:r>
            <a:b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child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(id INT NOT NULL, parent_id INT NOT NULL, name varchar(25) NOT NULL,</a:t>
            </a:r>
            <a:b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(parent_id) REFERENCES parent(id) ON DELETE CASCADE ON UPDATE CASCADE </a:t>
            </a:r>
            <a:b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6"/>
          <p:cNvSpPr/>
          <p:nvPr/>
        </p:nvSpPr>
        <p:spPr>
          <a:xfrm>
            <a:off x="316396" y="39277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Prática: Modelo Físico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DROP TABLES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1" name="Google Shape;57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6"/>
          <p:cNvSpPr/>
          <p:nvPr/>
        </p:nvSpPr>
        <p:spPr>
          <a:xfrm>
            <a:off x="323489" y="1589279"/>
            <a:ext cx="11089257" cy="3525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Reveja os comandos SQL para a criação de tabelas e para aquelas que possuem chaves estrangeiras, especifique as regras de remoção e atualização. Ex: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(coluna) REFERENCES tabela [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DELETE 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{RESTRICT|CASCADE|SET NULL}] [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UPDATE 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{RESTRICT|CASCADE|SET NULL}]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304800" y="1252650"/>
            <a:ext cx="11372850" cy="465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SGBD/SQL possui linguagens:</a:t>
            </a:r>
            <a:endParaRPr/>
          </a:p>
          <a:p>
            <a:pPr marL="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DDL: Linguagem de Definição de Dados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marR="0" lvl="3" indent="-698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∙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Usada para definir os esquemas, atributos, visões, regras de integridade, índices, etc.</a:t>
            </a:r>
            <a:endParaRPr/>
          </a:p>
          <a:p>
            <a:pPr marL="0" marR="0" lvl="3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DML: Linguagem de Manipulação de Dados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Usada para se ter acesso aos dados armazenados no BD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60" name="Google Shape;16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/>
        </p:nvSpPr>
        <p:spPr>
          <a:xfrm>
            <a:off x="723900" y="2733675"/>
            <a:ext cx="107616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Comandos DDL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476250" y="4963180"/>
            <a:ext cx="6096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comandos SQL para definição de dados são: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4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4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4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228600"/>
            <a:ext cx="2581469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6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319616" y="1160400"/>
            <a:ext cx="11300884" cy="33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r>
              <a:rPr lang="pt-BR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</a:pPr>
            <a:r>
              <a:rPr lang="pt-BR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Especifica uma nova tabela (relação), dando o seu nome e especificando as colunas(atributos), cada uma com seu nome, tipo e restrições</a:t>
            </a:r>
            <a:endParaRPr/>
          </a:p>
          <a:p>
            <a:pPr marL="0" marR="0" lvl="3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</a:pPr>
            <a:endParaRPr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None/>
            </a:pPr>
            <a:r>
              <a:rPr lang="pt-BR" sz="2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tabela_base (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colunas_tabela_base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restrições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	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7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>
            <a:spLocks noGrp="1"/>
          </p:cNvSpPr>
          <p:nvPr>
            <p:ph type="body" idx="1"/>
          </p:nvPr>
        </p:nvSpPr>
        <p:spPr>
          <a:xfrm>
            <a:off x="228600" y="1204800"/>
            <a:ext cx="11506200" cy="56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definições das colunas têm o seguinte formato: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coluna tipo_de_dados [NOT NULL [UNIQUE]]</a:t>
            </a:r>
            <a:endParaRPr/>
          </a:p>
          <a:p>
            <a:pPr marL="0" marR="0" lvl="2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Onde: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0" marR="0" lvl="2" indent="-762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coluna: atributo que está sendo definido;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-762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Tipo_de_dados: domínio do atributo;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-762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NULL: expressa que o atributo não pode receber valores nulos;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-762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sz="2000" b="0" i="0" u="none" strike="noStrike" cap="none">
                <a:latin typeface="Arial"/>
                <a:ea typeface="Arial"/>
                <a:cs typeface="Arial"/>
                <a:sym typeface="Arial"/>
              </a:rPr>
              <a:t>UNIQUE: indica que o atributo tem valor único na tabela. Qualquer tentativa de se introduzir uma linha na tabela contendo um valor igual ao do atributo será rejeitada.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853" y="1780820"/>
            <a:ext cx="5164826" cy="11267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94" name="Google Shape;19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4345" y="3739558"/>
            <a:ext cx="4341267" cy="170021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95" name="Google Shape;195;p9"/>
          <p:cNvSpPr/>
          <p:nvPr/>
        </p:nvSpPr>
        <p:spPr>
          <a:xfrm rot="-1593903">
            <a:off x="3088376" y="3508032"/>
            <a:ext cx="709728" cy="1146432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1068506" y="1419936"/>
            <a:ext cx="186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Sintaxe básica: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4782971" y="3360192"/>
            <a:ext cx="122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6636793" y="2825653"/>
            <a:ext cx="996300" cy="532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Nome da Tabela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3431844" y="4724969"/>
            <a:ext cx="996300" cy="532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Campo da Tabela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9668870" y="3605853"/>
            <a:ext cx="996300" cy="532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Tipos de Dados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9668871" y="4615786"/>
            <a:ext cx="996300" cy="532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Tamanho do Campo</a:t>
            </a:r>
            <a:endParaRPr sz="1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9"/>
          <p:cNvCxnSpPr/>
          <p:nvPr/>
        </p:nvCxnSpPr>
        <p:spPr>
          <a:xfrm flipH="1">
            <a:off x="6704979" y="3385211"/>
            <a:ext cx="327600" cy="259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3" name="Google Shape;203;p9"/>
          <p:cNvCxnSpPr/>
          <p:nvPr/>
        </p:nvCxnSpPr>
        <p:spPr>
          <a:xfrm rot="10800000" flipH="1">
            <a:off x="4507742" y="4463458"/>
            <a:ext cx="750600" cy="477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4" name="Google Shape;204;p9"/>
          <p:cNvCxnSpPr/>
          <p:nvPr/>
        </p:nvCxnSpPr>
        <p:spPr>
          <a:xfrm flipH="1">
            <a:off x="7223714" y="3712759"/>
            <a:ext cx="2333700" cy="6279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5" name="Google Shape;205;p9"/>
          <p:cNvCxnSpPr/>
          <p:nvPr/>
        </p:nvCxnSpPr>
        <p:spPr>
          <a:xfrm flipH="1">
            <a:off x="7469262" y="4995648"/>
            <a:ext cx="2101800" cy="286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6" name="Google Shape;206;p9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9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 txBox="1">
            <a:spLocks noGrp="1"/>
          </p:cNvSpPr>
          <p:nvPr>
            <p:ph type="body" idx="1"/>
          </p:nvPr>
        </p:nvSpPr>
        <p:spPr>
          <a:xfrm>
            <a:off x="260348" y="1204800"/>
            <a:ext cx="11474451" cy="418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Restrições (</a:t>
            </a:r>
            <a:r>
              <a:rPr lang="pt-BR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de Integridade e de domínio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 de 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KEY(atributos_chave)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 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Referencial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(atributos) REFERENCES tabela_base(atributos)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 de 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Domínio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CHECK(condição)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098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098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0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2281</Words>
  <Application>Microsoft Office PowerPoint</Application>
  <PresentationFormat>Widescreen</PresentationFormat>
  <Paragraphs>450</Paragraphs>
  <Slides>35</Slides>
  <Notes>35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Times New Roman</vt:lpstr>
      <vt:lpstr>Century Schoolbook</vt:lpstr>
      <vt:lpstr>Calibri</vt:lpstr>
      <vt:lpstr>Tahoma</vt:lpstr>
      <vt:lpstr>Arial</vt:lpstr>
      <vt:lpstr>Noto Sans Symbols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Rocha Pinheiro</dc:creator>
  <cp:lastModifiedBy>Heleno Cardoso</cp:lastModifiedBy>
  <cp:revision>8</cp:revision>
  <dcterms:modified xsi:type="dcterms:W3CDTF">2023-08-25T19:25:43Z</dcterms:modified>
</cp:coreProperties>
</file>