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Schoolbook" panose="02040604050505020304" pitchFamily="18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y6ODcKHmTLMIvdHrD/rCGOdT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DAAA81-8055-4117-9D29-E3D3DB7F3527}">
  <a:tblStyle styleId="{B0DAAA81-8055-4117-9D29-E3D3DB7F35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5" name="Google Shape;36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5" name="Google Shape;37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2" name="Google Shape;4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4" name="Google Shape;41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8" name="Google Shape;42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0" name="Google Shape;44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Laboratório de Banco de Dados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06 - </a:t>
            </a:r>
            <a:r>
              <a:rPr lang="pt-BR" sz="3600" b="1" i="1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DCL/TCL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E86AE8F9-3965-8528-6E3D-2C9F647F23A6}"/>
              </a:ext>
            </a:extLst>
          </p:cNvPr>
          <p:cNvSpPr/>
          <p:nvPr/>
        </p:nvSpPr>
        <p:spPr>
          <a:xfrm>
            <a:off x="294807" y="4735853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485659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192504" y="1348125"/>
            <a:ext cx="116706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lang="pt-B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C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92500" y="3163800"/>
            <a:ext cx="6226200" cy="529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166191" y="4465987"/>
            <a:ext cx="583095" cy="1285461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876688" y="5233260"/>
            <a:ext cx="10448662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DCL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– Data Control Language ( DCL 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– atribui privilégios de acesso do usuário a objetos do banco de dados;</a:t>
            </a:r>
            <a:b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REVOKE – remove os privilégios de acesso aos objetos obtidos com o comando GRANT;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DCL - Grant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33" y="196948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316396" y="573305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224235" y="2291909"/>
            <a:ext cx="1152104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GRANT concede privilégios específicos sobre um objeto (tabela, visão, banco de dados...) para um ou mais usuários ou grupo de usuários.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Estes privilégios são adicionados aos já concedidos, caso existam.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GRANT SELECT ON minha_tabela TO PUBLIC;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GRANT SELECT, UPDATE, INSERT ON minha_tabela TO GROUP todos;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317001" y="1750819"/>
            <a:ext cx="11650441" cy="4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Conceder, para todos os usuários o privilégio de inserir na tabela FILMES: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INSERT ON filmes TO PUBLIC;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 todos os privilégios na tabela PRODUTO para o usuário manuel: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ALL PRIVILEGES ON produto TO manuel;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 apenas à manuel o privilégio de atualizar a tabela PRODUTO: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UPDATE ON produto TO manuel;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316396" y="46728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329050" y="1905500"/>
            <a:ext cx="11346115" cy="46035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Como regra geral, deve haver apenas alguns usuários com acesso total ao banco de dados.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dar acesso total a um usuário específico, utiliza-se o comando: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8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GRANT FULL ON usuarios TO super_admin;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dar acesso somente ao comando SELECT para um usuário, utiliza-se o comando: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GRANT SELECT ON usuarios TO usuario_analista;</a:t>
            </a:r>
            <a:endParaRPr sz="1800" b="1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357800" y="5387125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GRANT FULL ON usuarios TO super_admin with grant option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/>
        </p:nvSpPr>
        <p:spPr>
          <a:xfrm>
            <a:off x="723900" y="273367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DCL - Revoke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8" name="Google Shape;228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33" y="196948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Revoke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357804" y="1900814"/>
            <a:ext cx="11569153" cy="41549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O comando REVOKE é utilizado para revogar privilégios de acesso dado através do comando GRANT.</a:t>
            </a:r>
            <a:endParaRPr sz="14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revogar o privilégio de inserção na tabela FILMES concedido para todos os usuários, utiliza-se o comando: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INSERT ON filmes TO PUBLIC;     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lang="pt-BR" sz="14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REVOKE INSERT ON filmes FROM PUBLIC;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Revogar todos os privilégios concedidos ao usuário manuel relacionados à tabela PRODUTO: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ALL PRIVILEGES ON produto TO manuel;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		REVOKE ALL PRIVILEGES ON produto FROM manuel;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3748251" y="3322495"/>
            <a:ext cx="13836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 rot="-801886">
            <a:off x="385217" y="4617068"/>
            <a:ext cx="689164" cy="6759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357800" y="5666975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REVOKE INSERT ON filmes FROM PUBLIC with grant option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19875" y="229200"/>
            <a:ext cx="746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192492" y="690889"/>
            <a:ext cx="116706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lang="pt-B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</a:t>
            </a:r>
            <a:r>
              <a:rPr lang="pt-BR" sz="1400" b="1" i="1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(salva ponto),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92501" y="2656700"/>
            <a:ext cx="6461400" cy="529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19873" y="3429000"/>
            <a:ext cx="583200" cy="1285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192696" y="3811126"/>
            <a:ext cx="9818204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TCL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– Transaction Control Language –  são usados ​​para gerenciar as mudanças feitas por instruções DML . Ele permite que as declarações a serem agrupadas em transações lógicas: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salvar o trabalho feito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identificar um ponto em uma transação para mais tarde efetuar um ROLLBACK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restaurar banco de dados ao original desde o último COMMIT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84693" y="1240340"/>
            <a:ext cx="1125566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Controle de Transações: são usadas para controlar mudanças feitas pelos comandos DML, podendo, por exemplo, voltar as instâncias ao modo que eram antes de um comando DML.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transação é um conjunto de operações, delimitadas por um início e um fim. Iniciando quando se executa o primeiro comando SQL e terminando de acordo com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19"/>
          <p:cNvGraphicFramePr/>
          <p:nvPr/>
        </p:nvGraphicFramePr>
        <p:xfrm>
          <a:off x="622300" y="37105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{B0DAAA81-8055-4117-9D29-E3D3DB7F3527}</a:tableStyleId>
              </a:tblPr>
              <a:tblGrid>
                <a:gridCol w="34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COMMIT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Comando que grava definitivamente os efeitos dos comandos de uma transação (insert, delete e update)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ROLLBACK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Comando que desfaz os efeitos dos comandos da transação (insert, delete e update)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FIM DA SESSÃO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Quando a sessão é encerrada sem problemas, ocorre um commit implícito, caso haja algum problema, ocorre um rollback implícito.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COMANDO DDL OU DCL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Todo comando DDL (create, alter e drop) e DCL (grant e revoke) provocam o fim da transação corrente, havendo um commit implícito.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238534" y="1906285"/>
            <a:ext cx="11569153" cy="1661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executado, as alterações nos dados são gravadas no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SQL&gt; select matricula, nome from alunos;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20"/>
          <p:cNvGraphicFramePr/>
          <p:nvPr/>
        </p:nvGraphicFramePr>
        <p:xfrm>
          <a:off x="336550" y="45154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" name="Google Shape;277;p20"/>
          <p:cNvSpPr txBox="1"/>
          <p:nvPr/>
        </p:nvSpPr>
        <p:spPr>
          <a:xfrm>
            <a:off x="342900" y="40243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5581650" y="5067300"/>
            <a:ext cx="1390650" cy="49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0"/>
          <p:cNvGraphicFramePr/>
          <p:nvPr/>
        </p:nvGraphicFramePr>
        <p:xfrm>
          <a:off x="7613650" y="44773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238534" y="1525285"/>
            <a:ext cx="11569153" cy="3642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values (500000, ‘Lucas’, ‘Rua IV’, ‘SI’);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21"/>
          <p:cNvGraphicFramePr/>
          <p:nvPr/>
        </p:nvGraphicFramePr>
        <p:xfrm>
          <a:off x="6394450" y="39249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1" name="Google Shape;291;p21"/>
          <p:cNvSpPr txBox="1"/>
          <p:nvPr/>
        </p:nvSpPr>
        <p:spPr>
          <a:xfrm>
            <a:off x="6400800" y="34338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1"/>
          <p:cNvGraphicFramePr/>
          <p:nvPr/>
        </p:nvGraphicFramePr>
        <p:xfrm>
          <a:off x="336550" y="27628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3" name="Google Shape;293;p21"/>
          <p:cNvSpPr txBox="1"/>
          <p:nvPr/>
        </p:nvSpPr>
        <p:spPr>
          <a:xfrm>
            <a:off x="342900" y="22717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 rot="-2116901">
            <a:off x="4038600" y="5029200"/>
            <a:ext cx="723900" cy="11239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430791" y="5797034"/>
            <a:ext cx="2044149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commit;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356147" y="1811035"/>
            <a:ext cx="11569153" cy="2077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select após o commit: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commit, verificaremos as matriculas e nomes existentes na tabela alunos: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22"/>
          <p:cNvGraphicFramePr/>
          <p:nvPr/>
        </p:nvGraphicFramePr>
        <p:xfrm>
          <a:off x="4584700" y="42297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" name="Google Shape;307;p22"/>
          <p:cNvSpPr/>
          <p:nvPr/>
        </p:nvSpPr>
        <p:spPr>
          <a:xfrm rot="-2189154">
            <a:off x="2838450" y="4705350"/>
            <a:ext cx="781050" cy="8572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16396" y="1548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356147" y="1468135"/>
            <a:ext cx="11569153" cy="2077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Nova inserção: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Façamos agora uma nova inserção, seguida de um novo select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(600000, `Rodrigo`, ‘Rua I’, ‘CC’);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23"/>
          <p:cNvGraphicFramePr/>
          <p:nvPr/>
        </p:nvGraphicFramePr>
        <p:xfrm>
          <a:off x="4984750" y="38868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9" name="Google Shape;319;p23"/>
          <p:cNvSpPr txBox="1"/>
          <p:nvPr/>
        </p:nvSpPr>
        <p:spPr>
          <a:xfrm>
            <a:off x="4991100" y="33957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 rot="-1371166">
            <a:off x="2914649" y="3619501"/>
            <a:ext cx="731520" cy="121615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316396" y="1548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356147" y="1582435"/>
            <a:ext cx="11569153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4"/>
          <p:cNvGraphicFramePr/>
          <p:nvPr/>
        </p:nvGraphicFramePr>
        <p:xfrm>
          <a:off x="3975100" y="27057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2" name="Google Shape;332;p24"/>
          <p:cNvSpPr txBox="1"/>
          <p:nvPr/>
        </p:nvSpPr>
        <p:spPr>
          <a:xfrm>
            <a:off x="3981450" y="22146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 rot="-1371166">
            <a:off x="1752600" y="2305051"/>
            <a:ext cx="731520" cy="121615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228600" y="5610136"/>
            <a:ext cx="11315700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importante ressaltar que este select somente é válido para a sessão que acabou de fazer o insert. No erro de um commito, em outra sessão não verá as 5 linhas.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392596" y="5739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361950" y="2047786"/>
            <a:ext cx="1137285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executado, as alterações nos dados são descartadas, voltando os dados ao seu estado anterior.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Logo, mesmo que o comando COMMIT tenha sido dado, é possível desfazer todas as alterações dos dados através do ROLLBACK.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316396" y="595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4248150" y="3576935"/>
            <a:ext cx="5314950" cy="51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26"/>
          <p:cNvGraphicFramePr/>
          <p:nvPr/>
        </p:nvGraphicFramePr>
        <p:xfrm>
          <a:off x="488950" y="26104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6" name="Google Shape;356;p26"/>
          <p:cNvSpPr txBox="1"/>
          <p:nvPr/>
        </p:nvSpPr>
        <p:spPr>
          <a:xfrm>
            <a:off x="495300" y="21193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7213600" y="48202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26"/>
          <p:cNvSpPr txBox="1"/>
          <p:nvPr/>
        </p:nvSpPr>
        <p:spPr>
          <a:xfrm>
            <a:off x="7219950" y="43291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3562350" y="2724150"/>
            <a:ext cx="1295400" cy="7810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 rot="-1831440">
            <a:off x="5581650" y="4400550"/>
            <a:ext cx="952500" cy="10096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04800" y="111948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16396" y="4977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33350" y="2002989"/>
            <a:ext cx="1152525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banco permite que sejam definidas marcas, denominadas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fim de possibilitar um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apenas partes da transação.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Essas marcas são especificadas com a utilização do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Faremos à inserção novamente do aluno Lucas: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SQL&gt; insert into alunos values (500000, ‘Lucas’, ‘Rua IV’, ‘SI’);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81" name="Google Shape;381;p28"/>
          <p:cNvGraphicFramePr/>
          <p:nvPr/>
        </p:nvGraphicFramePr>
        <p:xfrm>
          <a:off x="6394450" y="31819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2" name="Google Shape;382;p28"/>
          <p:cNvSpPr txBox="1"/>
          <p:nvPr/>
        </p:nvSpPr>
        <p:spPr>
          <a:xfrm>
            <a:off x="6400800" y="26908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28"/>
          <p:cNvGraphicFramePr/>
          <p:nvPr/>
        </p:nvGraphicFramePr>
        <p:xfrm>
          <a:off x="336550" y="20199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Google Shape;384;p28"/>
          <p:cNvSpPr txBox="1"/>
          <p:nvPr/>
        </p:nvSpPr>
        <p:spPr>
          <a:xfrm>
            <a:off x="342900" y="15288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 rot="-2116901">
            <a:off x="4038600" y="4286250"/>
            <a:ext cx="723900" cy="11239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228600" y="5716369"/>
            <a:ext cx="108394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Utilizaremos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definir uma marca na transação corrente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savepoint projeto_banco;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266700" y="1601569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serão inseridas novas tuplas na tabela.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(600000, `Rodrigo`, ‘Rua I’, ‘CC’);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29"/>
          <p:cNvGraphicFramePr/>
          <p:nvPr/>
        </p:nvGraphicFramePr>
        <p:xfrm>
          <a:off x="1993900" y="36010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8" name="Google Shape;398;p29"/>
          <p:cNvSpPr txBox="1"/>
          <p:nvPr/>
        </p:nvSpPr>
        <p:spPr>
          <a:xfrm>
            <a:off x="2000250" y="31099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316396" y="2119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266700" y="1372969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uma inserção: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(700000, `Camila`, ‘Rua XX’, ‘SI’);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9" name="Google Shape;409;p30"/>
          <p:cNvGraphicFramePr/>
          <p:nvPr/>
        </p:nvGraphicFramePr>
        <p:xfrm>
          <a:off x="2641600" y="34105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700000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Camila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0" name="Google Shape;410;p30"/>
          <p:cNvSpPr txBox="1"/>
          <p:nvPr/>
        </p:nvSpPr>
        <p:spPr>
          <a:xfrm>
            <a:off x="2647950" y="29194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5304350" y="3516375"/>
            <a:ext cx="2380200" cy="2189700"/>
          </a:xfrm>
          <a:prstGeom prst="roundRect">
            <a:avLst>
              <a:gd name="adj" fmla="val 16667"/>
            </a:avLst>
          </a:prstGeom>
          <a:solidFill>
            <a:srgbClr val="FF0000">
              <a:alpha val="43137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06700" y="5903898"/>
            <a:ext cx="12105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DCL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TCL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316396" y="976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285750" y="1309985"/>
            <a:ext cx="11906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vamos utilizar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desfazer a transação: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 to projeto_banco;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31"/>
          <p:cNvGraphicFramePr/>
          <p:nvPr/>
        </p:nvGraphicFramePr>
        <p:xfrm>
          <a:off x="1384300" y="36772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2" name="Google Shape;422;p31"/>
          <p:cNvSpPr txBox="1"/>
          <p:nvPr/>
        </p:nvSpPr>
        <p:spPr>
          <a:xfrm>
            <a:off x="1390650" y="31861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285750" y="2914650"/>
            <a:ext cx="647700" cy="8572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7029450" y="3691235"/>
            <a:ext cx="4705350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Verifique que apenas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referente ao aluno Lucas foi realizado, pois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desfez a transação até o último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TCL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319704" y="1557914"/>
            <a:ext cx="11569153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Considerando a tabela FUNCIONARIOS, apresente os seguintes comandos SQL: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INSERÇÃO de 03 novos funcionários na tabela (todos moram na Rua X);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Para cada inserção, a alteração não deve ser perdida em caso de finalizar a sessão;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Ao inserir o segundo funcionário, estabeleça um marca;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Insira 2 novos funcionários;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todos os funcionários residentes na Rua I;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Efetue um ROLLBACK no banco;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Desenhe a tabela final após todos os comandos;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32"/>
          <p:cNvGraphicFramePr/>
          <p:nvPr/>
        </p:nvGraphicFramePr>
        <p:xfrm>
          <a:off x="6699250" y="42487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6" name="Google Shape;436;p32"/>
          <p:cNvSpPr txBox="1"/>
          <p:nvPr/>
        </p:nvSpPr>
        <p:spPr>
          <a:xfrm>
            <a:off x="6705600" y="3757696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444069" y="1757039"/>
            <a:ext cx="11597907" cy="25629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Considerando a existência das tabelas do seu projeto de Banco de Dados, crie uma tabela no Word com pelo menos 5 usuários para acesso ao banco. Para cada um dos usuários, marque o privilégio que lhe foi concedido.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Após isso, apresente os comandos SQL para conceder/retirar os privilégios definidos na tabela.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Exemplo tabela: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8" name="Google Shape;448;p17"/>
          <p:cNvGraphicFramePr/>
          <p:nvPr/>
        </p:nvGraphicFramePr>
        <p:xfrm>
          <a:off x="2816812" y="424482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63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USUÁRIO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SELECT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DELETE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admin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talita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maria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440025" y="1708151"/>
            <a:ext cx="106470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das maiores preocupações em computação tem sido segurança da informação;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dias atuais, com o uso da Internet, os sistemas tornam-se onipresentes, entretanto também vulneráveis a ataques maliciosos;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Portanto, os SGBDs trazem uma camada de segurança que visa compor toda o arsenal de segurança da informação numa corporação;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431800" y="1557337"/>
            <a:ext cx="113283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Segurança em Banco de dados diz respeito à proteção do banco de dados contra ataques intencionais ou não intencionais, utilizando-se ou não de meios computacionais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Áreas envolvidas: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roubo e fraude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confidencialidade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privacidade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integridade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disponibilidade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431800" y="1589087"/>
            <a:ext cx="11135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subsistema de segurança é responsável por proteger o BD contra o acesso não autorizado.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Formas de acesso não autorizado: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leitura não autorizada;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modificação não autorizada;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destruição não autorizada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Administrador do BD tem plenos poderes para dar e revogar privilégios a usuários.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431800" y="1341437"/>
            <a:ext cx="11135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Motivação: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Locadora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alguns empregados podem modificar preços dos DVDs;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 usando o sistema de consulta, não devem ter acesso a outras funcionalidades (vendas, contabilidade, folha de pagamento, etc);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o pessoal da gerência deve ter acesso às informações dos empregados (por exemplo: empregados-a-demitir);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 não devem ver o preço de compra de um produto;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>
            <a:spLocks noGrp="1"/>
          </p:cNvSpPr>
          <p:nvPr>
            <p:ph type="body" idx="1"/>
          </p:nvPr>
        </p:nvSpPr>
        <p:spPr>
          <a:xfrm>
            <a:off x="431800" y="1412875"/>
            <a:ext cx="110403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Controles de segurança computacionais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Adiciona-se uma camada à segurança provida pelo SO;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Autorização e autenticação;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e recovery;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Auditoria;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415725" y="1369248"/>
            <a:ext cx="1084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usuário tem um auth_ID que o identifica;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 PUBLIC que representa todos usuários;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Privilégios são atribuídos/revogados: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just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opção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with grant option</a:t>
            </a:r>
            <a:r>
              <a:rPr lang="pt-BR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permite ao usuário que recebeu um privilégio repassar para quem quiser.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Microsoft Office PowerPoint</Application>
  <PresentationFormat>Widescreen</PresentationFormat>
  <Paragraphs>651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Times New Roman</vt:lpstr>
      <vt:lpstr>Century Schoolbook</vt:lpstr>
      <vt:lpstr>Calibri</vt:lpstr>
      <vt:lpstr>Tahoma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Heleno Cardoso</cp:lastModifiedBy>
  <cp:revision>3</cp:revision>
  <dcterms:modified xsi:type="dcterms:W3CDTF">2023-08-25T19:17:39Z</dcterms:modified>
</cp:coreProperties>
</file>