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Schoolbook" panose="02040604050505020304" pitchFamily="18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pFChyWMhbP4voRV570nC/uDO2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B7D01-9E0E-43D6-BED8-1E1A6A8EFD1B}">
  <a:tblStyle styleId="{5E9B7D01-9E0E-43D6-BED8-1E1A6A8EFD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Google Shape;34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a4116c7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gca4116c7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ca4116c7f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35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dprogramar.com.br/introducao-a-sql/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08 – </a:t>
            </a:r>
            <a:r>
              <a:rPr lang="pt-BR" sz="3600" b="1" i="1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DML </a:t>
            </a:r>
            <a:r>
              <a:rPr lang="pt-BR" sz="36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600" b="1" i="1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47C23AC7-D2C1-2099-9DD2-77A708AC1C16}"/>
              </a:ext>
            </a:extLst>
          </p:cNvPr>
          <p:cNvSpPr/>
          <p:nvPr/>
        </p:nvSpPr>
        <p:spPr>
          <a:xfrm>
            <a:off x="294807" y="4966686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716492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407345" y="1889707"/>
            <a:ext cx="11383601" cy="112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ver o efeito de dar aos empregados do código de departamento ‘D5’ um aumento de 10%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022832" y="3516707"/>
            <a:ext cx="6289610" cy="130997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91440" marR="25419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nome, 0.1*salario 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41905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41905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170986" y="4744687"/>
            <a:ext cx="480657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3702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salario  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Distinct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425114" y="2157862"/>
            <a:ext cx="1134176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Algumas vezes surgem duplicatas como resposta a uma query. Podemos eliminá-las usando o  comando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cláusula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diferentes salários pagos pela  empresa aos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3681421" y="4380577"/>
            <a:ext cx="4795713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16198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 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supervisor IS NULL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null / is not null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352926" y="2146393"/>
            <a:ext cx="11438022" cy="22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verificar valores nulos através de </a:t>
            </a: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NULL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nomes de todos os empregados que não têm supervisores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/>
          <p:nvPr/>
        </p:nvSpPr>
        <p:spPr>
          <a:xfrm>
            <a:off x="364522" y="43681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713874" y="2592125"/>
            <a:ext cx="106439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COUNT: retorna o número de tuplas ou valores especificados numa query;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SUM: retorna a soma os valores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AVG: retorna a média dos valores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MAX: retorna o maior valor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MIN: identifica o menor valor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280737" y="1146085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SQL fornece 5 funções embutidas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470059" y="2026303"/>
            <a:ext cx="11320888" cy="88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total de salários,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salário,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e a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salarial da relação empregados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470053" y="4385946"/>
            <a:ext cx="1144121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de funcionários cujo código do departamento é ‘D5’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2173031" y="3199369"/>
            <a:ext cx="8775705" cy="88101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0" marR="112458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SUM(salario), MAX(salario), MIN(salario), AVG(salario)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424315" y="4959077"/>
            <a:ext cx="5719685" cy="1574277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1257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MAX(salario), MIN(salario)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1257300" lvl="0" indent="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1257300" lvl="0" indent="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>
            <a:off x="340459" y="62931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455477" y="1890787"/>
            <a:ext cx="750271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empregados da empresa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455471" y="3356900"/>
            <a:ext cx="1083014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 número de salários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distintos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departamento cujo  código é ‘D5’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14840" y="5547771"/>
            <a:ext cx="1173652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aconteceria se escrevêssemos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COUNT(salario)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invés de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COUNT(DISTINCT salario))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3663617" y="2397473"/>
            <a:ext cx="3095059" cy="71301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COUNT(*)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2991783" y="4095135"/>
            <a:ext cx="4588112" cy="112723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COUNT(DISTINCT 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='D5’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2105804" y="3170126"/>
            <a:ext cx="7014133" cy="158953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mat, salario ,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(SELECT MAX(salario)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FROM empregado)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empregado;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69494" y="2084548"/>
            <a:ext cx="10740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função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numa query dentro de um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outra query: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5179313" y="3908442"/>
            <a:ext cx="1340830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 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84220" y="4559705"/>
            <a:ext cx="11478917" cy="8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508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pt-BR" sz="2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</a:t>
            </a:r>
            <a:r>
              <a:rPr lang="pt-BR" sz="2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ganham mais ou igual a 1000 e menos ou igual a 2000 reais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060307" y="2883268"/>
            <a:ext cx="7276198" cy="40523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[NOT] BETWEEN expressão AND expressão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37145" y="3856346"/>
            <a:ext cx="332746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BETWEEN x AND Z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75872" y="3854962"/>
            <a:ext cx="186138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y &lt;= z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3404620" y="5479200"/>
            <a:ext cx="5546874" cy="109004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3244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324485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BETWEEN 1000 AND 2000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/>
          <p:nvPr/>
        </p:nvSpPr>
        <p:spPr>
          <a:xfrm>
            <a:off x="591270" y="1701779"/>
            <a:ext cx="917608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Operadores de Comparação e Aritméticos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- BETWEEN: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64522" y="412749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Between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3368600" y="5402830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‘%Natal,RN%’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%: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Permite comparações de substrings. Usa o caractere reservado  ‘%’ (substitui um número arbitrário de caracteres).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estão em Natal,  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344537" y="4704998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‘_ean’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280737" y="1977951"/>
            <a:ext cx="1171875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_: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  ‘_’ (substituindo  um único caractere).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585168" y="5547209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‘[C-P]ean’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80737" y="1977951"/>
            <a:ext cx="1171875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[ 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os caracteres reservados  ‘[]’ definindo qualquer caractere no intervalo [a-f] ou conjunto [abcdef];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e começam com letra do intervalo especificado: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296411" y="5378766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‘^[R]%’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LIKE ^[]: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reservados  ‘^[]’ definindo intervalo que não esteja no ^[a-f] ou no conjunto ^[abcdef].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não comece com R.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/>
        </p:nvSpPr>
        <p:spPr>
          <a:xfrm>
            <a:off x="1784388" y="5606611"/>
            <a:ext cx="5795508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salario DESC, nome ASC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336883" y="1509282"/>
            <a:ext cx="11502191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Ordenação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ordenar o resultado de uma query por um ou mais atributos.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ordem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ascendente (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Para ordem decrescente usamos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/>
        </p:nvSpPr>
        <p:spPr>
          <a:xfrm>
            <a:off x="420765" y="1742529"/>
            <a:ext cx="11370181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5080" lvl="0" indent="-28701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uma lista de empregados que ganham mais que  1000 reais, com seus respectivos códigos de departamentos.  Listar ordenado  de forma decrescente  pelo código de  departamento, e dentro deste, de forma crescente pelo nome  do empregado: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3308105" y="388268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880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depto desc, nome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1327188" y="4884716"/>
            <a:ext cx="2426665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uf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agrupar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336883" y="1509282"/>
            <a:ext cx="11502191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Agrupar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agrupar o resultado de uma query por um ou mais atributos.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944400" y="441207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880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depto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6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63" name="Google Shape;363;p27"/>
          <p:cNvGraphicFramePr/>
          <p:nvPr/>
        </p:nvGraphicFramePr>
        <p:xfrm>
          <a:off x="1303576" y="21836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12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Cod_Disc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Fernando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11111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Flavia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44444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Jorge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33333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4" name="Google Shape;364;p27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27"/>
          <p:cNvGraphicFramePr/>
          <p:nvPr/>
        </p:nvGraphicFramePr>
        <p:xfrm>
          <a:off x="6485176" y="21546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12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Cod_Disc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Facul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RUY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RUY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AREA1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6" name="Google Shape;366;p27"/>
          <p:cNvSpPr txBox="1"/>
          <p:nvPr/>
        </p:nvSpPr>
        <p:spPr>
          <a:xfrm>
            <a:off x="6469975" y="154493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392027" y="4604772"/>
            <a:ext cx="11399923" cy="18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Alterar a tabela Alunos, agregando um novo campo chamado 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todos os alunos ordenados pelo número de matrícula em ordem crescente;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Listar o Nome e Matricula dos alunos que estudam na RUY;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Atualizar o campo “Facul” para “Faculdade” na tabela Disciplinas;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28"/>
          <p:cNvGraphicFramePr/>
          <p:nvPr/>
        </p:nvGraphicFramePr>
        <p:xfrm>
          <a:off x="1279513" y="20874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225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Depto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Salario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11111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JOAO 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PAULO THIAGO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44444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ANA CAROLINA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5.000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33333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MARIA EDUARDA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4.500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FERNANDO CESAR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1.500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28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92027" y="4604772"/>
            <a:ext cx="1139992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Listar matricula de funcionários agrupados pelo departamento;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nome de todos os funcionário com salário entre R$1.000,00 e R$3.000,00;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Apresente o nome e salário de todos. Salário deve ser acrescido 20%.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Apresente a média salarial dos funcionários;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a4116c7fd_0_0"/>
          <p:cNvSpPr/>
          <p:nvPr/>
        </p:nvSpPr>
        <p:spPr>
          <a:xfrm>
            <a:off x="3386138" y="4683125"/>
            <a:ext cx="623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ca4116c7fd_0_0"/>
          <p:cNvSpPr txBox="1"/>
          <p:nvPr/>
        </p:nvSpPr>
        <p:spPr>
          <a:xfrm>
            <a:off x="704850" y="240982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6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8" name="Google Shape;388;gca4116c7f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23A5B24-602D-BF7E-A746-41F771919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04" y="805536"/>
            <a:ext cx="7036628" cy="56279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B66AA5-F3EE-0ABA-1AAF-2518676AD5D6}"/>
              </a:ext>
            </a:extLst>
          </p:cNvPr>
          <p:cNvSpPr txBox="1"/>
          <p:nvPr/>
        </p:nvSpPr>
        <p:spPr>
          <a:xfrm>
            <a:off x="783236" y="6433464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https://podprogramar.com.br/introducao-a-sql/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name="adj" fmla="val 16667"/>
            </a:avLst>
          </a:prstGeom>
          <a:solidFill>
            <a:srgbClr val="FF0000">
              <a:alpha val="43529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377239" y="5600700"/>
            <a:ext cx="1229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336882" y="1424619"/>
            <a:ext cx="11855118" cy="511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forma básica do comando 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20229" y="1720167"/>
            <a:ext cx="10036003" cy="379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do BD Empresa: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5080" lvl="1" indent="-756920" algn="l" rtl="0">
              <a:lnSpc>
                <a:spcPct val="150000"/>
              </a:lnSpc>
              <a:spcBef>
                <a:spcPts val="235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endereco, salario, supervisor,  depto)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gerente, dataini)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local, depart)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Alocacao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horas)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342437" y="2124785"/>
            <a:ext cx="5405313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salário de José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342432" y="4315656"/>
            <a:ext cx="1037632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renomear o nome da coluna no  resultado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796800" y="2775316"/>
            <a:ext cx="4334922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936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93662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93662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254207" y="5327184"/>
            <a:ext cx="5204615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789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as Salário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78930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78930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066528" y="2010269"/>
            <a:ext cx="8900739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colunas como expressões: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918409" y="2889000"/>
            <a:ext cx="8470689" cy="83291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89535" marR="2609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 as matricula, salario, 0.15*salario as IR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114654" y="4390341"/>
            <a:ext cx="7957378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a matrícula de todos os empregados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3176929" y="5208829"/>
            <a:ext cx="341144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matricula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512811" y="1719481"/>
            <a:ext cx="11350325" cy="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todos os atributos de todos os empregados do departamento d5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529817" y="2570643"/>
            <a:ext cx="3585201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153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 WHERE depto = ‘d5’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585266" y="4225873"/>
            <a:ext cx="8859472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Recupere os salários de cada empregado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3588370" y="5205652"/>
            <a:ext cx="3585201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1487</Words>
  <Application>Microsoft Office PowerPoint</Application>
  <PresentationFormat>Widescreen</PresentationFormat>
  <Paragraphs>333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Times New Roman</vt:lpstr>
      <vt:lpstr>Century Schoolbook</vt:lpstr>
      <vt:lpstr>Calibri</vt:lpstr>
      <vt:lpstr>Tahoma</vt:lpstr>
      <vt:lpstr>Arial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Heleno Cardoso</cp:lastModifiedBy>
  <cp:revision>5</cp:revision>
  <dcterms:modified xsi:type="dcterms:W3CDTF">2023-08-25T19:24:25Z</dcterms:modified>
</cp:coreProperties>
</file>