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entury Schoolbook" panose="02040604050505020304" pitchFamily="18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jgfUTcklMo7o8TxAFonIKwkr0x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982435-DF29-4B69-B11F-0999D5B234A0}">
  <a:tblStyle styleId="{F9982435-DF29-4B69-B11F-0999D5B234A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7" name="Google Shape;19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7" name="Google Shape;22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7" name="Google Shape;23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7" name="Google Shape;24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2" name="Google Shape;26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9" name="Google Shape;28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5" name="Google Shape;30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5" name="Google Shape;31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5" name="Google Shape;32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5" name="Google Shape;33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5" name="Google Shape;34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5" name="Google Shape;35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5" name="Google Shape;36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1" name="Google Shape;38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1" name="Google Shape;39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6" name="Google Shape;40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7" name="Google Shape;41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8" name="Google Shape;42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9" name="Google Shape;43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0" name="Google Shape;450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1" name="Google Shape;451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0" name="Google Shape;46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1" name="Google Shape;18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6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46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4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4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4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9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0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0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4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41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42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42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4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4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3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43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4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44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44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4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4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4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4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</a:t>
            </a:r>
            <a:r>
              <a:rPr lang="pt-BR" sz="3600" b="1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09 – </a:t>
            </a:r>
            <a:r>
              <a:rPr lang="pt-BR" sz="3600" b="1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DML </a:t>
            </a:r>
            <a:r>
              <a:rPr lang="pt-BR" sz="3600" b="1" dirty="0" err="1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</a:t>
            </a:r>
            <a:endParaRPr sz="3600" b="1" i="0" u="none" strike="noStrike" cap="none" dirty="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D4065783-AEE7-4AFD-8516-C54C9F277026}"/>
              </a:ext>
            </a:extLst>
          </p:cNvPr>
          <p:cNvSpPr/>
          <p:nvPr/>
        </p:nvSpPr>
        <p:spPr>
          <a:xfrm>
            <a:off x="294807" y="4735853"/>
            <a:ext cx="116023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Professor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MSc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 Heleno Cardoso </a:t>
            </a:r>
            <a:r>
              <a:rPr lang="pt-BR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– E-mail: helenocardosofilho@gmail.com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318B88EC-7B3D-BF5A-E121-A2B2962CB683}"/>
              </a:ext>
            </a:extLst>
          </p:cNvPr>
          <p:cNvSpPr/>
          <p:nvPr/>
        </p:nvSpPr>
        <p:spPr>
          <a:xfrm>
            <a:off x="1149246" y="5485659"/>
            <a:ext cx="83475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Agradecimentos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: Professora Talita Rocha Pinheiro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/>
          <p:nvPr/>
        </p:nvSpPr>
        <p:spPr>
          <a:xfrm>
            <a:off x="0" y="0"/>
            <a:ext cx="121920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316400" y="147149"/>
            <a:ext cx="79323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 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Consultas Múltiplas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Soluções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857500" y="1603750"/>
            <a:ext cx="8457300" cy="46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o(s)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Nome(s)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do(s) autor(es) de livros de TI;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t1.nome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autor t1, livroTI t2	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t1.cod_autor= t2.cod_autor;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o(s)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Nome(s)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do(s) autor(es) da editora LTC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t1.nome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autor t1, editora t2	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t1.cod_editora= t2.cod_edit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t2.nome=”LTC” 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/>
          <p:nvPr/>
        </p:nvSpPr>
        <p:spPr>
          <a:xfrm>
            <a:off x="0" y="0"/>
            <a:ext cx="121920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2"/>
          <p:cNvSpPr/>
          <p:nvPr/>
        </p:nvSpPr>
        <p:spPr>
          <a:xfrm>
            <a:off x="316400" y="147149"/>
            <a:ext cx="79323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 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Consultas Múltiplas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Soluções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13" name="Google Shape;21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2"/>
          <p:cNvSpPr txBox="1"/>
          <p:nvPr/>
        </p:nvSpPr>
        <p:spPr>
          <a:xfrm>
            <a:off x="840550" y="1841150"/>
            <a:ext cx="8457300" cy="46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Codigo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autor do livro “BD”;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t1.cod_autor, t1.nome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autor t1, livroTI t2	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t1.cod_autor= t2.cod_autor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t2.titulo=”BD” 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os autores da CAMP que possuem livros com mais de 500 pags.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t1.nome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autor t1, editora t2, livroTI t3 	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(t1.cod_editora= t2.cod_edit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t2.nome=”CAMP”)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(t1.cod_autor= t3.cod_autor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t3.num_pag &gt; 500);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330773" y="407154"/>
            <a:ext cx="8996178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Consultas Múltiplas - </a:t>
            </a: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 TRAB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3" name="Google Shape;223;p13"/>
          <p:cNvSpPr txBox="1"/>
          <p:nvPr/>
        </p:nvSpPr>
        <p:spPr>
          <a:xfrm>
            <a:off x="610895" y="1657785"/>
            <a:ext cx="9608400" cy="30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Considerando o trabalho sendo desenvolvido: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Apresente pelo menos 03 consultas SQL considerando o envolvimento de duas ou mais tabelas (consultas múltiplas) 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4"/>
          <p:cNvSpPr/>
          <p:nvPr/>
        </p:nvSpPr>
        <p:spPr>
          <a:xfrm>
            <a:off x="316396" y="520723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 – </a:t>
            </a: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Consultas Aninhadas </a:t>
            </a:r>
            <a:endParaRPr sz="3200" b="1" i="1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3" name="Google Shape;233;p14"/>
          <p:cNvSpPr txBox="1"/>
          <p:nvPr/>
        </p:nvSpPr>
        <p:spPr>
          <a:xfrm>
            <a:off x="490500" y="2273700"/>
            <a:ext cx="11211000" cy="25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SQL provê um mecanismo para aninhamento de subconsultas;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Uma subconsulta é uma expressão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from where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é aninhada dentro de uma outra consulta.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As aplicações mais comuns para as subconsultas são testes para membros de conjuntos, comparação de conjuntos e cardinalidade de conjuntos.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5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Consultas Aninhadas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Exemplo</a:t>
            </a: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239425" y="1621875"/>
            <a:ext cx="11750400" cy="4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Encontrar todos os clientes que possuem uma conta e um empréstimo no banco.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distinct nome_cliente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devedor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nome_cliente </a:t>
            </a:r>
            <a:r>
              <a:rPr lang="pt-BR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nome_cliente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depositante)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Encontrar todos os clientes que tenham um empréstimo no banco mas não tenham uma conta neste banco.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distinct nome_cliente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devedor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nome_cliente </a:t>
            </a:r>
            <a:r>
              <a:rPr lang="pt-BR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in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nome_cliente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depositante)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6"/>
          <p:cNvSpPr txBox="1"/>
          <p:nvPr/>
        </p:nvSpPr>
        <p:spPr>
          <a:xfrm>
            <a:off x="449177" y="1659235"/>
            <a:ext cx="10771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Pode-se gerar consultas aninhadas em SQL utilizando o especificados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/ not in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que faz uma comparação do especificador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 consulta externa com o resultado da consulta mais interna;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6"/>
          <p:cNvSpPr txBox="1"/>
          <p:nvPr/>
        </p:nvSpPr>
        <p:spPr>
          <a:xfrm>
            <a:off x="525377" y="2630785"/>
            <a:ext cx="10771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Selecione todos os alunos que cursam “Banco de Dados”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4" name="Google Shape;254;p16"/>
          <p:cNvGraphicFramePr/>
          <p:nvPr/>
        </p:nvGraphicFramePr>
        <p:xfrm>
          <a:off x="1817926" y="408668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12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Matricula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Cod_Disc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Fernando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11111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Flavia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55555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Ricardo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44444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Jorge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33333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Pedro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22222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5" name="Google Shape;255;p16"/>
          <p:cNvSpPr txBox="1"/>
          <p:nvPr/>
        </p:nvSpPr>
        <p:spPr>
          <a:xfrm>
            <a:off x="1802725" y="3678536"/>
            <a:ext cx="3673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6" name="Google Shape;256;p16"/>
          <p:cNvGraphicFramePr/>
          <p:nvPr/>
        </p:nvGraphicFramePr>
        <p:xfrm>
          <a:off x="6542326" y="418193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10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Cod_Disc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Banco Dados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Estruturas Dados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Segurança Redes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7" name="Google Shape;257;p16"/>
          <p:cNvSpPr txBox="1"/>
          <p:nvPr/>
        </p:nvSpPr>
        <p:spPr>
          <a:xfrm>
            <a:off x="6527125" y="3716636"/>
            <a:ext cx="3673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Disciplinas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6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Consultas Aninhadas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 / not in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525377" y="1221085"/>
            <a:ext cx="10771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Selecione todos os alunos que cursam “Banco de Dados”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8" name="Google Shape;268;p17"/>
          <p:cNvGraphicFramePr/>
          <p:nvPr/>
        </p:nvGraphicFramePr>
        <p:xfrm>
          <a:off x="1303576" y="246743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12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Matricula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Cod_Disc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Fernando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11111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Flavia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55555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Ricardo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44444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Jorge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33333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Pedro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22222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9" name="Google Shape;269;p17"/>
          <p:cNvSpPr txBox="1"/>
          <p:nvPr/>
        </p:nvSpPr>
        <p:spPr>
          <a:xfrm>
            <a:off x="1345525" y="2040236"/>
            <a:ext cx="3673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0" name="Google Shape;270;p17"/>
          <p:cNvGraphicFramePr/>
          <p:nvPr/>
        </p:nvGraphicFramePr>
        <p:xfrm>
          <a:off x="6469975" y="260526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10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Cod_Disc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Banco Dados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Estruturas Dados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Banco Dados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1" name="Google Shape;271;p17"/>
          <p:cNvSpPr txBox="1"/>
          <p:nvPr/>
        </p:nvSpPr>
        <p:spPr>
          <a:xfrm>
            <a:off x="6469975" y="2021186"/>
            <a:ext cx="3673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Disciplinas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7"/>
          <p:cNvSpPr txBox="1"/>
          <p:nvPr/>
        </p:nvSpPr>
        <p:spPr>
          <a:xfrm>
            <a:off x="-236696" y="5078788"/>
            <a:ext cx="11533273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t1.nome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ALUNOS t1, DISCIPLINAS t2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t1.cod_disc= t2.cod_Disc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t2.cod_disc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cod_disc		 	  							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disciplinas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= “Banco de Dados”);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7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Consultas Aninhadas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 / not in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457627" y="1534935"/>
            <a:ext cx="10771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Selecione todos os alunos que não cursam “Banco de Dados”.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233737" y="3143653"/>
            <a:ext cx="11951050" cy="140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t1.nome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ALUNOS t1, DISCIPLINAS t2	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t1.cod_disc= t2.cod_Disc </a:t>
            </a: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 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t2.cod_disc </a:t>
            </a: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in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8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Consultas Aninhadas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 / not in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5531224" y="4242546"/>
            <a:ext cx="59032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cod_disc 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 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disciplinas​ 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 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 = “Banco de Dados”);​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"/>
          <p:cNvSpPr/>
          <p:nvPr/>
        </p:nvSpPr>
        <p:spPr>
          <a:xfrm>
            <a:off x="0" y="0"/>
            <a:ext cx="121920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9"/>
          <p:cNvSpPr/>
          <p:nvPr/>
        </p:nvSpPr>
        <p:spPr>
          <a:xfrm>
            <a:off x="316400" y="147149"/>
            <a:ext cx="79323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 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Consultas Aninhadas</a:t>
            </a:r>
            <a:endParaRPr sz="3200" b="1" i="1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5" name="Google Shape;295;p19"/>
          <p:cNvSpPr txBox="1"/>
          <p:nvPr/>
        </p:nvSpPr>
        <p:spPr>
          <a:xfrm>
            <a:off x="3650200" y="3771950"/>
            <a:ext cx="8457300" cy="29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Considere as Tabelas e apresente os comandos SQL para as questões a seguir: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o(s)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Nome(s)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do(s) autor(es) da editora LTC;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Codigo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autor do livro “BD”;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os autores da CAMP que não possuem livros com mais de 500 pags.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Obs: para todas as consultas aplique consultas aninhadas (in / not in);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6" name="Google Shape;296;p19"/>
          <p:cNvGraphicFramePr/>
          <p:nvPr/>
        </p:nvGraphicFramePr>
        <p:xfrm>
          <a:off x="5539651" y="120708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10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5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Cod_livro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Cod_Autor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Titulo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Num_pag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Cod_Edit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123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Redes Comp.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253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124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BD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450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222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125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Segurança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631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126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Eng. Soft.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874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111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7" name="Google Shape;297;p19"/>
          <p:cNvSpPr txBox="1"/>
          <p:nvPr/>
        </p:nvSpPr>
        <p:spPr>
          <a:xfrm>
            <a:off x="5539650" y="743850"/>
            <a:ext cx="974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LivroTI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9" name="Google Shape;299;p19"/>
          <p:cNvGraphicFramePr/>
          <p:nvPr/>
        </p:nvGraphicFramePr>
        <p:xfrm>
          <a:off x="577451" y="105468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22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Cod_Autor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Cod_Editora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Andre Ferreira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Joao Souza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222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André Fontes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Ricardo Silva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Thomas Santos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111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0" name="Google Shape;300;p19"/>
          <p:cNvSpPr txBox="1"/>
          <p:nvPr/>
        </p:nvSpPr>
        <p:spPr>
          <a:xfrm>
            <a:off x="577450" y="644459"/>
            <a:ext cx="974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1" name="Google Shape;301;p19"/>
          <p:cNvGraphicFramePr/>
          <p:nvPr/>
        </p:nvGraphicFramePr>
        <p:xfrm>
          <a:off x="1285576" y="377194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14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Cod_Edit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LTC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222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FTA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CAMP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2" name="Google Shape;302;p19"/>
          <p:cNvSpPr txBox="1"/>
          <p:nvPr/>
        </p:nvSpPr>
        <p:spPr>
          <a:xfrm>
            <a:off x="1196123" y="3359414"/>
            <a:ext cx="974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Editora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"/>
          <p:cNvSpPr/>
          <p:nvPr/>
        </p:nvSpPr>
        <p:spPr>
          <a:xfrm>
            <a:off x="0" y="0"/>
            <a:ext cx="121920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316400" y="680549"/>
            <a:ext cx="79323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 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Consultas Aninhadas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Soluções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11" name="Google Shape;311;p20"/>
          <p:cNvSpPr txBox="1"/>
          <p:nvPr/>
        </p:nvSpPr>
        <p:spPr>
          <a:xfrm>
            <a:off x="657600" y="2265850"/>
            <a:ext cx="10876800" cy="46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o(s)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Nome(s)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do(s) autor(es) da editora LTC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t1.nome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autor t1, editora t2	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t1.cod_editora= t2.cod_edit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t2.cod_edit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cod_edit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008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editora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			    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nome=”LTC”) 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723900" y="2733675"/>
            <a:ext cx="10761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sz="36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Consultas Múltiplas e Aninhadas</a:t>
            </a:r>
            <a:endParaRPr sz="36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228600"/>
            <a:ext cx="2581469" cy="167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"/>
          <p:cNvSpPr/>
          <p:nvPr/>
        </p:nvSpPr>
        <p:spPr>
          <a:xfrm>
            <a:off x="0" y="0"/>
            <a:ext cx="121920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316400" y="680549"/>
            <a:ext cx="79323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 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Consultas Aninhadas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Soluções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21" name="Google Shape;32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1"/>
          <p:cNvSpPr txBox="1"/>
          <p:nvPr/>
        </p:nvSpPr>
        <p:spPr>
          <a:xfrm>
            <a:off x="857525" y="2018450"/>
            <a:ext cx="11001300" cy="46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Codigo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autor do livro “BD”;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t1.cod_autor, t1.nome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autor t1, livroTI t2	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t1.cod_autor= t2.cod_autor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t2.cod_autor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cod_autor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0080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livro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0080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titulo=”BD”) 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/>
          <p:nvPr/>
        </p:nvSpPr>
        <p:spPr>
          <a:xfrm>
            <a:off x="0" y="0"/>
            <a:ext cx="121920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2"/>
          <p:cNvSpPr/>
          <p:nvPr/>
        </p:nvSpPr>
        <p:spPr>
          <a:xfrm>
            <a:off x="316400" y="147149"/>
            <a:ext cx="79323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 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Consultas Aninhadas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Soluções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31" name="Google Shape;33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2"/>
          <p:cNvSpPr txBox="1"/>
          <p:nvPr/>
        </p:nvSpPr>
        <p:spPr>
          <a:xfrm>
            <a:off x="213150" y="1281650"/>
            <a:ext cx="12063601" cy="46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os autores da CAMP que possuem livros com mais de 500 pags.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t1.nome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autor t1, livroTI t2, editora t3 	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t1.cod_editora= t2.cod_edit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t2.cod_edit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cod_edit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livro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nome=”CAMP”)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t1.cod_autor= t3.cod_autor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t3.cod_autor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in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cod_autor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editora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num_pag &gt; 500);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  <p:sp>
        <p:nvSpPr>
          <p:cNvPr id="340" name="Google Shape;340;p23"/>
          <p:cNvSpPr/>
          <p:nvPr/>
        </p:nvSpPr>
        <p:spPr>
          <a:xfrm>
            <a:off x="330773" y="407154"/>
            <a:ext cx="8996178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Consultas Aninhadas - </a:t>
            </a: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 TRAB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1" name="Google Shape;341;p23"/>
          <p:cNvSpPr txBox="1"/>
          <p:nvPr/>
        </p:nvSpPr>
        <p:spPr>
          <a:xfrm>
            <a:off x="610895" y="1657785"/>
            <a:ext cx="9608400" cy="30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Considerando o trabalho sendo desenvolvido: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Apresente pelo menos 03 consultas SQL considerando o envolvimento de duas ou mais tabelas (consultas aninhadas) 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4"/>
          <p:cNvSpPr txBox="1"/>
          <p:nvPr/>
        </p:nvSpPr>
        <p:spPr>
          <a:xfrm>
            <a:off x="449175" y="1371600"/>
            <a:ext cx="11133300" cy="47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As operações de conjuntos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intersect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operam em relações e correspondem às operações ∪ , ∩ e - (diferença) da álgebra relacional. </a:t>
            </a:r>
            <a:endParaRPr sz="1800" b="0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Estas operações eliminam as duplicatas; se desejarmos obter as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repetições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devemos explicitar através da forma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 all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intersect all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 all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Suponha uma tupla que ocorra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“m”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vezes em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“n”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vezes em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então temos 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m + n vezes em r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 all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min (m, n) vezes em r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intersect all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max (0, m-n) vezes em r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 all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4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Operações de Conjuntos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5"/>
          <p:cNvSpPr txBox="1"/>
          <p:nvPr/>
        </p:nvSpPr>
        <p:spPr>
          <a:xfrm>
            <a:off x="449175" y="1371600"/>
            <a:ext cx="11133300" cy="47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Encontre todos os clientes que possuam um empréstimo, uma conta ou ambos: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nome_cliente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depositante 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nome_cliente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devedor)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Encontre todos os clientes que possuem ambos uma conta e um empréstimo: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nome_cliente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depositante 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intersect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nome_cliente from devedor 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Encontre todos os clientes que possuem uma conta mas não possuem empréstimo;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nome_cliente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depositante)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nome_cliente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devedor)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5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Operações de Conjuntos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6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 </a:t>
            </a:r>
            <a:r>
              <a:rPr lang="pt-BR" sz="3200" b="1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</a:t>
            </a: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Operações de Conjuntos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2" name="Google Shape;372;p26"/>
          <p:cNvSpPr txBox="1"/>
          <p:nvPr/>
        </p:nvSpPr>
        <p:spPr>
          <a:xfrm>
            <a:off x="4130825" y="3648675"/>
            <a:ext cx="7728000" cy="16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Considere as Tabelas e apresente os comandos SQL para as questões a seguir: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os nomes de todos os empregados e dependentes;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apenas os empregados que são supervisores;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os empregados que não são supervisores.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3" name="Google Shape;373;p26"/>
          <p:cNvGraphicFramePr/>
          <p:nvPr/>
        </p:nvGraphicFramePr>
        <p:xfrm>
          <a:off x="5166601" y="157763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10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Cod_Sup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Setor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Salario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TI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5000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RH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3000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CONS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3500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4" name="Google Shape;374;p26"/>
          <p:cNvSpPr txBox="1"/>
          <p:nvPr/>
        </p:nvSpPr>
        <p:spPr>
          <a:xfrm>
            <a:off x="5166600" y="1177889"/>
            <a:ext cx="13896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5" name="Google Shape;375;p26"/>
          <p:cNvGraphicFramePr/>
          <p:nvPr/>
        </p:nvGraphicFramePr>
        <p:xfrm>
          <a:off x="577451" y="105468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22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Cod_Empr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Idade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Joao Felipe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Ricardo Jorge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Tiago Fontes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Ana Paula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Paulo Santos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56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6" name="Google Shape;376;p26"/>
          <p:cNvSpPr txBox="1"/>
          <p:nvPr/>
        </p:nvSpPr>
        <p:spPr>
          <a:xfrm>
            <a:off x="577450" y="668587"/>
            <a:ext cx="13896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7" name="Google Shape;377;p26"/>
          <p:cNvGraphicFramePr/>
          <p:nvPr/>
        </p:nvGraphicFramePr>
        <p:xfrm>
          <a:off x="1285576" y="377194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14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Cod_Dep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Maria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Tiago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Priscila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8" name="Google Shape;378;p26"/>
          <p:cNvSpPr txBox="1"/>
          <p:nvPr/>
        </p:nvSpPr>
        <p:spPr>
          <a:xfrm>
            <a:off x="1209375" y="3382368"/>
            <a:ext cx="16902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7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 </a:t>
            </a:r>
            <a:r>
              <a:rPr lang="pt-BR" sz="3200" b="1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</a:t>
            </a: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Operações de Conjuntos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8" name="Google Shape;388;p27"/>
          <p:cNvSpPr txBox="1"/>
          <p:nvPr/>
        </p:nvSpPr>
        <p:spPr>
          <a:xfrm>
            <a:off x="316400" y="1440575"/>
            <a:ext cx="10874700" cy="48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os nomes de todos os empregados e dependentes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dependente)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apenas os empregados que são supervisores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intersect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os empregados que não são supervisores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8"/>
          <p:cNvSpPr txBox="1"/>
          <p:nvPr/>
        </p:nvSpPr>
        <p:spPr>
          <a:xfrm>
            <a:off x="449175" y="914400"/>
            <a:ext cx="11133300" cy="18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As operações de conjuntos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joins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retornam objetos de duas ou mais tabelas apenas quando as mesmas há correspondências entre elas, ou seja, dados correspondentes nas tabelas envolvidas na consulta.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8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Operações de Conjuntos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aphicFrame>
        <p:nvGraphicFramePr>
          <p:cNvPr id="399" name="Google Shape;399;p28"/>
          <p:cNvGraphicFramePr/>
          <p:nvPr/>
        </p:nvGraphicFramePr>
        <p:xfrm>
          <a:off x="6243051" y="358951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10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Cod_Sup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Setor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Salario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TI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5000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RH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3000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CONS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3500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0" name="Google Shape;400;p28"/>
          <p:cNvSpPr txBox="1"/>
          <p:nvPr/>
        </p:nvSpPr>
        <p:spPr>
          <a:xfrm>
            <a:off x="6243050" y="3162468"/>
            <a:ext cx="13896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1" name="Google Shape;401;p28"/>
          <p:cNvGraphicFramePr/>
          <p:nvPr/>
        </p:nvGraphicFramePr>
        <p:xfrm>
          <a:off x="1653901" y="306656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22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Cod_Empr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Idade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Joao Felipe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Ricardo Jorge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Tiago Fontes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Ana Paula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Paulo Santos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56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2" name="Google Shape;402;p28"/>
          <p:cNvSpPr txBox="1"/>
          <p:nvPr/>
        </p:nvSpPr>
        <p:spPr>
          <a:xfrm>
            <a:off x="1653900" y="2666814"/>
            <a:ext cx="13896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8"/>
          <p:cNvSpPr txBox="1"/>
          <p:nvPr/>
        </p:nvSpPr>
        <p:spPr>
          <a:xfrm>
            <a:off x="2569250" y="5590525"/>
            <a:ext cx="66897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t1.nome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empregado t1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 t2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t1.cod_Empr= t2.cod_Sup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9"/>
          <p:cNvSpPr txBox="1"/>
          <p:nvPr/>
        </p:nvSpPr>
        <p:spPr>
          <a:xfrm>
            <a:off x="449200" y="1297550"/>
            <a:ext cx="11133300" cy="21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As operações de conjuntos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JOIN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um dos formatos mais usados de join, que retorna a Tabela A inteira e apenas os registros que coincidirem com a igualdade do join na TabelaB (ou campos nulos para os campos sem correspondência).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9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Operações de Conjuntos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4" name="Google Shape;414;p29"/>
          <p:cNvSpPr txBox="1"/>
          <p:nvPr/>
        </p:nvSpPr>
        <p:spPr>
          <a:xfrm>
            <a:off x="2348800" y="3742225"/>
            <a:ext cx="66897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t1.*, t2.*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empregado t1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join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 t2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t1.cod_Empr= t2.cod_Sup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0"/>
          <p:cNvSpPr txBox="1"/>
          <p:nvPr/>
        </p:nvSpPr>
        <p:spPr>
          <a:xfrm>
            <a:off x="449200" y="1297550"/>
            <a:ext cx="11133300" cy="21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As operações de conjuntos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JOIN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Segue o mesmo raciocínio do Left Join, mas se aplicando à tabela B em vez da A;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0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Operações de Conjuntos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5" name="Google Shape;425;p30"/>
          <p:cNvSpPr txBox="1"/>
          <p:nvPr/>
        </p:nvSpPr>
        <p:spPr>
          <a:xfrm>
            <a:off x="2213150" y="3010350"/>
            <a:ext cx="6689700" cy="1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t1.*, t2.*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empregado t1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join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 t2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t1.cod_Empr= t2.cod_Sup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316396" y="4488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</a:t>
            </a:r>
            <a:endParaRPr sz="3200" b="1" i="1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697830" y="1677283"/>
            <a:ext cx="10419300" cy="52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comando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permite a seleção de tuplas e atributos em uma ou mais tabelas. A forma básica do comando </a:t>
            </a: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&lt;lista atributos&gt;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&lt;lista de tabelas&gt;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&lt;condições&gt;;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exemplo, para selecionar o nome e o rg dos funcionários que trabalham no departamento número 2 na tabela EMPREGADOS utiliza-se o seguinte comando: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nome, rg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EMPREGADOS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depto=2;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20024" y="150125"/>
            <a:ext cx="2357148" cy="153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/>
        </p:nvSpPr>
        <p:spPr>
          <a:xfrm>
            <a:off x="360950" y="117949"/>
            <a:ext cx="136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Lembrete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1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1"/>
          <p:cNvSpPr txBox="1"/>
          <p:nvPr/>
        </p:nvSpPr>
        <p:spPr>
          <a:xfrm>
            <a:off x="449200" y="1297550"/>
            <a:ext cx="11133300" cy="21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As operações de conjuntos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OUTER JOIN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Conhecida como OUTER JOIN ou simplesmente FULL JOIN, este retorna todos os registros de ambas as tabelas.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1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Operações de Conjuntos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6" name="Google Shape;436;p31"/>
          <p:cNvSpPr txBox="1"/>
          <p:nvPr/>
        </p:nvSpPr>
        <p:spPr>
          <a:xfrm>
            <a:off x="2196174" y="3620775"/>
            <a:ext cx="7875873" cy="1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t1.*, t2.*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empregado t1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outer join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 t2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t1.cod_Empr= t2.cod_Sup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2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2"/>
          <p:cNvSpPr txBox="1"/>
          <p:nvPr/>
        </p:nvSpPr>
        <p:spPr>
          <a:xfrm>
            <a:off x="265525" y="1009275"/>
            <a:ext cx="11672100" cy="3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❖ As operações de conjuntos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 JOIN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0" i="0" u="none" strike="noStrike" cap="non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Basicamente é o produto cartesiano entre as duas tabelas. Para cada linha de TabelaA, são retornadas todas as linhas de TabelaB.</a:t>
            </a:r>
            <a:endParaRPr sz="1800" b="0" i="0" u="none" strike="noStrike" cap="none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0" i="0" u="none" strike="noStrike" cap="non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É mais fácil entender o Cross Join como um "Join sem cláusula ON", ou seja, todas as combinações de linhas de A e B são devolvidas.Se for feito um Cross Join com cláusla ON, ele "vira" um mero Inner Join.</a:t>
            </a:r>
            <a:endParaRPr sz="1800" b="0" i="0" u="none" strike="noStrike" cap="none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2"/>
          <p:cNvSpPr/>
          <p:nvPr/>
        </p:nvSpPr>
        <p:spPr>
          <a:xfrm>
            <a:off x="265521" y="1471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Operações de Conjuntos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7" name="Google Shape;447;p32"/>
          <p:cNvSpPr txBox="1"/>
          <p:nvPr/>
        </p:nvSpPr>
        <p:spPr>
          <a:xfrm>
            <a:off x="3200950" y="4723150"/>
            <a:ext cx="6689700" cy="1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t1.*, t2.*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empregado t1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 join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 t2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3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32</a:t>
            </a:fld>
            <a:endParaRPr/>
          </a:p>
        </p:txBody>
      </p:sp>
      <p:sp>
        <p:nvSpPr>
          <p:cNvPr id="455" name="Google Shape;455;p33"/>
          <p:cNvSpPr/>
          <p:nvPr/>
        </p:nvSpPr>
        <p:spPr>
          <a:xfrm>
            <a:off x="330773" y="407154"/>
            <a:ext cx="8996178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INNER JOIN - </a:t>
            </a: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 TRAB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6" name="Google Shape;456;p33"/>
          <p:cNvSpPr txBox="1"/>
          <p:nvPr/>
        </p:nvSpPr>
        <p:spPr>
          <a:xfrm>
            <a:off x="610895" y="1657785"/>
            <a:ext cx="9608400" cy="30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Considerando o trabalho sendo desenvolvido: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Apresente pelo menos 03 consultas SQL considerando o envolvimento de duas ou mais tabelas com utilização do INNER JOIN 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4"/>
          <p:cNvSpPr txBox="1"/>
          <p:nvPr/>
        </p:nvSpPr>
        <p:spPr>
          <a:xfrm>
            <a:off x="723900" y="2733675"/>
            <a:ext cx="10761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sz="36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Consultas Múltiplas e Aninhadas</a:t>
            </a:r>
            <a:endParaRPr sz="36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64" name="Google Shape;46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228600"/>
            <a:ext cx="2581469" cy="1676401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316396" y="5250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 – Condições Múltiplas</a:t>
            </a:r>
            <a:endParaRPr sz="3200" b="1" i="1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601577" y="1849735"/>
            <a:ext cx="10419300" cy="21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SQL, também é permitido o uso de condições múltiplas.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select 	nome, rg, salario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from 	EMPREGADOS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where	depto= 2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salario &gt;2500,00;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1" name="Google Shape;121;p5"/>
          <p:cNvGraphicFramePr/>
          <p:nvPr/>
        </p:nvGraphicFramePr>
        <p:xfrm>
          <a:off x="522526" y="441053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40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RG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Depto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Salario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Fernando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20202020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3000,00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Flavia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30303030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5000,00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Ricardo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40404040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1500,00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Jorge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50505050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2000,00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Pedro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60606060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2000,00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2" name="Google Shape;122;p5"/>
          <p:cNvSpPr/>
          <p:nvPr/>
        </p:nvSpPr>
        <p:spPr>
          <a:xfrm>
            <a:off x="6087978" y="5285873"/>
            <a:ext cx="1299300" cy="55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3" name="Google Shape;123;p5"/>
          <p:cNvGraphicFramePr/>
          <p:nvPr/>
        </p:nvGraphicFramePr>
        <p:xfrm>
          <a:off x="7725428" y="514045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26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RG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Salario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Fernando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20202020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3000,00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4" name="Google Shape;124;p5"/>
          <p:cNvSpPr txBox="1"/>
          <p:nvPr/>
        </p:nvSpPr>
        <p:spPr>
          <a:xfrm>
            <a:off x="507325" y="4002386"/>
            <a:ext cx="3673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EMPREGADOS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/>
          <p:nvPr/>
        </p:nvSpPr>
        <p:spPr>
          <a:xfrm>
            <a:off x="360950" y="117949"/>
            <a:ext cx="136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Lembrete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330773" y="407154"/>
            <a:ext cx="8996178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Condições Múltiplas - </a:t>
            </a: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 TRAB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610895" y="1657785"/>
            <a:ext cx="96084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Considerando o trabalho sendo desenvolvido: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Apresente pelo menos 03 consultas SQL considerando condições múltiplas 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316396" y="5250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 – </a:t>
            </a: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Consultas Múltiplas</a:t>
            </a:r>
            <a:endParaRPr sz="3200" b="1" i="1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601576" y="1849735"/>
            <a:ext cx="11361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operação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select-from-where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 SQL pode envolver quantas tabelas forem necessárias. Por exemplo: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Quais são as disciplinas de cada um dos alunos?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6" name="Google Shape;146;p7"/>
          <p:cNvGraphicFramePr/>
          <p:nvPr/>
        </p:nvGraphicFramePr>
        <p:xfrm>
          <a:off x="1817926" y="317228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12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Matricula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Cod_Disc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Fernando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11111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Flavia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55555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Ricardo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44444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Jorge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33333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Pedro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22222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7" name="Google Shape;147;p7"/>
          <p:cNvSpPr txBox="1"/>
          <p:nvPr/>
        </p:nvSpPr>
        <p:spPr>
          <a:xfrm>
            <a:off x="1802725" y="2764136"/>
            <a:ext cx="3673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8" name="Google Shape;148;p7"/>
          <p:cNvGraphicFramePr/>
          <p:nvPr/>
        </p:nvGraphicFramePr>
        <p:xfrm>
          <a:off x="6542326" y="326753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10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Cod_Disc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Banco Dados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Estruturas Dados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Segurança Redes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9" name="Google Shape;149;p7"/>
          <p:cNvSpPr txBox="1"/>
          <p:nvPr/>
        </p:nvSpPr>
        <p:spPr>
          <a:xfrm>
            <a:off x="6527125" y="2802236"/>
            <a:ext cx="3673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Disciplinas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2678027" y="5804922"/>
            <a:ext cx="8713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alunos.nome, disciplinas.nome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ALUNOS, DISCIPLINAS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alunos.cod_disc= disciplinas.cod_Disc 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316396" y="39169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 - Alias</a:t>
            </a:r>
            <a:endParaRPr sz="3200" b="1" i="1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426200" y="1630800"/>
            <a:ext cx="11156400" cy="31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expressão SQL mostrada no slide anterior, é possível criar apelidos para as tabelas evitando extensão nas consultas. Por exemplo: chamaremos de t1 e t2 “alias” (apelidos) que representam as tabelas que estamos referenciando;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t1.nome, t2.nome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ALUNOS t1, DISCIPLINAS t2	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t1.cod_disc= t2.cod_Disc ;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“alias” é usado quando há redundância nos nomes das colunas de duas ou mais tabelas que estão envolvidas em uma expressão;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Ao invés de utilizar o “alias”, é possível utilizar o nome da tabela, mas isso pode ficar cansativo em consultas muito complexas.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 – Consultas Múltiplas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449177" y="1659235"/>
            <a:ext cx="107712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Selecione 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rg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todos os funcionários que são supervisores.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9"/>
          <p:cNvGraphicFramePr/>
          <p:nvPr/>
        </p:nvGraphicFramePr>
        <p:xfrm>
          <a:off x="1817926" y="258173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12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Rg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Fernando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11111111111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Flavia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22222222222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Ricardo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33333333333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Jorge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44444444444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Pedro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55555555555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2" name="Google Shape;172;p9"/>
          <p:cNvSpPr txBox="1"/>
          <p:nvPr/>
        </p:nvSpPr>
        <p:spPr>
          <a:xfrm>
            <a:off x="1764625" y="2078336"/>
            <a:ext cx="3673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Funcionarios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3" name="Google Shape;173;p9"/>
          <p:cNvGraphicFramePr/>
          <p:nvPr/>
        </p:nvGraphicFramePr>
        <p:xfrm>
          <a:off x="6313726" y="303893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57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Rg_supervisor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22222222222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33333333333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55555555555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4" name="Google Shape;174;p9"/>
          <p:cNvSpPr txBox="1"/>
          <p:nvPr/>
        </p:nvSpPr>
        <p:spPr>
          <a:xfrm>
            <a:off x="6298525" y="2573636"/>
            <a:ext cx="3673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Supervisores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449177" y="5347722"/>
            <a:ext cx="5532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e1.nome, e1.rg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funcionarios e1, supervisores e2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e1.rg= e2.rg_supervisor 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5143500" y="5657850"/>
            <a:ext cx="1771800" cy="32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7" name="Google Shape;177;p9"/>
          <p:cNvGraphicFramePr/>
          <p:nvPr/>
        </p:nvGraphicFramePr>
        <p:xfrm>
          <a:off x="7323376" y="511538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12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Rg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Flavia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22222222222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Ricardo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33333333333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Pedro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55555555555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8" name="Google Shape;17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/>
          <p:nvPr/>
        </p:nvSpPr>
        <p:spPr>
          <a:xfrm>
            <a:off x="0" y="0"/>
            <a:ext cx="121920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0"/>
          <p:cNvSpPr/>
          <p:nvPr/>
        </p:nvSpPr>
        <p:spPr>
          <a:xfrm>
            <a:off x="316400" y="147149"/>
            <a:ext cx="79323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 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Consultas Múltiplas</a:t>
            </a:r>
            <a:endParaRPr sz="3200" b="1" i="1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3650200" y="3771950"/>
            <a:ext cx="8457300" cy="29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Considere as Tabelas e apresente os comandos SQL para as questões a seguir: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o(s)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Nome(s)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do(s) autor(es) de livros de TI;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o(s)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Nome(s)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do(s) autor(es) da editora LTC;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Codigo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autor do livro “BD”;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os autores da CAMP que possuem livros com mais de 500 pags.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Obs: para todas as consultas aplique consultas múltiplas;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8" name="Google Shape;188;p10"/>
          <p:cNvGraphicFramePr/>
          <p:nvPr/>
        </p:nvGraphicFramePr>
        <p:xfrm>
          <a:off x="5539651" y="120708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10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5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Cod_livro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Cod_Autor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Titulo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Num_pag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Cod_Edit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123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Redes Comp.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253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124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BD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450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222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125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Segurança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631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126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Eng. Soft.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874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111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9" name="Google Shape;189;p10"/>
          <p:cNvSpPr txBox="1"/>
          <p:nvPr/>
        </p:nvSpPr>
        <p:spPr>
          <a:xfrm>
            <a:off x="5539650" y="793691"/>
            <a:ext cx="974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LivroTI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10"/>
          <p:cNvGraphicFramePr/>
          <p:nvPr/>
        </p:nvGraphicFramePr>
        <p:xfrm>
          <a:off x="577451" y="105468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22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Cod_Autor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Cod_Editora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Andre Ferreira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Joao Souza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222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André Fontes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Ricardo Silva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005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Thomas Santos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111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2" name="Google Shape;192;p10"/>
          <p:cNvSpPr txBox="1"/>
          <p:nvPr/>
        </p:nvSpPr>
        <p:spPr>
          <a:xfrm>
            <a:off x="577450" y="668587"/>
            <a:ext cx="974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3" name="Google Shape;193;p10"/>
          <p:cNvGraphicFramePr/>
          <p:nvPr/>
        </p:nvGraphicFramePr>
        <p:xfrm>
          <a:off x="1285576" y="377194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{F9982435-DF29-4B69-B11F-0999D5B234A0}</a:tableStyleId>
              </a:tblPr>
              <a:tblGrid>
                <a:gridCol w="114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Cod_Edit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LTC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222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FTA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333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CAMP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" name="Google Shape;194;p10"/>
          <p:cNvSpPr txBox="1"/>
          <p:nvPr/>
        </p:nvSpPr>
        <p:spPr>
          <a:xfrm>
            <a:off x="1209375" y="3382356"/>
            <a:ext cx="974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Editora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2746</Words>
  <Application>Microsoft Office PowerPoint</Application>
  <PresentationFormat>Widescreen</PresentationFormat>
  <Paragraphs>672</Paragraphs>
  <Slides>33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Times New Roman</vt:lpstr>
      <vt:lpstr>Century Schoolbook</vt:lpstr>
      <vt:lpstr>Calibri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 Rocha Pinheiro</dc:creator>
  <cp:lastModifiedBy>Heleno Cardoso</cp:lastModifiedBy>
  <cp:revision>3</cp:revision>
  <dcterms:modified xsi:type="dcterms:W3CDTF">2023-08-25T19:23:50Z</dcterms:modified>
</cp:coreProperties>
</file>