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58" r:id="rId6"/>
    <p:sldId id="262" r:id="rId7"/>
    <p:sldId id="261" r:id="rId8"/>
    <p:sldId id="259" r:id="rId9"/>
    <p:sldId id="263" r:id="rId10"/>
    <p:sldId id="26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jM5gPELxtLrcASW3xn+zmCa3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9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24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1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58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c6d6ded6e2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positorio.imd.ufrn.br/videos/banco-de-dados/02-04-cardinalidade.mp4" TargetMode="External"/><Relationship Id="rId4" Type="http://schemas.openxmlformats.org/officeDocument/2006/relationships/hyperlink" Target="http://www.uel.br/pessoal/valerio/Lista%20de%20exercicios%20Resolvido%2001%20-%20MC%20-%206%20folhas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modeloweb.com/lang/pt-br/index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cid.app/" TargetMode="External"/><Relationship Id="rId5" Type="http://schemas.openxmlformats.org/officeDocument/2006/relationships/hyperlink" Target="https://becode.com.br/diagramas-er-ferramentas/" TargetMode="External"/><Relationship Id="rId10" Type="http://schemas.openxmlformats.org/officeDocument/2006/relationships/hyperlink" Target="https://www.youtube.com/watch?v=JepxObKT324" TargetMode="External"/><Relationship Id="rId4" Type="http://schemas.openxmlformats.org/officeDocument/2006/relationships/hyperlink" Target="https://www.erwin.com/br-pt/products/erwin-data-modeler/" TargetMode="External"/><Relationship Id="rId9" Type="http://schemas.openxmlformats.org/officeDocument/2006/relationships/hyperlink" Target="https://app.diagrams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03 –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 Modelo de Domínio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5420BDB-9F81-4B4D-FFF1-6A54D8F68DA9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B923490C-7077-3F53-4501-F8F24853D117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9" name="Google Shape;129;gc6d6ded6e2_0_0"/>
          <p:cNvSpPr/>
          <p:nvPr/>
        </p:nvSpPr>
        <p:spPr>
          <a:xfrm>
            <a:off x="316395" y="220248"/>
            <a:ext cx="90074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28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DER</a:t>
            </a:r>
            <a:r>
              <a:rPr lang="pt-BR" sz="28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Cardinalidade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6d6ded6e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0"/>
          <p:cNvSpPr/>
          <p:nvPr/>
        </p:nvSpPr>
        <p:spPr>
          <a:xfrm>
            <a:off x="493300" y="1102973"/>
            <a:ext cx="11089200" cy="553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Insira</a:t>
            </a:r>
            <a:r>
              <a:rPr lang="pt-BR" sz="2400" dirty="0">
                <a:solidFill>
                  <a:schemeClr val="dk1"/>
                </a:solidFill>
              </a:rPr>
              <a:t>, 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no modelo ER elaborado, a cardinalidade (</a:t>
            </a:r>
            <a:r>
              <a:rPr lang="pt-BR" sz="2400" b="1" i="0" u="none" strike="noStrike" cap="none" dirty="0">
                <a:solidFill>
                  <a:schemeClr val="dk1"/>
                </a:solidFill>
                <a:sym typeface="Arial"/>
              </a:rPr>
              <a:t>Máxima e Mínima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) das entidades presentes, utilize o PDF para a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sym typeface="Arial"/>
              </a:rPr>
              <a:t>atvidade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algn="just">
              <a:lnSpc>
                <a:spcPct val="150000"/>
              </a:lnSpc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r>
              <a:rPr lang="pt-BR" sz="2400" dirty="0">
                <a:solidFill>
                  <a:schemeClr val="dk1"/>
                </a:solidFill>
                <a:hlinkClick r:id="rId4"/>
              </a:rPr>
              <a:t>http://www.uel.br/pessoal/valerio/Lista%20de%20exercicios%20Resolvido%2001%20-%20MC%20-%206%20folhas.pdf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-- </a:t>
            </a:r>
            <a:r>
              <a:rPr lang="pt-BR" sz="2400" b="1" dirty="0">
                <a:solidFill>
                  <a:schemeClr val="dk1"/>
                </a:solidFill>
              </a:rPr>
              <a:t>Vídeo Aula Complementar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		</a:t>
            </a:r>
            <a:r>
              <a:rPr lang="pt-BR" sz="2400" dirty="0">
                <a:solidFill>
                  <a:schemeClr val="dk1"/>
                </a:solidFill>
                <a:hlinkClick r:id="rId5"/>
              </a:rPr>
              <a:t>https://repositorio.imd.ufrn.br/videos/banco-de-dados/02-04-cardinalidade.mp4</a:t>
            </a:r>
            <a:endParaRPr lang="pt-BR" sz="24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832126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605766" y="1401579"/>
            <a:ext cx="10988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-- Conceito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4"/>
              </a:rPr>
              <a:t>https://www.erwin.com/br-pt/products/erwin-data-modeler/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5"/>
              </a:rPr>
              <a:t>https://becode.com.br/diagramas-er-ferramentas/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000" b="1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000" b="1" dirty="0">
                <a:solidFill>
                  <a:schemeClr val="tx1"/>
                </a:solidFill>
              </a:rPr>
              <a:t>-- Tools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</a:p>
          <a:p>
            <a:r>
              <a:rPr lang="pt-BR" sz="2000" dirty="0">
                <a:solidFill>
                  <a:srgbClr val="FF0000"/>
                </a:solidFill>
                <a:hlinkClick r:id="rId6"/>
              </a:rPr>
              <a:t>          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MySQL Community Downloads - </a:t>
            </a:r>
            <a:r>
              <a:rPr lang="pt-BR" sz="2000" dirty="0">
                <a:solidFill>
                  <a:srgbClr val="FF0000"/>
                </a:solidFill>
                <a:hlinkClick r:id="rId7"/>
              </a:rPr>
              <a:t>https://dev.mysql.com/downloads/workbench/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err="1">
                <a:solidFill>
                  <a:srgbClr val="FF0000"/>
                </a:solidFill>
              </a:rPr>
              <a:t>Lucid</a:t>
            </a:r>
            <a:r>
              <a:rPr lang="pt-BR" sz="2000" dirty="0">
                <a:solidFill>
                  <a:srgbClr val="FF0000"/>
                </a:solidFill>
              </a:rPr>
              <a:t> - </a:t>
            </a:r>
            <a:r>
              <a:rPr lang="pt-BR" sz="2000" dirty="0">
                <a:solidFill>
                  <a:srgbClr val="FF0000"/>
                </a:solidFill>
                <a:hlinkClick r:id="rId6"/>
              </a:rPr>
              <a:t>https://lucid.app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Br Modelo - </a:t>
            </a:r>
            <a:r>
              <a:rPr lang="pt-BR" sz="2000" dirty="0">
                <a:solidFill>
                  <a:srgbClr val="FF0000"/>
                </a:solidFill>
                <a:hlinkClick r:id="rId8"/>
              </a:rPr>
              <a:t>https://www.brmodeloweb.com/lang/pt-br/index.html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Draw.io - </a:t>
            </a:r>
            <a:r>
              <a:rPr lang="pt-BR" sz="2000" dirty="0">
                <a:solidFill>
                  <a:srgbClr val="FF0000"/>
                </a:solidFill>
                <a:hlinkClick r:id="rId9"/>
              </a:rPr>
              <a:t>https://app.diagrams.net/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chemeClr val="tx1"/>
                </a:solidFill>
              </a:rPr>
              <a:t>-- Vídeo Complementar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  <a:endParaRPr lang="pt-BR" sz="2000" b="1" dirty="0">
              <a:solidFill>
                <a:schemeClr val="tx1"/>
              </a:solidFill>
            </a:endParaRPr>
          </a:p>
          <a:p>
            <a:endParaRPr lang="pt-BR" sz="2000" b="1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10"/>
              </a:rPr>
              <a:t>https://www.youtube.com/watch?v=JepxObKT324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832126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EC921F-D17E-B2C3-6BB3-A6FC3D257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4" y="1360081"/>
            <a:ext cx="10967686" cy="5115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3396742" y="3308980"/>
            <a:ext cx="348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Exemplo Diagrama de Classe (UML)</a:t>
            </a:r>
          </a:p>
        </p:txBody>
      </p:sp>
    </p:spTree>
    <p:extLst>
      <p:ext uri="{BB962C8B-B14F-4D97-AF65-F5344CB8AC3E}">
        <p14:creationId xmlns:p14="http://schemas.microsoft.com/office/powerpoint/2010/main" val="28382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365940"/>
            <a:ext cx="10988700" cy="524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>
                <a:solidFill>
                  <a:schemeClr val="dk1"/>
                </a:solidFill>
              </a:rPr>
              <a:t>- </a:t>
            </a:r>
            <a:r>
              <a:rPr lang="pt-BR" sz="1800" b="1" dirty="0">
                <a:solidFill>
                  <a:schemeClr val="dk1"/>
                </a:solidFill>
              </a:rPr>
              <a:t>Níveis de Abstração do Modelo de Domínio (</a:t>
            </a:r>
            <a:r>
              <a:rPr lang="pt-BR" sz="1800" b="1" dirty="0">
                <a:solidFill>
                  <a:srgbClr val="FF0000"/>
                </a:solidFill>
              </a:rPr>
              <a:t>Área de negócio</a:t>
            </a:r>
            <a:r>
              <a:rPr lang="pt-BR" sz="1800" b="1" dirty="0">
                <a:solidFill>
                  <a:schemeClr val="dk1"/>
                </a:solidFill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Conceitual ou Análise – (independente de tecnologia e paradigma) – </a:t>
            </a:r>
            <a:r>
              <a:rPr lang="pt-BR" sz="1800" b="1" dirty="0">
                <a:solidFill>
                  <a:schemeClr val="dk1"/>
                </a:solidFill>
              </a:rPr>
              <a:t>Modelo Conceitual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Lógico ou Design - (independente de tecnologia e </a:t>
            </a:r>
            <a:r>
              <a:rPr lang="pt-BR" sz="1800" b="1" dirty="0">
                <a:solidFill>
                  <a:srgbClr val="FF0000"/>
                </a:solidFill>
              </a:rPr>
              <a:t>PRESO ao paradigma</a:t>
            </a:r>
            <a:r>
              <a:rPr lang="pt-BR" sz="1800" dirty="0">
                <a:solidFill>
                  <a:schemeClr val="dk1"/>
                </a:solidFill>
              </a:rPr>
              <a:t>) – </a:t>
            </a:r>
            <a:r>
              <a:rPr lang="pt-BR" sz="1800" b="1" dirty="0">
                <a:solidFill>
                  <a:schemeClr val="dk1"/>
                </a:solidFill>
              </a:rPr>
              <a:t>Modelo Lógico</a:t>
            </a:r>
            <a:endParaRPr lang="pt-BR" sz="1800" dirty="0">
              <a:solidFill>
                <a:schemeClr val="dk1"/>
              </a:solidFill>
            </a:endParaRP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Físico ou Implementação (</a:t>
            </a:r>
            <a:r>
              <a:rPr lang="pt-BR" sz="1800" b="1" dirty="0">
                <a:solidFill>
                  <a:srgbClr val="FF0000"/>
                </a:solidFill>
              </a:rPr>
              <a:t>PRESO a tecnologia e PRESO ao paradigma</a:t>
            </a:r>
            <a:r>
              <a:rPr lang="pt-BR" sz="1800" dirty="0">
                <a:solidFill>
                  <a:schemeClr val="dk1"/>
                </a:solidFill>
              </a:rPr>
              <a:t>) - </a:t>
            </a:r>
            <a:r>
              <a:rPr lang="pt-BR" sz="1800" b="1" dirty="0">
                <a:solidFill>
                  <a:schemeClr val="dk1"/>
                </a:solidFill>
              </a:rPr>
              <a:t>Implementação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Divisão das equipes</a:t>
            </a:r>
            <a:r>
              <a:rPr lang="pt-BR" sz="1800" dirty="0">
                <a:solidFill>
                  <a:schemeClr val="dk1"/>
                </a:solidFill>
              </a:rPr>
              <a:t>: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 b="1" dirty="0">
                <a:solidFill>
                  <a:srgbClr val="FF0000"/>
                </a:solidFill>
              </a:rPr>
              <a:t>03 a 07 alunos por equipe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Cada equipe deve desenvolver na aula de hoje o Modelo Conceitual do Banco de Dados assim como o </a:t>
            </a:r>
            <a:r>
              <a:rPr lang="pt-BR" sz="1800" b="1" dirty="0">
                <a:solidFill>
                  <a:schemeClr val="dk1"/>
                </a:solidFill>
              </a:rPr>
              <a:t>diagrama ER </a:t>
            </a:r>
            <a:r>
              <a:rPr lang="pt-BR" sz="1800" dirty="0">
                <a:solidFill>
                  <a:schemeClr val="dk1"/>
                </a:solidFill>
              </a:rPr>
              <a:t>(</a:t>
            </a:r>
            <a:r>
              <a:rPr lang="pt-BR" sz="1800" b="1" dirty="0">
                <a:solidFill>
                  <a:srgbClr val="FF0000"/>
                </a:solidFill>
              </a:rPr>
              <a:t>Entidade-Relacionamento</a:t>
            </a:r>
            <a:r>
              <a:rPr lang="pt-BR" sz="1800" dirty="0">
                <a:solidFill>
                  <a:schemeClr val="dk1"/>
                </a:solidFill>
              </a:rPr>
              <a:t>). Para isso, seguir o que diz os slides a seguir: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1" y="5815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Orientações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7713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Realização das atividades práticas da disciplina. (</a:t>
            </a:r>
            <a:r>
              <a:rPr lang="pt-BR" sz="2000" b="1" i="0" u="none" strike="noStrike" cap="none" dirty="0">
                <a:solidFill>
                  <a:srgbClr val="FF0000"/>
                </a:solidFill>
                <a:sym typeface="Arial"/>
              </a:rPr>
              <a:t>draw.io</a:t>
            </a: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lvl="0" algn="just">
              <a:buSzPts val="1800"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- Crie os modelos de </a:t>
            </a:r>
            <a:r>
              <a:rPr lang="pt-BR" sz="20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2000" b="1" dirty="0">
                <a:solidFill>
                  <a:schemeClr val="dk1"/>
                </a:solidFill>
              </a:rPr>
              <a:t>negócio Vendas</a:t>
            </a:r>
            <a:r>
              <a:rPr lang="pt-BR" sz="2000" dirty="0">
                <a:solidFill>
                  <a:schemeClr val="dk1"/>
                </a:solidFill>
              </a:rPr>
              <a:t>. 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A9A667-E6CE-94B1-A2E4-24339047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604" y="2120915"/>
            <a:ext cx="5700663" cy="460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os modelos de </a:t>
            </a:r>
            <a:r>
              <a:rPr lang="pt-BR" sz="18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1800" b="1" dirty="0">
                <a:solidFill>
                  <a:schemeClr val="dk1"/>
                </a:solidFill>
              </a:rPr>
              <a:t>negócio Acadêmico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marL="285750" lvl="0" indent="-285750" algn="just">
              <a:buSzPts val="1800"/>
              <a:buFontTx/>
              <a:buChar char="-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Deseja-se construir um sistema acadêmico para a IES </a:t>
            </a:r>
            <a:r>
              <a:rPr lang="pt-BR" sz="1800" dirty="0" err="1">
                <a:solidFill>
                  <a:schemeClr val="dk1"/>
                </a:solidFill>
              </a:rPr>
              <a:t>Yduqs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Wyden</a:t>
            </a:r>
            <a:r>
              <a:rPr lang="pt-BR" sz="1800" dirty="0">
                <a:solidFill>
                  <a:schemeClr val="dk1"/>
                </a:solidFill>
              </a:rPr>
              <a:t>. Para isso, são registrados os cursos disponíveis, onde cada um possui um nome, carga horária e valor. Quando um curso vai ser oferecido, é registrada uma turma, informando os seguintes dados: número da turma. data início e número de vagas. Uma matrícula de um aluno em uma turma consiste na data de matrícula e no número de prestações em que o aluno vai pagar o curso. Para cada aluno, é necessário cadastrar seu nome, </a:t>
            </a:r>
            <a:r>
              <a:rPr lang="pt-BR" sz="1800" dirty="0" err="1">
                <a:solidFill>
                  <a:schemeClr val="dk1"/>
                </a:solidFill>
              </a:rPr>
              <a:t>cpf</a:t>
            </a:r>
            <a:r>
              <a:rPr lang="pt-BR" sz="1800" dirty="0">
                <a:solidFill>
                  <a:schemeClr val="dk1"/>
                </a:solidFill>
              </a:rPr>
              <a:t> e data de nascimento. Cada aluno passa por várias avaliações durante o desenrolar do curso que está cursando. Uma avaliação possui nota e data. Depois que a avaliação ocorre, é registrado resultado de cada aluno da turma (a nota que ele tirou). Um aluno é aprovado em um curso se sua nota total for maior ou igual à nota mínima de aprovação prevista para o curso.</a:t>
            </a: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Instância mínima</a:t>
            </a:r>
            <a:r>
              <a:rPr lang="pt-BR" sz="1800" dirty="0">
                <a:solidFill>
                  <a:schemeClr val="dk1"/>
                </a:solidFill>
              </a:rPr>
              <a:t>: 1 curso, 1 turma, 2 matrículas e 2 avaliações com resultados.</a:t>
            </a:r>
          </a:p>
          <a:p>
            <a:pPr lvl="0" algn="just">
              <a:buSzPts val="1800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Nota</a:t>
            </a:r>
            <a:r>
              <a:rPr lang="pt-BR" sz="1800" dirty="0">
                <a:solidFill>
                  <a:schemeClr val="dk1"/>
                </a:solidFill>
              </a:rPr>
              <a:t>: Normalmente </a:t>
            </a:r>
            <a:r>
              <a:rPr lang="pt-BR" sz="1800" b="1" dirty="0">
                <a:solidFill>
                  <a:schemeClr val="dk1"/>
                </a:solidFill>
              </a:rPr>
              <a:t>a identificação da entidade ou atributo </a:t>
            </a:r>
            <a:r>
              <a:rPr lang="pt-BR" sz="1800" dirty="0">
                <a:solidFill>
                  <a:schemeClr val="dk1"/>
                </a:solidFill>
              </a:rPr>
              <a:t>vem em </a:t>
            </a:r>
            <a:r>
              <a:rPr lang="pt-BR" sz="1800" b="1" dirty="0">
                <a:solidFill>
                  <a:srgbClr val="FF0000"/>
                </a:solidFill>
              </a:rPr>
              <a:t>forma de substantivo </a:t>
            </a:r>
            <a:r>
              <a:rPr lang="pt-BR" sz="1800" dirty="0">
                <a:solidFill>
                  <a:schemeClr val="dk1"/>
                </a:solidFill>
              </a:rPr>
              <a:t>no texto.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109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316396" y="1171063"/>
            <a:ext cx="10988700" cy="498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supermercado, farmácia, biblioteca, restaurante, loja, aluguel de carros, food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1346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10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19" name="Google Shape;11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0" name="Google Shape;120;gc6d6ded6e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105"/>
          <p:cNvSpPr/>
          <p:nvPr/>
        </p:nvSpPr>
        <p:spPr>
          <a:xfrm>
            <a:off x="493310" y="1163873"/>
            <a:ext cx="11089200" cy="456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- Após a criação do Modelo conceitual textual feito anteriormente, desenvolva </a:t>
            </a:r>
            <a:r>
              <a:rPr lang="pt-BR" sz="2400" dirty="0">
                <a:solidFill>
                  <a:schemeClr val="dk1"/>
                </a:solidFill>
              </a:rPr>
              <a:t>o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 diagrama Entidade-Relacionamento de uma maneira lógica, inclusive nomeando os componentes e ações que exercem uns sobre os outros.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29" name="Google Shape;129;gc6d6ded6e2_0_9"/>
          <p:cNvSpPr/>
          <p:nvPr/>
        </p:nvSpPr>
        <p:spPr>
          <a:xfrm>
            <a:off x="316401" y="220250"/>
            <a:ext cx="896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Aula: Modelo Lógico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0" name="Google Shape;130;gc6d6ded6e2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9"/>
          <p:cNvSpPr/>
          <p:nvPr/>
        </p:nvSpPr>
        <p:spPr>
          <a:xfrm>
            <a:off x="493235" y="1225072"/>
            <a:ext cx="11089200" cy="541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Detalhe mais o diagrama criado transforma-o em um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Para isto, apresente os atributos e domínios das entidades definidas.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uma das entidades envolvidas no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defina a chave primária e estrangeira (se houver). </a:t>
            </a:r>
          </a:p>
          <a:p>
            <a:pPr marL="285750" indent="-285750" algn="just">
              <a:lnSpc>
                <a:spcPct val="150000"/>
              </a:lnSpc>
              <a:buSzPts val="1800"/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Apresente o modelo lógico feito explicando as cardinalidades e definições de chaves.</a:t>
            </a:r>
            <a:endParaRPr lang="pt-BR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c6d6ded6e2_0_9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3007" y="4277744"/>
            <a:ext cx="5440304" cy="236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c6d6ded6e2_0_9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86" y="4689262"/>
            <a:ext cx="2743200" cy="166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6d6ded6e2_0_9"/>
          <p:cNvSpPr txBox="1"/>
          <p:nvPr/>
        </p:nvSpPr>
        <p:spPr>
          <a:xfrm>
            <a:off x="609565" y="4009493"/>
            <a:ext cx="1129262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Modelo Lógico: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855</Words>
  <Application>Microsoft Office PowerPoint</Application>
  <PresentationFormat>Widescreen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Century Schoolbook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25</cp:revision>
  <dcterms:modified xsi:type="dcterms:W3CDTF">2023-08-31T16:42:19Z</dcterms:modified>
</cp:coreProperties>
</file>