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91" r:id="rId3"/>
    <p:sldId id="331" r:id="rId4"/>
    <p:sldId id="332" r:id="rId5"/>
    <p:sldId id="333" r:id="rId6"/>
    <p:sldId id="369" r:id="rId7"/>
    <p:sldId id="370" r:id="rId8"/>
    <p:sldId id="334" r:id="rId9"/>
    <p:sldId id="365" r:id="rId10"/>
    <p:sldId id="364" r:id="rId11"/>
    <p:sldId id="367" r:id="rId12"/>
    <p:sldId id="366" r:id="rId13"/>
    <p:sldId id="368" r:id="rId14"/>
    <p:sldId id="335" r:id="rId15"/>
    <p:sldId id="340" r:id="rId16"/>
    <p:sldId id="284" r:id="rId17"/>
    <p:sldId id="279" r:id="rId18"/>
    <p:sldId id="336" r:id="rId19"/>
    <p:sldId id="341" r:id="rId20"/>
    <p:sldId id="371" r:id="rId21"/>
    <p:sldId id="309" r:id="rId22"/>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15:guide id="1" orient="horz" pos="1572">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147" autoAdjust="0"/>
    <p:restoredTop sz="83649" autoAdjust="0"/>
  </p:normalViewPr>
  <p:slideViewPr>
    <p:cSldViewPr snapToGrid="0">
      <p:cViewPr varScale="1">
        <p:scale>
          <a:sx n="76" d="100"/>
          <a:sy n="76" d="100"/>
        </p:scale>
        <p:origin x="642" y="78"/>
      </p:cViewPr>
      <p:guideLst>
        <p:guide orient="horz" pos="1572"/>
        <p:guide pos="2880"/>
      </p:guideLst>
    </p:cSldViewPr>
  </p:slideViewPr>
  <p:notesTextViewPr>
    <p:cViewPr>
      <p:scale>
        <a:sx n="1" d="1"/>
        <a:sy n="1" d="1"/>
      </p:scale>
      <p:origin x="0" y="0"/>
    </p:cViewPr>
  </p:notesTextViewPr>
  <p:sorterViewPr>
    <p:cViewPr>
      <p:scale>
        <a:sx n="100" d="100"/>
        <a:sy n="100" d="100"/>
      </p:scale>
      <p:origin x="0" y="4494"/>
    </p:cViewPr>
  </p:sorterViewPr>
  <p:notesViewPr>
    <p:cSldViewPr snapToGrid="0">
      <p:cViewPr varScale="1">
        <p:scale>
          <a:sx n="56" d="100"/>
          <a:sy n="56" d="100"/>
        </p:scale>
        <p:origin x="-282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381000" y="685800"/>
            <a:ext cx="6096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456252599"/>
      </p:ext>
    </p:extLst>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035753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01303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4208206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690279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71893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567907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4248038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999319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640961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235143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051359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933152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940003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4221087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602463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434994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exto do Título"/>
          <p:cNvSpPr txBox="1">
            <a:spLocks noGrp="1"/>
          </p:cNvSpPr>
          <p:nvPr>
            <p:ph type="title" hasCustomPrompt="1"/>
          </p:nvPr>
        </p:nvSpPr>
        <p:spPr>
          <a:xfrm>
            <a:off x="685802" y="1597820"/>
            <a:ext cx="7772400" cy="1102519"/>
          </a:xfrm>
          <a:prstGeom prst="rect">
            <a:avLst/>
          </a:prstGeom>
        </p:spPr>
        <p:txBody>
          <a:bodyPr/>
          <a:lstStyle/>
          <a:p>
            <a:r>
              <a:t>Texto do Título</a:t>
            </a:r>
          </a:p>
        </p:txBody>
      </p:sp>
      <p:sp>
        <p:nvSpPr>
          <p:cNvPr id="12" name="Nível de Corpo Um…"/>
          <p:cNvSpPr txBox="1">
            <a:spLocks noGrp="1"/>
          </p:cNvSpPr>
          <p:nvPr>
            <p:ph type="body" sz="quarter" idx="1" hasCustomPrompt="1"/>
          </p:nvPr>
        </p:nvSpPr>
        <p:spPr>
          <a:xfrm>
            <a:off x="1371600" y="2914650"/>
            <a:ext cx="6400800" cy="131445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r>
              <a:t>Nível de Corpo Um</a:t>
            </a:r>
          </a:p>
          <a:p>
            <a:pPr lvl="1"/>
            <a:r>
              <a:t>Nível de Corpo Dois</a:t>
            </a:r>
          </a:p>
          <a:p>
            <a:pPr lvl="2"/>
            <a:r>
              <a:t>Nível de Corpo Três</a:t>
            </a:r>
          </a:p>
          <a:p>
            <a:pPr lvl="3"/>
            <a:r>
              <a:t>Nível de Corpo Quatro</a:t>
            </a:r>
          </a:p>
          <a:p>
            <a:pPr lvl="4"/>
            <a:r>
              <a:t>Nível de Corpo Cinco</a:t>
            </a:r>
          </a:p>
        </p:txBody>
      </p:sp>
      <p:sp>
        <p:nvSpPr>
          <p:cNvPr id="13" name="Número do Slide"/>
          <p:cNvSpPr txBox="1">
            <a:spLocks noGrp="1"/>
          </p:cNvSpPr>
          <p:nvPr>
            <p:ph type="sldNum" sz="quarter" idx="2"/>
          </p:nvPr>
        </p:nvSpPr>
        <p:spPr>
          <a:prstGeom prst="rect">
            <a:avLst/>
          </a:prstGeom>
        </p:spPr>
        <p:txBody>
          <a:bodyPr/>
          <a:lstStyle/>
          <a:p>
            <a:fld id="{86CB4B4D-7CA3-9044-876B-883B54F8677D}" type="slidenum">
              <a:rPr/>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lvl1pPr marL="68580" indent="-68580">
              <a:buFont typeface="Wingdings" panose="05000000000000000000" pitchFamily="2" charset="2"/>
              <a:buChar char="§"/>
              <a:defRPr/>
            </a:lvl1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pt-BR"/>
              <a:t>2022.1</a:t>
            </a:r>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pt-BR"/>
              <a:t>ARA0044 - Apresentação Curso</a:t>
            </a:r>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E50FAC2A-6E90-4BEA-B3BF-15B8E63C5B7E}" type="slidenum">
              <a:rPr lang="pt-BR" smtClean="0"/>
              <a:pPr/>
              <a:t>‹nº›</a:t>
            </a:fld>
            <a:endParaRPr lang="pt-BR"/>
          </a:p>
        </p:txBody>
      </p:sp>
    </p:spTree>
    <p:extLst>
      <p:ext uri="{BB962C8B-B14F-4D97-AF65-F5344CB8AC3E}">
        <p14:creationId xmlns:p14="http://schemas.microsoft.com/office/powerpoint/2010/main" val="1524505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exto do Título"/>
          <p:cNvSpPr txBox="1">
            <a:spLocks noGrp="1"/>
          </p:cNvSpPr>
          <p:nvPr>
            <p:ph type="title" hasCustomPrompt="1"/>
          </p:nvPr>
        </p:nvSpPr>
        <p:spPr>
          <a:xfrm>
            <a:off x="722313" y="3305176"/>
            <a:ext cx="7772402" cy="1021556"/>
          </a:xfrm>
          <a:prstGeom prst="rect">
            <a:avLst/>
          </a:prstGeom>
        </p:spPr>
        <p:txBody>
          <a:bodyPr anchor="t"/>
          <a:lstStyle>
            <a:lvl1pPr algn="l">
              <a:defRPr sz="4000" b="1" cap="all"/>
            </a:lvl1pPr>
          </a:lstStyle>
          <a:p>
            <a:r>
              <a:t>Texto do Título</a:t>
            </a:r>
          </a:p>
        </p:txBody>
      </p:sp>
      <p:sp>
        <p:nvSpPr>
          <p:cNvPr id="30" name="Nível de Corpo Um…"/>
          <p:cNvSpPr txBox="1">
            <a:spLocks noGrp="1"/>
          </p:cNvSpPr>
          <p:nvPr>
            <p:ph type="body" sz="quarter" idx="1" hasCustomPrompt="1"/>
          </p:nvPr>
        </p:nvSpPr>
        <p:spPr>
          <a:xfrm>
            <a:off x="722313" y="2180035"/>
            <a:ext cx="7772402" cy="1125142"/>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r>
              <a:t>Nível de Corpo Um</a:t>
            </a:r>
          </a:p>
          <a:p>
            <a:pPr lvl="1"/>
            <a:r>
              <a:t>Nível de Corpo Dois</a:t>
            </a:r>
          </a:p>
          <a:p>
            <a:pPr lvl="2"/>
            <a:r>
              <a:t>Nível de Corpo Três</a:t>
            </a:r>
          </a:p>
          <a:p>
            <a:pPr lvl="3"/>
            <a:r>
              <a:t>Nível de Corpo Quatro</a:t>
            </a:r>
          </a:p>
          <a:p>
            <a:pPr lvl="4"/>
            <a:r>
              <a:t>Nível de Corpo Cinco</a:t>
            </a:r>
          </a:p>
        </p:txBody>
      </p:sp>
      <p:sp>
        <p:nvSpPr>
          <p:cNvPr id="31" name="Número do Slide"/>
          <p:cNvSpPr txBox="1">
            <a:spLocks noGrp="1"/>
          </p:cNvSpPr>
          <p:nvPr>
            <p:ph type="sldNum" sz="quarter" idx="2"/>
          </p:nvPr>
        </p:nvSpPr>
        <p:spPr>
          <a:prstGeom prst="rect">
            <a:avLst/>
          </a:prstGeom>
        </p:spPr>
        <p:txBody>
          <a:bodyPr/>
          <a:lstStyle/>
          <a:p>
            <a:fld id="{86CB4B4D-7CA3-9044-876B-883B54F8677D}" type="slidenum">
              <a:rPr/>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exto do Título"/>
          <p:cNvSpPr txBox="1">
            <a:spLocks noGrp="1"/>
          </p:cNvSpPr>
          <p:nvPr>
            <p:ph type="title" hasCustomPrompt="1"/>
          </p:nvPr>
        </p:nvSpPr>
        <p:spPr>
          <a:prstGeom prst="rect">
            <a:avLst/>
          </a:prstGeom>
        </p:spPr>
        <p:txBody>
          <a:bodyPr/>
          <a:lstStyle/>
          <a:p>
            <a:r>
              <a:t>Texto do Título</a:t>
            </a:r>
          </a:p>
        </p:txBody>
      </p:sp>
      <p:sp>
        <p:nvSpPr>
          <p:cNvPr id="39" name="Nível de Corpo Um…"/>
          <p:cNvSpPr txBox="1">
            <a:spLocks noGrp="1"/>
          </p:cNvSpPr>
          <p:nvPr>
            <p:ph type="body" sz="half" idx="1" hasCustomPrompt="1"/>
          </p:nvPr>
        </p:nvSpPr>
        <p:spPr>
          <a:xfrm>
            <a:off x="457201" y="1200151"/>
            <a:ext cx="4038601" cy="3394472"/>
          </a:xfrm>
          <a:prstGeom prst="rect">
            <a:avLst/>
          </a:prstGeom>
        </p:spPr>
        <p:txBody>
          <a:bodyPr/>
          <a:lstStyle>
            <a:lvl1pPr>
              <a:spcBef>
                <a:spcPts val="600"/>
              </a:spcBef>
              <a:defRPr sz="2800"/>
            </a:lvl1pPr>
            <a:lvl2pPr marL="790575" indent="-333375">
              <a:spcBef>
                <a:spcPts val="600"/>
              </a:spcBef>
              <a:defRPr sz="2800"/>
            </a:lvl2pPr>
            <a:lvl3pPr marL="1234440" indent="-320040">
              <a:spcBef>
                <a:spcPts val="600"/>
              </a:spcBef>
              <a:defRPr sz="2800"/>
            </a:lvl3pPr>
            <a:lvl4pPr marL="1727200" indent="-355600">
              <a:spcBef>
                <a:spcPts val="600"/>
              </a:spcBef>
              <a:defRPr sz="2800"/>
            </a:lvl4pPr>
            <a:lvl5pPr marL="2184400" indent="-355600">
              <a:spcBef>
                <a:spcPts val="600"/>
              </a:spcBef>
              <a:defRPr sz="2800"/>
            </a:lvl5pPr>
          </a:lstStyle>
          <a:p>
            <a:r>
              <a:t>Nível de Corpo Um</a:t>
            </a:r>
          </a:p>
          <a:p>
            <a:pPr lvl="1"/>
            <a:r>
              <a:t>Nível de Corpo Dois</a:t>
            </a:r>
          </a:p>
          <a:p>
            <a:pPr lvl="2"/>
            <a:r>
              <a:t>Nível de Corpo Três</a:t>
            </a:r>
          </a:p>
          <a:p>
            <a:pPr lvl="3"/>
            <a:r>
              <a:t>Nível de Corpo Quatro</a:t>
            </a:r>
          </a:p>
          <a:p>
            <a:pPr lvl="4"/>
            <a:r>
              <a:t>Nível de Corpo Cinco</a:t>
            </a:r>
          </a:p>
        </p:txBody>
      </p:sp>
      <p:sp>
        <p:nvSpPr>
          <p:cNvPr id="40" name="Número do Slide"/>
          <p:cNvSpPr txBox="1">
            <a:spLocks noGrp="1"/>
          </p:cNvSpPr>
          <p:nvPr>
            <p:ph type="sldNum" sz="quarter" idx="2"/>
          </p:nvPr>
        </p:nvSpPr>
        <p:spPr>
          <a:prstGeom prst="rect">
            <a:avLst/>
          </a:prstGeom>
        </p:spPr>
        <p:txBody>
          <a:bodyPr/>
          <a:lstStyle/>
          <a:p>
            <a:fld id="{86CB4B4D-7CA3-9044-876B-883B54F8677D}" type="slidenum">
              <a:rPr/>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exto do Título"/>
          <p:cNvSpPr txBox="1">
            <a:spLocks noGrp="1"/>
          </p:cNvSpPr>
          <p:nvPr>
            <p:ph type="title" hasCustomPrompt="1"/>
          </p:nvPr>
        </p:nvSpPr>
        <p:spPr>
          <a:prstGeom prst="rect">
            <a:avLst/>
          </a:prstGeom>
        </p:spPr>
        <p:txBody>
          <a:bodyPr/>
          <a:lstStyle/>
          <a:p>
            <a:r>
              <a:t>Texto do Título</a:t>
            </a:r>
          </a:p>
        </p:txBody>
      </p:sp>
      <p:sp>
        <p:nvSpPr>
          <p:cNvPr id="48" name="Nível de Corpo Um…"/>
          <p:cNvSpPr txBox="1">
            <a:spLocks noGrp="1"/>
          </p:cNvSpPr>
          <p:nvPr>
            <p:ph type="body" sz="quarter" idx="1" hasCustomPrompt="1"/>
          </p:nvPr>
        </p:nvSpPr>
        <p:spPr>
          <a:xfrm>
            <a:off x="457200" y="1151335"/>
            <a:ext cx="4040188" cy="479822"/>
          </a:xfrm>
          <a:prstGeom prst="rect">
            <a:avLst/>
          </a:prstGeom>
        </p:spPr>
        <p:txBody>
          <a:bodyPr anchor="b"/>
          <a:lstStyle>
            <a:lvl1pPr marL="0" indent="0">
              <a:spcBef>
                <a:spcPts val="500"/>
              </a:spcBef>
              <a:buSzTx/>
              <a:buFontTx/>
              <a:buNone/>
              <a:defRPr sz="2400" b="1"/>
            </a:lvl1pPr>
            <a:lvl2pPr marL="0" indent="0">
              <a:spcBef>
                <a:spcPts val="500"/>
              </a:spcBef>
              <a:buSzTx/>
              <a:buFontTx/>
              <a:buNone/>
              <a:defRPr sz="2400" b="1"/>
            </a:lvl2pPr>
            <a:lvl3pPr marL="0" indent="0">
              <a:spcBef>
                <a:spcPts val="500"/>
              </a:spcBef>
              <a:buSzTx/>
              <a:buFontTx/>
              <a:buNone/>
              <a:defRPr sz="2400" b="1"/>
            </a:lvl3pPr>
            <a:lvl4pPr marL="0" indent="0">
              <a:spcBef>
                <a:spcPts val="500"/>
              </a:spcBef>
              <a:buSzTx/>
              <a:buFontTx/>
              <a:buNone/>
              <a:defRPr sz="2400" b="1"/>
            </a:lvl4pPr>
            <a:lvl5pPr marL="0" indent="0">
              <a:spcBef>
                <a:spcPts val="500"/>
              </a:spcBef>
              <a:buSzTx/>
              <a:buFontTx/>
              <a:buNone/>
              <a:defRPr sz="2400" b="1"/>
            </a:lvl5pPr>
          </a:lstStyle>
          <a:p>
            <a:r>
              <a:t>Nível de Corpo Um</a:t>
            </a:r>
          </a:p>
          <a:p>
            <a:pPr lvl="1"/>
            <a:r>
              <a:t>Nível de Corpo Dois</a:t>
            </a:r>
          </a:p>
          <a:p>
            <a:pPr lvl="2"/>
            <a:r>
              <a:t>Nível de Corpo Três</a:t>
            </a:r>
          </a:p>
          <a:p>
            <a:pPr lvl="3"/>
            <a:r>
              <a:t>Nível de Corpo Quatro</a:t>
            </a:r>
          </a:p>
          <a:p>
            <a:pPr lvl="4"/>
            <a:r>
              <a:t>Nível de Corpo Cinco</a:t>
            </a:r>
          </a:p>
        </p:txBody>
      </p:sp>
      <p:sp>
        <p:nvSpPr>
          <p:cNvPr id="49" name="Text Placeholder 4"/>
          <p:cNvSpPr>
            <a:spLocks noGrp="1"/>
          </p:cNvSpPr>
          <p:nvPr>
            <p:ph type="body" sz="quarter" idx="13"/>
          </p:nvPr>
        </p:nvSpPr>
        <p:spPr>
          <a:xfrm>
            <a:off x="4645028" y="1151334"/>
            <a:ext cx="4041774" cy="479824"/>
          </a:xfrm>
          <a:prstGeom prst="rect">
            <a:avLst/>
          </a:prstGeom>
        </p:spPr>
        <p:txBody>
          <a:bodyPr anchor="b"/>
          <a:lstStyle/>
          <a:p>
            <a:endParaRPr/>
          </a:p>
        </p:txBody>
      </p:sp>
      <p:sp>
        <p:nvSpPr>
          <p:cNvPr id="50" name="Número do Slide"/>
          <p:cNvSpPr txBox="1">
            <a:spLocks noGrp="1"/>
          </p:cNvSpPr>
          <p:nvPr>
            <p:ph type="sldNum" sz="quarter" idx="2"/>
          </p:nvPr>
        </p:nvSpPr>
        <p:spPr>
          <a:prstGeom prst="rect">
            <a:avLst/>
          </a:prstGeom>
        </p:spPr>
        <p:txBody>
          <a:bodyPr/>
          <a:lstStyle/>
          <a:p>
            <a:fld id="{86CB4B4D-7CA3-9044-876B-883B54F8677D}" type="slidenum">
              <a:rPr/>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Número do Slide"/>
          <p:cNvSpPr txBox="1">
            <a:spLocks noGrp="1"/>
          </p:cNvSpPr>
          <p:nvPr>
            <p:ph type="sldNum" sz="quarter" idx="2"/>
          </p:nvPr>
        </p:nvSpPr>
        <p:spPr>
          <a:prstGeom prst="rect">
            <a:avLst/>
          </a:prstGeom>
        </p:spPr>
        <p:txBody>
          <a:bodyPr/>
          <a:lstStyle/>
          <a:p>
            <a:fld id="{86CB4B4D-7CA3-9044-876B-883B54F8677D}" type="slidenum">
              <a:rPr/>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exto do Título"/>
          <p:cNvSpPr txBox="1">
            <a:spLocks noGrp="1"/>
          </p:cNvSpPr>
          <p:nvPr>
            <p:ph type="title" hasCustomPrompt="1"/>
          </p:nvPr>
        </p:nvSpPr>
        <p:spPr>
          <a:xfrm>
            <a:off x="457203" y="204787"/>
            <a:ext cx="3008315" cy="871538"/>
          </a:xfrm>
          <a:prstGeom prst="rect">
            <a:avLst/>
          </a:prstGeom>
        </p:spPr>
        <p:txBody>
          <a:bodyPr anchor="b"/>
          <a:lstStyle>
            <a:lvl1pPr algn="l">
              <a:defRPr sz="2000" b="1"/>
            </a:lvl1pPr>
          </a:lstStyle>
          <a:p>
            <a:r>
              <a:t>Texto do Título</a:t>
            </a:r>
          </a:p>
        </p:txBody>
      </p:sp>
      <p:sp>
        <p:nvSpPr>
          <p:cNvPr id="73" name="Nível de Corpo Um…"/>
          <p:cNvSpPr txBox="1">
            <a:spLocks noGrp="1"/>
          </p:cNvSpPr>
          <p:nvPr>
            <p:ph type="body" idx="1" hasCustomPrompt="1"/>
          </p:nvPr>
        </p:nvSpPr>
        <p:spPr>
          <a:xfrm>
            <a:off x="3575052" y="204789"/>
            <a:ext cx="5111749" cy="4389835"/>
          </a:xfrm>
          <a:prstGeom prst="rect">
            <a:avLst/>
          </a:prstGeom>
        </p:spPr>
        <p:txBody>
          <a:bodyPr/>
          <a:lstStyle/>
          <a:p>
            <a:r>
              <a:t>Nível de Corpo Um</a:t>
            </a:r>
          </a:p>
          <a:p>
            <a:pPr lvl="1"/>
            <a:r>
              <a:t>Nível de Corpo Dois</a:t>
            </a:r>
          </a:p>
          <a:p>
            <a:pPr lvl="2"/>
            <a:r>
              <a:t>Nível de Corpo Três</a:t>
            </a:r>
          </a:p>
          <a:p>
            <a:pPr lvl="3"/>
            <a:r>
              <a:t>Nível de Corpo Quatro</a:t>
            </a:r>
          </a:p>
          <a:p>
            <a:pPr lvl="4"/>
            <a:r>
              <a:t>Nível de Corpo Cinco</a:t>
            </a:r>
          </a:p>
        </p:txBody>
      </p:sp>
      <p:sp>
        <p:nvSpPr>
          <p:cNvPr id="74" name="Text Placeholder 3"/>
          <p:cNvSpPr>
            <a:spLocks noGrp="1"/>
          </p:cNvSpPr>
          <p:nvPr>
            <p:ph type="body" sz="half" idx="13"/>
          </p:nvPr>
        </p:nvSpPr>
        <p:spPr>
          <a:xfrm>
            <a:off x="457198" y="1076326"/>
            <a:ext cx="3008316" cy="3518297"/>
          </a:xfrm>
          <a:prstGeom prst="rect">
            <a:avLst/>
          </a:prstGeom>
        </p:spPr>
        <p:txBody>
          <a:bodyPr/>
          <a:lstStyle/>
          <a:p>
            <a:endParaRPr/>
          </a:p>
        </p:txBody>
      </p:sp>
      <p:sp>
        <p:nvSpPr>
          <p:cNvPr id="75" name="Número do Slide"/>
          <p:cNvSpPr txBox="1">
            <a:spLocks noGrp="1"/>
          </p:cNvSpPr>
          <p:nvPr>
            <p:ph type="sldNum" sz="quarter" idx="2"/>
          </p:nvPr>
        </p:nvSpPr>
        <p:spPr>
          <a:prstGeom prst="rect">
            <a:avLst/>
          </a:prstGeom>
        </p:spPr>
        <p:txBody>
          <a:bodyPr/>
          <a:lstStyle/>
          <a:p>
            <a:fld id="{86CB4B4D-7CA3-9044-876B-883B54F8677D}" type="slidenum">
              <a:rPr/>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exto do Título"/>
          <p:cNvSpPr txBox="1">
            <a:spLocks noGrp="1"/>
          </p:cNvSpPr>
          <p:nvPr>
            <p:ph type="title" hasCustomPrompt="1"/>
          </p:nvPr>
        </p:nvSpPr>
        <p:spPr>
          <a:xfrm>
            <a:off x="1792289" y="3600450"/>
            <a:ext cx="5486402" cy="425054"/>
          </a:xfrm>
          <a:prstGeom prst="rect">
            <a:avLst/>
          </a:prstGeom>
        </p:spPr>
        <p:txBody>
          <a:bodyPr anchor="b"/>
          <a:lstStyle>
            <a:lvl1pPr algn="l">
              <a:defRPr sz="2000" b="1"/>
            </a:lvl1pPr>
          </a:lstStyle>
          <a:p>
            <a:r>
              <a:t>Texto do Título</a:t>
            </a:r>
          </a:p>
        </p:txBody>
      </p:sp>
      <p:sp>
        <p:nvSpPr>
          <p:cNvPr id="83" name="Picture Placeholder 2"/>
          <p:cNvSpPr>
            <a:spLocks noGrp="1"/>
          </p:cNvSpPr>
          <p:nvPr>
            <p:ph type="pic" sz="half" idx="13"/>
          </p:nvPr>
        </p:nvSpPr>
        <p:spPr>
          <a:xfrm>
            <a:off x="1792289" y="459581"/>
            <a:ext cx="5486402" cy="3086100"/>
          </a:xfrm>
          <a:prstGeom prst="rect">
            <a:avLst/>
          </a:prstGeom>
        </p:spPr>
        <p:txBody>
          <a:bodyPr lIns="91439" tIns="45719" rIns="91439" bIns="45719">
            <a:noAutofit/>
          </a:bodyPr>
          <a:lstStyle/>
          <a:p>
            <a:endParaRPr/>
          </a:p>
        </p:txBody>
      </p:sp>
      <p:sp>
        <p:nvSpPr>
          <p:cNvPr id="84" name="Nível de Corpo Um…"/>
          <p:cNvSpPr txBox="1">
            <a:spLocks noGrp="1"/>
          </p:cNvSpPr>
          <p:nvPr>
            <p:ph type="body" sz="quarter" idx="1" hasCustomPrompt="1"/>
          </p:nvPr>
        </p:nvSpPr>
        <p:spPr>
          <a:xfrm>
            <a:off x="1792289" y="4025503"/>
            <a:ext cx="5486402" cy="603648"/>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r>
              <a:t>Nível de Corpo Um</a:t>
            </a:r>
          </a:p>
          <a:p>
            <a:pPr lvl="1"/>
            <a:r>
              <a:t>Nível de Corpo Dois</a:t>
            </a:r>
          </a:p>
          <a:p>
            <a:pPr lvl="2"/>
            <a:r>
              <a:t>Nível de Corpo Três</a:t>
            </a:r>
          </a:p>
          <a:p>
            <a:pPr lvl="3"/>
            <a:r>
              <a:t>Nível de Corpo Quatro</a:t>
            </a:r>
          </a:p>
          <a:p>
            <a:pPr lvl="4"/>
            <a:r>
              <a:t>Nível de Corpo Cinco</a:t>
            </a:r>
          </a:p>
        </p:txBody>
      </p:sp>
      <p:sp>
        <p:nvSpPr>
          <p:cNvPr id="85" name="Número do Slide"/>
          <p:cNvSpPr txBox="1">
            <a:spLocks noGrp="1"/>
          </p:cNvSpPr>
          <p:nvPr>
            <p:ph type="sldNum" sz="quarter" idx="2"/>
          </p:nvPr>
        </p:nvSpPr>
        <p:spPr>
          <a:prstGeom prst="rect">
            <a:avLst/>
          </a:prstGeom>
        </p:spPr>
        <p:txBody>
          <a:bodyPr/>
          <a:lstStyle/>
          <a:p>
            <a:fld id="{86CB4B4D-7CA3-9044-876B-883B54F8677D}" type="slidenum">
              <a:rPr/>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Texto do Título"/>
          <p:cNvSpPr txBox="1">
            <a:spLocks noGrp="1"/>
          </p:cNvSpPr>
          <p:nvPr>
            <p:ph type="title" hasCustomPrompt="1"/>
          </p:nvPr>
        </p:nvSpPr>
        <p:spPr>
          <a:prstGeom prst="rect">
            <a:avLst/>
          </a:prstGeom>
        </p:spPr>
        <p:txBody>
          <a:bodyPr/>
          <a:lstStyle/>
          <a:p>
            <a:r>
              <a:t>Texto do Título</a:t>
            </a:r>
          </a:p>
        </p:txBody>
      </p:sp>
      <p:sp>
        <p:nvSpPr>
          <p:cNvPr id="93" name="Nível de Corpo Um…"/>
          <p:cNvSpPr txBox="1">
            <a:spLocks noGrp="1"/>
          </p:cNvSpPr>
          <p:nvPr>
            <p:ph type="body" idx="1" hasCustomPrompt="1"/>
          </p:nvPr>
        </p:nvSpPr>
        <p:spPr>
          <a:prstGeom prst="rect">
            <a:avLst/>
          </a:prstGeom>
        </p:spPr>
        <p:txBody>
          <a:bodyPr/>
          <a:lstStyle/>
          <a:p>
            <a:r>
              <a:t>Nível de Corpo Um</a:t>
            </a:r>
          </a:p>
          <a:p>
            <a:pPr lvl="1"/>
            <a:r>
              <a:t>Nível de Corpo Dois</a:t>
            </a:r>
          </a:p>
          <a:p>
            <a:pPr lvl="2"/>
            <a:r>
              <a:t>Nível de Corpo Três</a:t>
            </a:r>
          </a:p>
          <a:p>
            <a:pPr lvl="3"/>
            <a:r>
              <a:t>Nível de Corpo Quatro</a:t>
            </a:r>
          </a:p>
          <a:p>
            <a:pPr lvl="4"/>
            <a:r>
              <a:t>Nível de Corpo Cinco</a:t>
            </a:r>
          </a:p>
        </p:txBody>
      </p:sp>
      <p:sp>
        <p:nvSpPr>
          <p:cNvPr id="94" name="Número do Slide"/>
          <p:cNvSpPr txBox="1">
            <a:spLocks noGrp="1"/>
          </p:cNvSpPr>
          <p:nvPr>
            <p:ph type="sldNum" sz="quarter" idx="2"/>
          </p:nvPr>
        </p:nvSpPr>
        <p:spPr>
          <a:prstGeom prst="rect">
            <a:avLst/>
          </a:prstGeom>
        </p:spPr>
        <p:txBody>
          <a:bodyPr/>
          <a:lstStyle/>
          <a:p>
            <a:fld id="{86CB4B4D-7CA3-9044-876B-883B54F8677D}" type="slidenum">
              <a:rPr/>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Texto do Título"/>
          <p:cNvSpPr txBox="1">
            <a:spLocks noGrp="1"/>
          </p:cNvSpPr>
          <p:nvPr>
            <p:ph type="title" hasCustomPrompt="1"/>
          </p:nvPr>
        </p:nvSpPr>
        <p:spPr>
          <a:xfrm>
            <a:off x="6629399" y="205980"/>
            <a:ext cx="2057401" cy="4388645"/>
          </a:xfrm>
          <a:prstGeom prst="rect">
            <a:avLst/>
          </a:prstGeom>
        </p:spPr>
        <p:txBody>
          <a:bodyPr/>
          <a:lstStyle/>
          <a:p>
            <a:r>
              <a:t>Texto do Título</a:t>
            </a:r>
          </a:p>
        </p:txBody>
      </p:sp>
      <p:sp>
        <p:nvSpPr>
          <p:cNvPr id="102" name="Nível de Corpo Um…"/>
          <p:cNvSpPr txBox="1">
            <a:spLocks noGrp="1"/>
          </p:cNvSpPr>
          <p:nvPr>
            <p:ph type="body" idx="1" hasCustomPrompt="1"/>
          </p:nvPr>
        </p:nvSpPr>
        <p:spPr>
          <a:xfrm>
            <a:off x="457200" y="205980"/>
            <a:ext cx="6019801" cy="4388645"/>
          </a:xfrm>
          <a:prstGeom prst="rect">
            <a:avLst/>
          </a:prstGeom>
        </p:spPr>
        <p:txBody>
          <a:bodyPr/>
          <a:lstStyle/>
          <a:p>
            <a:r>
              <a:t>Nível de Corpo Um</a:t>
            </a:r>
          </a:p>
          <a:p>
            <a:pPr lvl="1"/>
            <a:r>
              <a:t>Nível de Corpo Dois</a:t>
            </a:r>
          </a:p>
          <a:p>
            <a:pPr lvl="2"/>
            <a:r>
              <a:t>Nível de Corpo Três</a:t>
            </a:r>
          </a:p>
          <a:p>
            <a:pPr lvl="3"/>
            <a:r>
              <a:t>Nível de Corpo Quatro</a:t>
            </a:r>
          </a:p>
          <a:p>
            <a:pPr lvl="4"/>
            <a:r>
              <a:t>Nível de Corpo Cinco</a:t>
            </a:r>
          </a:p>
        </p:txBody>
      </p:sp>
      <p:sp>
        <p:nvSpPr>
          <p:cNvPr id="103" name="Número do Slide"/>
          <p:cNvSpPr txBox="1">
            <a:spLocks noGrp="1"/>
          </p:cNvSpPr>
          <p:nvPr>
            <p:ph type="sldNum" sz="quarter" idx="2"/>
          </p:nvPr>
        </p:nvSpPr>
        <p:spPr>
          <a:prstGeom prst="rect">
            <a:avLst/>
          </a:prstGeom>
        </p:spPr>
        <p:txBody>
          <a:bodyPr/>
          <a:lstStyle/>
          <a:p>
            <a:fld id="{86CB4B4D-7CA3-9044-876B-883B54F8677D}" type="slidenum">
              <a:rPr/>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o do Título"/>
          <p:cNvSpPr txBox="1">
            <a:spLocks noGrp="1"/>
          </p:cNvSpPr>
          <p:nvPr>
            <p:ph type="title"/>
          </p:nvPr>
        </p:nvSpPr>
        <p:spPr>
          <a:xfrm>
            <a:off x="457200" y="205980"/>
            <a:ext cx="8229600" cy="857251"/>
          </a:xfrm>
          <a:prstGeom prst="rect">
            <a:avLst/>
          </a:prstGeom>
          <a:ln w="12700">
            <a:miter lim="400000"/>
          </a:ln>
        </p:spPr>
        <p:txBody>
          <a:bodyPr lIns="45718" tIns="45718" rIns="45718" bIns="45718" anchor="ctr">
            <a:normAutofit/>
          </a:bodyPr>
          <a:lstStyle/>
          <a:p>
            <a:r>
              <a:t>Texto do Título</a:t>
            </a:r>
          </a:p>
        </p:txBody>
      </p:sp>
      <p:sp>
        <p:nvSpPr>
          <p:cNvPr id="3" name="Nível de Corpo Um…"/>
          <p:cNvSpPr txBox="1">
            <a:spLocks noGrp="1"/>
          </p:cNvSpPr>
          <p:nvPr>
            <p:ph type="body" idx="1"/>
          </p:nvPr>
        </p:nvSpPr>
        <p:spPr>
          <a:xfrm>
            <a:off x="457200" y="1200151"/>
            <a:ext cx="8229600" cy="3394472"/>
          </a:xfrm>
          <a:prstGeom prst="rect">
            <a:avLst/>
          </a:prstGeom>
          <a:ln w="12700">
            <a:miter lim="400000"/>
          </a:ln>
        </p:spPr>
        <p:txBody>
          <a:bodyPr lIns="45718" tIns="45718" rIns="45718" bIns="45718">
            <a:normAutofit/>
          </a:bodyPr>
          <a:lstStyle/>
          <a:p>
            <a:r>
              <a:t>Nível de Corpo Um</a:t>
            </a:r>
          </a:p>
          <a:p>
            <a:pPr lvl="1"/>
            <a:r>
              <a:t>Nível de Corpo Dois</a:t>
            </a:r>
          </a:p>
          <a:p>
            <a:pPr lvl="2"/>
            <a:r>
              <a:t>Nível de Corpo Três</a:t>
            </a:r>
          </a:p>
          <a:p>
            <a:pPr lvl="3"/>
            <a:r>
              <a:t>Nível de Corpo Quatro</a:t>
            </a:r>
          </a:p>
          <a:p>
            <a:pPr lvl="4"/>
            <a:r>
              <a:t>Nível de Corpo Cinco</a:t>
            </a:r>
          </a:p>
        </p:txBody>
      </p:sp>
      <p:sp>
        <p:nvSpPr>
          <p:cNvPr id="4" name="Número do Slide"/>
          <p:cNvSpPr txBox="1">
            <a:spLocks noGrp="1"/>
          </p:cNvSpPr>
          <p:nvPr>
            <p:ph type="sldNum" sz="quarter" idx="2"/>
          </p:nvPr>
        </p:nvSpPr>
        <p:spPr>
          <a:xfrm>
            <a:off x="8342803" y="4765688"/>
            <a:ext cx="344000" cy="276995"/>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fld id="{86CB4B4D-7CA3-9044-876B-883B54F8677D}" type="slidenum">
              <a:rPr/>
              <a:t>‹nº›</a:t>
            </a:fld>
            <a:endParaRPr/>
          </a:p>
        </p:txBody>
      </p:sp>
      <p:pic>
        <p:nvPicPr>
          <p:cNvPr id="5" name="Picture 5" descr="Picture 5"/>
          <p:cNvPicPr>
            <a:picLocks noChangeAspect="1"/>
          </p:cNvPicPr>
          <p:nvPr userDrawn="1"/>
        </p:nvPicPr>
        <p:blipFill>
          <a:blip r:embed="rId12"/>
          <a:stretch>
            <a:fillRect/>
          </a:stretch>
        </p:blipFill>
        <p:spPr>
          <a:xfrm>
            <a:off x="0" y="0"/>
            <a:ext cx="9144000" cy="5143500"/>
          </a:xfrm>
          <a:prstGeom prst="rect">
            <a:avLst/>
          </a:prstGeom>
          <a:ln w="12700">
            <a:miter lim="400000"/>
            <a:headEnd/>
            <a:tailEnd/>
          </a:ln>
        </p:spPr>
      </p:pic>
      <p:pic>
        <p:nvPicPr>
          <p:cNvPr id="6" name="Picture 6" descr="Picture 6"/>
          <p:cNvPicPr>
            <a:picLocks noChangeAspect="1"/>
          </p:cNvPicPr>
          <p:nvPr userDrawn="1"/>
        </p:nvPicPr>
        <p:blipFill>
          <a:blip r:embed="rId13"/>
          <a:stretch>
            <a:fillRect/>
          </a:stretch>
        </p:blipFill>
        <p:spPr>
          <a:xfrm>
            <a:off x="6649752" y="4972050"/>
            <a:ext cx="2494252" cy="171450"/>
          </a:xfrm>
          <a:prstGeom prst="rect">
            <a:avLst/>
          </a:prstGeom>
          <a:ln w="12700">
            <a:miter lim="400000"/>
            <a:headEnd/>
            <a:tailEnd/>
          </a:ln>
        </p:spPr>
      </p:pic>
      <p:pic>
        <p:nvPicPr>
          <p:cNvPr id="7" name="Imagem" descr="Imagem"/>
          <p:cNvPicPr>
            <a:picLocks noChangeAspect="1"/>
          </p:cNvPicPr>
          <p:nvPr userDrawn="1"/>
        </p:nvPicPr>
        <p:blipFill>
          <a:blip r:embed="rId14"/>
          <a:stretch>
            <a:fillRect/>
          </a:stretch>
        </p:blipFill>
        <p:spPr>
          <a:xfrm>
            <a:off x="7051528" y="4341020"/>
            <a:ext cx="1690697" cy="545441"/>
          </a:xfrm>
          <a:prstGeom prst="rect">
            <a:avLst/>
          </a:prstGeom>
          <a:ln w="12700">
            <a:miter lim="4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a:defRPr>
      </a:lvl1pPr>
      <a:lvl2pPr marL="783590" marR="0" indent="-32639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a:defRPr>
      </a:lvl2pPr>
      <a:lvl3pPr marL="1219200" marR="0" indent="-30480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a:defRPr>
      </a:lvl3pPr>
      <a:lvl4pPr marL="1737360" marR="0" indent="-36576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a:defRPr>
      </a:lvl4pPr>
      <a:lvl5pPr marL="2194560" marR="0" indent="-36576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a:defRPr>
      </a:lvl5pPr>
      <a:lvl6pPr marL="2651760" marR="0" indent="-36576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a:defRPr>
      </a:lvl6pPr>
      <a:lvl7pPr marL="3108960" marR="0" indent="-36576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a:defRPr>
      </a:lvl7pPr>
      <a:lvl8pPr marL="3566160" marR="0" indent="-36576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a:defRPr>
      </a:lvl8pPr>
      <a:lvl9pPr marL="4023360" marR="0" indent="-36576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a:defRPr>
      </a:lvl9pPr>
    </p:bodyStyle>
    <p:otherStyle>
      <a:lvl1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a:defRPr>
      </a:lvl1pPr>
      <a:lvl2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a:defRPr>
      </a:lvl2pPr>
      <a:lvl3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a:defRPr>
      </a:lvl3pPr>
      <a:lvl4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a:defRPr>
      </a:lvl4pPr>
      <a:lvl5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hyperlink" Target="https://plataforma.bvirtual.com.br/Acervo/Publicacao/168492"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hyperlink" Target="https://plataforma.bvirtual.com.br/Acervo/Publicacao/3842" TargetMode="External"/><Relationship Id="rId4" Type="http://schemas.openxmlformats.org/officeDocument/2006/relationships/hyperlink" Target="https://integrada.minhabiblioteca.com.br/#/books/9788577804528/"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integrada.minhabiblioteca.com.br/#/books/9788536518961/cfi/0!/4/2"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integrada.minhabiblioteca.com.br/#/books/9788536518978/"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s://integrada.minhabiblioteca.com.br/#/books/9788563308771"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 name="Picture 6" descr="Picture 6"/>
          <p:cNvPicPr>
            <a:picLocks noChangeAspect="1"/>
          </p:cNvPicPr>
          <p:nvPr/>
        </p:nvPicPr>
        <p:blipFill>
          <a:blip r:embed="rId2"/>
          <a:stretch>
            <a:fillRect/>
          </a:stretch>
        </p:blipFill>
        <p:spPr>
          <a:xfrm>
            <a:off x="0" y="0"/>
            <a:ext cx="9144000" cy="5143500"/>
          </a:xfrm>
          <a:prstGeom prst="rect">
            <a:avLst/>
          </a:prstGeom>
          <a:ln w="12700">
            <a:miter lim="400000"/>
            <a:headEnd/>
            <a:tailEnd/>
          </a:ln>
        </p:spPr>
      </p:pic>
      <p:pic>
        <p:nvPicPr>
          <p:cNvPr id="114" name="Picture 5" descr="Picture 5"/>
          <p:cNvPicPr>
            <a:picLocks noChangeAspect="1"/>
          </p:cNvPicPr>
          <p:nvPr/>
        </p:nvPicPr>
        <p:blipFill>
          <a:blip r:embed="rId3"/>
          <a:stretch>
            <a:fillRect/>
          </a:stretch>
        </p:blipFill>
        <p:spPr>
          <a:xfrm>
            <a:off x="469900" y="0"/>
            <a:ext cx="4391984" cy="171450"/>
          </a:xfrm>
          <a:prstGeom prst="rect">
            <a:avLst/>
          </a:prstGeom>
          <a:ln w="12700">
            <a:miter lim="400000"/>
            <a:headEnd/>
            <a:tailEnd/>
          </a:ln>
        </p:spPr>
      </p:pic>
      <p:pic>
        <p:nvPicPr>
          <p:cNvPr id="115" name="Imagem" descr="Imagem"/>
          <p:cNvPicPr>
            <a:picLocks noChangeAspect="1"/>
          </p:cNvPicPr>
          <p:nvPr/>
        </p:nvPicPr>
        <p:blipFill>
          <a:blip r:embed="rId4"/>
          <a:stretch>
            <a:fillRect/>
          </a:stretch>
        </p:blipFill>
        <p:spPr>
          <a:xfrm>
            <a:off x="823046" y="239863"/>
            <a:ext cx="3685692" cy="1189055"/>
          </a:xfrm>
          <a:prstGeom prst="rect">
            <a:avLst/>
          </a:prstGeom>
          <a:ln w="12700">
            <a:miter lim="400000"/>
            <a:headEnd/>
            <a:tailEnd/>
          </a:ln>
        </p:spPr>
      </p:pic>
      <p:sp>
        <p:nvSpPr>
          <p:cNvPr id="3" name="Título 2"/>
          <p:cNvSpPr>
            <a:spLocks noGrp="1"/>
          </p:cNvSpPr>
          <p:nvPr>
            <p:ph type="title"/>
          </p:nvPr>
        </p:nvSpPr>
        <p:spPr>
          <a:xfrm>
            <a:off x="285751" y="2386770"/>
            <a:ext cx="8615364" cy="1102519"/>
          </a:xfrm>
        </p:spPr>
        <p:txBody>
          <a:bodyPr>
            <a:noAutofit/>
          </a:bodyPr>
          <a:lstStyle/>
          <a:p>
            <a:r>
              <a:rPr lang="pt-BR" sz="4800" b="1" dirty="0">
                <a:solidFill>
                  <a:schemeClr val="bg1"/>
                </a:solidFill>
              </a:rPr>
              <a:t>Banco de Dados</a:t>
            </a:r>
          </a:p>
        </p:txBody>
      </p:sp>
      <p:sp>
        <p:nvSpPr>
          <p:cNvPr id="6" name="Título 2"/>
          <p:cNvSpPr txBox="1"/>
          <p:nvPr/>
        </p:nvSpPr>
        <p:spPr>
          <a:xfrm>
            <a:off x="975683" y="3866663"/>
            <a:ext cx="7772400" cy="1102519"/>
          </a:xfrm>
          <a:prstGeom prst="rect">
            <a:avLst/>
          </a:prstGeom>
          <a:ln w="12700">
            <a:miter lim="400000"/>
          </a:ln>
        </p:spPr>
        <p:txBody>
          <a:bodyPr lIns="45718" tIns="45718" rIns="45718" bIns="45718" anchor="ctr">
            <a:noAutofit/>
          </a:bodyPr>
          <a:lstStyle>
            <a:lvl1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9pPr>
          </a:lstStyle>
          <a:p>
            <a:pPr algn="r" hangingPunct="1"/>
            <a:r>
              <a:rPr lang="pt-BR" sz="2000" b="1" dirty="0">
                <a:solidFill>
                  <a:schemeClr val="bg1"/>
                </a:solidFill>
              </a:rPr>
              <a:t>Professor </a:t>
            </a:r>
            <a:r>
              <a:rPr lang="pt-BR" sz="2000" b="1" dirty="0" err="1">
                <a:solidFill>
                  <a:schemeClr val="bg1"/>
                </a:solidFill>
              </a:rPr>
              <a:t>MSc</a:t>
            </a:r>
            <a:r>
              <a:rPr lang="pt-BR" sz="2000" b="1" dirty="0">
                <a:solidFill>
                  <a:schemeClr val="bg1"/>
                </a:solidFill>
              </a:rPr>
              <a:t>. Heleno Cardoso</a:t>
            </a:r>
          </a:p>
          <a:p>
            <a:pPr algn="r" hangingPunct="1"/>
            <a:r>
              <a:rPr lang="pt-BR" sz="2000" b="1" dirty="0">
                <a:solidFill>
                  <a:schemeClr val="bg1"/>
                </a:solidFill>
              </a:rPr>
              <a:t>E-mail: helenocardosofilho@gmail.com</a:t>
            </a:r>
          </a:p>
        </p:txBody>
      </p:sp>
      <p:sp>
        <p:nvSpPr>
          <p:cNvPr id="7" name="Título 2">
            <a:extLst>
              <a:ext uri="{FF2B5EF4-FFF2-40B4-BE49-F238E27FC236}">
                <a16:creationId xmlns:a16="http://schemas.microsoft.com/office/drawing/2014/main" id="{96E19DF9-3700-43F7-B711-234CE363D2F0}"/>
              </a:ext>
            </a:extLst>
          </p:cNvPr>
          <p:cNvSpPr txBox="1">
            <a:spLocks/>
          </p:cNvSpPr>
          <p:nvPr/>
        </p:nvSpPr>
        <p:spPr>
          <a:xfrm>
            <a:off x="7484030" y="110109"/>
            <a:ext cx="1613368" cy="855867"/>
          </a:xfrm>
          <a:prstGeom prst="rect">
            <a:avLst/>
          </a:prstGeom>
          <a:ln w="12700">
            <a:miter lim="400000"/>
          </a:ln>
        </p:spPr>
        <p:txBody>
          <a:bodyPr lIns="45718" tIns="45718" rIns="45718" bIns="45718" anchor="ctr">
            <a:noAutofit/>
          </a:bodyPr>
          <a:lstStyle>
            <a:lvl1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9pPr>
          </a:lstStyle>
          <a:p>
            <a:pPr hangingPunct="1"/>
            <a:r>
              <a:rPr lang="pt-BR" sz="3600" b="1" dirty="0">
                <a:solidFill>
                  <a:schemeClr val="bg1"/>
                </a:solidFill>
              </a:rPr>
              <a:t>YDUQS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Unidades</a:t>
            </a:r>
            <a:r>
              <a:rPr lang="en-US" b="1" dirty="0">
                <a:solidFill>
                  <a:srgbClr val="0070C0"/>
                </a:solidFill>
              </a:rPr>
              <a:t>/</a:t>
            </a:r>
            <a:r>
              <a:rPr lang="en-US" b="1" dirty="0" err="1">
                <a:solidFill>
                  <a:srgbClr val="0070C0"/>
                </a:solidFill>
              </a:rPr>
              <a:t>Conteúdos</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833334"/>
          </a:xfrm>
        </p:spPr>
        <p:txBody>
          <a:bodyPr>
            <a:noAutofit/>
          </a:bodyPr>
          <a:lstStyle/>
          <a:p>
            <a:pPr algn="just" eaLnBrk="0" hangingPunct="0"/>
            <a:r>
              <a:rPr lang="pt-BR" sz="2200" dirty="0">
                <a:solidFill>
                  <a:schemeClr val="tx1"/>
                </a:solidFill>
                <a:latin typeface="Times New Roman" panose="02020603050405020304" pitchFamily="18" charset="0"/>
                <a:cs typeface="Times New Roman" panose="02020603050405020304" pitchFamily="18" charset="0"/>
              </a:rPr>
              <a:t>3.   Projeto De </a:t>
            </a:r>
            <a:r>
              <a:rPr lang="pt-BR" sz="2200" dirty="0" err="1">
                <a:solidFill>
                  <a:schemeClr val="tx1"/>
                </a:solidFill>
                <a:latin typeface="Times New Roman" panose="02020603050405020304" pitchFamily="18" charset="0"/>
                <a:cs typeface="Times New Roman" panose="02020603050405020304" pitchFamily="18" charset="0"/>
              </a:rPr>
              <a:t>Bd</a:t>
            </a:r>
            <a:r>
              <a:rPr lang="pt-BR" sz="2200" dirty="0">
                <a:solidFill>
                  <a:schemeClr val="tx1"/>
                </a:solidFill>
                <a:latin typeface="Times New Roman" panose="02020603050405020304" pitchFamily="18" charset="0"/>
                <a:cs typeface="Times New Roman" panose="02020603050405020304" pitchFamily="18" charset="0"/>
              </a:rPr>
              <a:t>: Modelagem Lógica E Física</a:t>
            </a:r>
          </a:p>
          <a:p>
            <a:pPr algn="just" eaLnBrk="0" hangingPunct="0"/>
            <a:endParaRPr lang="pt-BR" sz="2200" dirty="0">
              <a:solidFill>
                <a:schemeClr val="tx1"/>
              </a:solidFill>
              <a:latin typeface="Times New Roman" panose="02020603050405020304" pitchFamily="18" charset="0"/>
              <a:cs typeface="Times New Roman" panose="02020603050405020304" pitchFamily="18" charset="0"/>
            </a:endParaRPr>
          </a:p>
          <a:p>
            <a:pPr algn="just" eaLnBrk="0" hangingPunct="0"/>
            <a:r>
              <a:rPr lang="pt-BR" sz="2200" dirty="0">
                <a:solidFill>
                  <a:schemeClr val="tx1"/>
                </a:solidFill>
                <a:latin typeface="Times New Roman" panose="02020603050405020304" pitchFamily="18" charset="0"/>
                <a:cs typeface="Times New Roman" panose="02020603050405020304" pitchFamily="18" charset="0"/>
              </a:rPr>
              <a:t>3.1 Modelo Relacional</a:t>
            </a:r>
          </a:p>
          <a:p>
            <a:pPr algn="just" eaLnBrk="0" hangingPunct="0"/>
            <a:endParaRPr lang="pt-BR" sz="2200" dirty="0">
              <a:solidFill>
                <a:schemeClr val="tx1"/>
              </a:solidFill>
              <a:latin typeface="Times New Roman" panose="02020603050405020304" pitchFamily="18" charset="0"/>
              <a:cs typeface="Times New Roman" panose="02020603050405020304" pitchFamily="18" charset="0"/>
            </a:endParaRPr>
          </a:p>
          <a:p>
            <a:pPr algn="just" eaLnBrk="0" hangingPunct="0"/>
            <a:r>
              <a:rPr lang="pt-BR" sz="2200" dirty="0">
                <a:solidFill>
                  <a:schemeClr val="tx1"/>
                </a:solidFill>
                <a:latin typeface="Times New Roman" panose="02020603050405020304" pitchFamily="18" charset="0"/>
                <a:cs typeface="Times New Roman" panose="02020603050405020304" pitchFamily="18" charset="0"/>
              </a:rPr>
              <a:t>3.2 Formas Normais</a:t>
            </a:r>
          </a:p>
          <a:p>
            <a:pPr algn="just" eaLnBrk="0" hangingPunct="0"/>
            <a:endParaRPr lang="pt-BR" sz="2200" dirty="0">
              <a:solidFill>
                <a:schemeClr val="tx1"/>
              </a:solidFill>
              <a:latin typeface="Times New Roman" panose="02020603050405020304" pitchFamily="18" charset="0"/>
              <a:cs typeface="Times New Roman" panose="02020603050405020304" pitchFamily="18" charset="0"/>
            </a:endParaRPr>
          </a:p>
          <a:p>
            <a:pPr algn="just" eaLnBrk="0" hangingPunct="0"/>
            <a:r>
              <a:rPr lang="pt-BR" sz="2200" dirty="0">
                <a:solidFill>
                  <a:schemeClr val="tx1"/>
                </a:solidFill>
                <a:latin typeface="Times New Roman" panose="02020603050405020304" pitchFamily="18" charset="0"/>
                <a:cs typeface="Times New Roman" panose="02020603050405020304" pitchFamily="18" charset="0"/>
              </a:rPr>
              <a:t>3.3 Mapeamento Conceitual­ Lógico </a:t>
            </a:r>
          </a:p>
          <a:p>
            <a:pPr algn="just" eaLnBrk="0" hangingPunct="0"/>
            <a:endParaRPr lang="pt-BR" sz="2200" dirty="0">
              <a:solidFill>
                <a:schemeClr val="tx1"/>
              </a:solidFill>
              <a:latin typeface="Times New Roman" panose="02020603050405020304" pitchFamily="18" charset="0"/>
              <a:cs typeface="Times New Roman" panose="02020603050405020304" pitchFamily="18" charset="0"/>
            </a:endParaRPr>
          </a:p>
          <a:p>
            <a:pPr algn="just" eaLnBrk="0" hangingPunct="0"/>
            <a:r>
              <a:rPr lang="pt-BR" sz="2200" dirty="0">
                <a:solidFill>
                  <a:schemeClr val="tx1"/>
                </a:solidFill>
                <a:latin typeface="Times New Roman" panose="02020603050405020304" pitchFamily="18" charset="0"/>
                <a:cs typeface="Times New Roman" panose="02020603050405020304" pitchFamily="18" charset="0"/>
              </a:rPr>
              <a:t>3.4 Modelo No </a:t>
            </a:r>
            <a:r>
              <a:rPr lang="pt-BR" sz="2200" dirty="0" err="1">
                <a:solidFill>
                  <a:schemeClr val="tx1"/>
                </a:solidFill>
                <a:latin typeface="Times New Roman" panose="02020603050405020304" pitchFamily="18" charset="0"/>
                <a:cs typeface="Times New Roman" panose="02020603050405020304" pitchFamily="18" charset="0"/>
              </a:rPr>
              <a:t>Sgbd</a:t>
            </a:r>
            <a:endParaRPr lang="pt-BR" sz="2200" dirty="0">
              <a:solidFill>
                <a:schemeClr val="tx1"/>
              </a:solidFill>
              <a:latin typeface="Times New Roman" panose="02020603050405020304" pitchFamily="18" charset="0"/>
              <a:cs typeface="Times New Roman" panose="02020603050405020304" pitchFamily="18" charset="0"/>
            </a:endParaRP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297087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Unidades</a:t>
            </a:r>
            <a:r>
              <a:rPr lang="en-US" b="1" dirty="0">
                <a:solidFill>
                  <a:srgbClr val="0070C0"/>
                </a:solidFill>
              </a:rPr>
              <a:t>/</a:t>
            </a:r>
            <a:r>
              <a:rPr lang="en-US" b="1" dirty="0" err="1">
                <a:solidFill>
                  <a:srgbClr val="0070C0"/>
                </a:solidFill>
              </a:rPr>
              <a:t>Conteúdos</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833334"/>
          </a:xfrm>
        </p:spPr>
        <p:txBody>
          <a:bodyPr>
            <a:noAutofit/>
          </a:bodyPr>
          <a:lstStyle/>
          <a:p>
            <a:pPr marL="457200" indent="-457200" algn="just" eaLnBrk="0" hangingPunct="0">
              <a:buAutoNum type="arabicPeriod" startAt="4"/>
            </a:pPr>
            <a:r>
              <a:rPr lang="pt-BR" sz="2200" dirty="0">
                <a:solidFill>
                  <a:schemeClr val="tx1"/>
                </a:solidFill>
                <a:latin typeface="Times New Roman" panose="02020603050405020304" pitchFamily="18" charset="0"/>
                <a:cs typeface="Times New Roman" panose="02020603050405020304" pitchFamily="18" charset="0"/>
              </a:rPr>
              <a:t>Criação E Manipulação De Objetos No </a:t>
            </a:r>
            <a:r>
              <a:rPr lang="pt-BR" sz="2200" dirty="0" err="1">
                <a:solidFill>
                  <a:schemeClr val="tx1"/>
                </a:solidFill>
                <a:latin typeface="Times New Roman" panose="02020603050405020304" pitchFamily="18" charset="0"/>
                <a:cs typeface="Times New Roman" panose="02020603050405020304" pitchFamily="18" charset="0"/>
              </a:rPr>
              <a:t>Postgresql</a:t>
            </a:r>
            <a:endParaRPr lang="pt-BR" sz="2200" dirty="0">
              <a:solidFill>
                <a:schemeClr val="tx1"/>
              </a:solidFill>
              <a:latin typeface="Times New Roman" panose="02020603050405020304" pitchFamily="18" charset="0"/>
              <a:cs typeface="Times New Roman" panose="02020603050405020304" pitchFamily="18" charset="0"/>
            </a:endParaRPr>
          </a:p>
          <a:p>
            <a:pPr marL="457200" indent="-457200" algn="just" eaLnBrk="0" hangingPunct="0">
              <a:buAutoNum type="arabicPeriod" startAt="4"/>
            </a:pPr>
            <a:endParaRPr lang="pt-BR" sz="22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r>
              <a:rPr lang="pt-BR" sz="2200" dirty="0">
                <a:solidFill>
                  <a:schemeClr val="tx1"/>
                </a:solidFill>
                <a:latin typeface="Times New Roman" panose="02020603050405020304" pitchFamily="18" charset="0"/>
                <a:cs typeface="Times New Roman" panose="02020603050405020304" pitchFamily="18" charset="0"/>
              </a:rPr>
              <a:t>4.1 </a:t>
            </a:r>
            <a:r>
              <a:rPr lang="pt-BR" sz="2200" dirty="0" err="1">
                <a:solidFill>
                  <a:schemeClr val="tx1"/>
                </a:solidFill>
                <a:latin typeface="Times New Roman" panose="02020603050405020304" pitchFamily="18" charset="0"/>
                <a:cs typeface="Times New Roman" panose="02020603050405020304" pitchFamily="18" charset="0"/>
              </a:rPr>
              <a:t>Postgresql</a:t>
            </a:r>
            <a:endParaRPr lang="pt-BR" sz="22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endParaRPr lang="pt-BR" sz="22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r>
              <a:rPr lang="pt-BR" sz="2200" dirty="0">
                <a:solidFill>
                  <a:schemeClr val="tx1"/>
                </a:solidFill>
                <a:latin typeface="Times New Roman" panose="02020603050405020304" pitchFamily="18" charset="0"/>
                <a:cs typeface="Times New Roman" panose="02020603050405020304" pitchFamily="18" charset="0"/>
              </a:rPr>
              <a:t>4.2 Criação E Alteração De Tabelas</a:t>
            </a:r>
          </a:p>
          <a:p>
            <a:pPr marL="0" indent="0" algn="just" eaLnBrk="0" hangingPunct="0">
              <a:buNone/>
            </a:pPr>
            <a:endParaRPr lang="pt-BR" sz="22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r>
              <a:rPr lang="pt-BR" sz="2200" dirty="0">
                <a:solidFill>
                  <a:schemeClr val="tx1"/>
                </a:solidFill>
                <a:latin typeface="Times New Roman" panose="02020603050405020304" pitchFamily="18" charset="0"/>
                <a:cs typeface="Times New Roman" panose="02020603050405020304" pitchFamily="18" charset="0"/>
              </a:rPr>
              <a:t>4.3 Manipulação De Linhas Nas Tabelas</a:t>
            </a:r>
          </a:p>
          <a:p>
            <a:pPr marL="0" indent="0" algn="just" eaLnBrk="0" hangingPunct="0">
              <a:buNone/>
            </a:pPr>
            <a:endParaRPr lang="pt-BR" sz="22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r>
              <a:rPr lang="pt-BR" sz="2200" dirty="0">
                <a:solidFill>
                  <a:schemeClr val="tx1"/>
                </a:solidFill>
                <a:latin typeface="Times New Roman" panose="02020603050405020304" pitchFamily="18" charset="0"/>
                <a:cs typeface="Times New Roman" panose="02020603050405020304" pitchFamily="18" charset="0"/>
              </a:rPr>
              <a:t>4.4 Controle De Transação</a:t>
            </a: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563575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Unidades</a:t>
            </a:r>
            <a:r>
              <a:rPr lang="en-US" b="1" dirty="0">
                <a:solidFill>
                  <a:srgbClr val="0070C0"/>
                </a:solidFill>
              </a:rPr>
              <a:t>/</a:t>
            </a:r>
            <a:r>
              <a:rPr lang="en-US" b="1" dirty="0" err="1">
                <a:solidFill>
                  <a:srgbClr val="0070C0"/>
                </a:solidFill>
              </a:rPr>
              <a:t>Conteúdos</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833334"/>
          </a:xfrm>
        </p:spPr>
        <p:txBody>
          <a:bodyPr>
            <a:noAutofit/>
          </a:bodyPr>
          <a:lstStyle/>
          <a:p>
            <a:pPr marL="457200" indent="-457200" algn="just" eaLnBrk="0" hangingPunct="0">
              <a:buAutoNum type="arabicPeriod" startAt="5"/>
            </a:pPr>
            <a:r>
              <a:rPr lang="pt-BR" sz="2200" dirty="0">
                <a:solidFill>
                  <a:schemeClr val="tx1"/>
                </a:solidFill>
                <a:latin typeface="Times New Roman" panose="02020603050405020304" pitchFamily="18" charset="0"/>
                <a:cs typeface="Times New Roman" panose="02020603050405020304" pitchFamily="18" charset="0"/>
              </a:rPr>
              <a:t>Consultas Em Uma Tabela No </a:t>
            </a:r>
            <a:r>
              <a:rPr lang="pt-BR" sz="2200" dirty="0" err="1">
                <a:solidFill>
                  <a:schemeClr val="tx1"/>
                </a:solidFill>
                <a:latin typeface="Times New Roman" panose="02020603050405020304" pitchFamily="18" charset="0"/>
                <a:cs typeface="Times New Roman" panose="02020603050405020304" pitchFamily="18" charset="0"/>
              </a:rPr>
              <a:t>Postgresql</a:t>
            </a:r>
            <a:endParaRPr lang="pt-BR" sz="2200" dirty="0">
              <a:solidFill>
                <a:schemeClr val="tx1"/>
              </a:solidFill>
              <a:latin typeface="Times New Roman" panose="02020603050405020304" pitchFamily="18" charset="0"/>
              <a:cs typeface="Times New Roman" panose="02020603050405020304" pitchFamily="18" charset="0"/>
            </a:endParaRPr>
          </a:p>
          <a:p>
            <a:pPr marL="457200" indent="-457200" algn="just" eaLnBrk="0" hangingPunct="0">
              <a:buAutoNum type="arabicPeriod" startAt="5"/>
            </a:pPr>
            <a:endParaRPr lang="pt-BR" sz="22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r>
              <a:rPr lang="pt-BR" sz="2200" dirty="0">
                <a:solidFill>
                  <a:schemeClr val="tx1"/>
                </a:solidFill>
                <a:latin typeface="Times New Roman" panose="02020603050405020304" pitchFamily="18" charset="0"/>
                <a:cs typeface="Times New Roman" panose="02020603050405020304" pitchFamily="18" charset="0"/>
              </a:rPr>
              <a:t>5.1 Comando </a:t>
            </a:r>
            <a:r>
              <a:rPr lang="pt-BR" sz="2200" dirty="0" err="1">
                <a:solidFill>
                  <a:schemeClr val="tx1"/>
                </a:solidFill>
                <a:latin typeface="Times New Roman" panose="02020603050405020304" pitchFamily="18" charset="0"/>
                <a:cs typeface="Times New Roman" panose="02020603050405020304" pitchFamily="18" charset="0"/>
              </a:rPr>
              <a:t>Select</a:t>
            </a:r>
            <a:endParaRPr lang="pt-BR" sz="22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endParaRPr lang="pt-BR" sz="22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r>
              <a:rPr lang="pt-BR" sz="2200" dirty="0">
                <a:solidFill>
                  <a:schemeClr val="tx1"/>
                </a:solidFill>
                <a:latin typeface="Times New Roman" panose="02020603050405020304" pitchFamily="18" charset="0"/>
                <a:cs typeface="Times New Roman" panose="02020603050405020304" pitchFamily="18" charset="0"/>
              </a:rPr>
              <a:t>5.2 Cláusula Where</a:t>
            </a:r>
          </a:p>
          <a:p>
            <a:pPr marL="0" indent="0" algn="just" eaLnBrk="0" hangingPunct="0">
              <a:buNone/>
            </a:pPr>
            <a:endParaRPr lang="pt-BR" sz="22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r>
              <a:rPr lang="pt-BR" sz="2200" dirty="0">
                <a:solidFill>
                  <a:schemeClr val="tx1"/>
                </a:solidFill>
                <a:latin typeface="Times New Roman" panose="02020603050405020304" pitchFamily="18" charset="0"/>
                <a:cs typeface="Times New Roman" panose="02020603050405020304" pitchFamily="18" charset="0"/>
              </a:rPr>
              <a:t>5.3 Agrupamento De Dados</a:t>
            </a: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527611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Unidades</a:t>
            </a:r>
            <a:r>
              <a:rPr lang="en-US" b="1" dirty="0">
                <a:solidFill>
                  <a:srgbClr val="0070C0"/>
                </a:solidFill>
              </a:rPr>
              <a:t>/</a:t>
            </a:r>
            <a:r>
              <a:rPr lang="en-US" b="1" dirty="0" err="1">
                <a:solidFill>
                  <a:srgbClr val="0070C0"/>
                </a:solidFill>
              </a:rPr>
              <a:t>Conteúdos</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833334"/>
          </a:xfrm>
        </p:spPr>
        <p:txBody>
          <a:bodyPr>
            <a:noAutofit/>
          </a:bodyPr>
          <a:lstStyle/>
          <a:p>
            <a:pPr marL="0" indent="0" algn="just" eaLnBrk="0" hangingPunct="0">
              <a:buNone/>
            </a:pPr>
            <a:r>
              <a:rPr lang="pt-BR" sz="2200" dirty="0">
                <a:solidFill>
                  <a:schemeClr val="tx1"/>
                </a:solidFill>
                <a:latin typeface="Times New Roman" panose="02020603050405020304" pitchFamily="18" charset="0"/>
                <a:cs typeface="Times New Roman" panose="02020603050405020304" pitchFamily="18" charset="0"/>
              </a:rPr>
              <a:t>6. Consulta Com Várias Tabelas No </a:t>
            </a:r>
            <a:r>
              <a:rPr lang="pt-BR" sz="2200" dirty="0" err="1">
                <a:solidFill>
                  <a:schemeClr val="tx1"/>
                </a:solidFill>
                <a:latin typeface="Times New Roman" panose="02020603050405020304" pitchFamily="18" charset="0"/>
                <a:cs typeface="Times New Roman" panose="02020603050405020304" pitchFamily="18" charset="0"/>
              </a:rPr>
              <a:t>Postgresql</a:t>
            </a:r>
            <a:r>
              <a:rPr lang="pt-BR" sz="2200" dirty="0">
                <a:solidFill>
                  <a:schemeClr val="tx1"/>
                </a:solidFill>
                <a:latin typeface="Times New Roman" panose="02020603050405020304" pitchFamily="18" charset="0"/>
                <a:cs typeface="Times New Roman" panose="02020603050405020304" pitchFamily="18" charset="0"/>
              </a:rPr>
              <a:t> (Atividade Prática Supervisionada)</a:t>
            </a:r>
          </a:p>
          <a:p>
            <a:pPr marL="0" indent="0" algn="just" eaLnBrk="0" hangingPunct="0">
              <a:buNone/>
            </a:pPr>
            <a:endParaRPr lang="pt-BR" sz="22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r>
              <a:rPr lang="pt-BR" sz="2200" dirty="0">
                <a:solidFill>
                  <a:schemeClr val="tx1"/>
                </a:solidFill>
                <a:latin typeface="Times New Roman" panose="02020603050405020304" pitchFamily="18" charset="0"/>
                <a:cs typeface="Times New Roman" panose="02020603050405020304" pitchFamily="18" charset="0"/>
              </a:rPr>
              <a:t>6.1 Junções Interior E Exterior</a:t>
            </a:r>
          </a:p>
          <a:p>
            <a:pPr marL="0" indent="0" algn="just" eaLnBrk="0" hangingPunct="0">
              <a:buNone/>
            </a:pPr>
            <a:endParaRPr lang="pt-BR" sz="22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r>
              <a:rPr lang="pt-BR" sz="2200" dirty="0">
                <a:solidFill>
                  <a:schemeClr val="tx1"/>
                </a:solidFill>
                <a:latin typeface="Times New Roman" panose="02020603050405020304" pitchFamily="18" charset="0"/>
                <a:cs typeface="Times New Roman" panose="02020603050405020304" pitchFamily="18" charset="0"/>
              </a:rPr>
              <a:t>6.2 </a:t>
            </a:r>
            <a:r>
              <a:rPr lang="pt-BR" sz="2200" dirty="0" err="1">
                <a:solidFill>
                  <a:schemeClr val="tx1"/>
                </a:solidFill>
                <a:latin typeface="Times New Roman" panose="02020603050405020304" pitchFamily="18" charset="0"/>
                <a:cs typeface="Times New Roman" panose="02020603050405020304" pitchFamily="18" charset="0"/>
              </a:rPr>
              <a:t>Subconsultas</a:t>
            </a:r>
            <a:r>
              <a:rPr lang="pt-BR" sz="2200" dirty="0">
                <a:solidFill>
                  <a:schemeClr val="tx1"/>
                </a:solidFill>
                <a:latin typeface="Times New Roman" panose="02020603050405020304" pitchFamily="18" charset="0"/>
                <a:cs typeface="Times New Roman" panose="02020603050405020304" pitchFamily="18" charset="0"/>
              </a:rPr>
              <a:t> Aninhadas E Correlatas</a:t>
            </a:r>
          </a:p>
          <a:p>
            <a:pPr marL="0" indent="0" algn="just" eaLnBrk="0" hangingPunct="0">
              <a:buNone/>
            </a:pPr>
            <a:endParaRPr lang="pt-BR" sz="22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r>
              <a:rPr lang="pt-BR" sz="2200" dirty="0">
                <a:solidFill>
                  <a:schemeClr val="tx1"/>
                </a:solidFill>
                <a:latin typeface="Times New Roman" panose="02020603050405020304" pitchFamily="18" charset="0"/>
                <a:cs typeface="Times New Roman" panose="02020603050405020304" pitchFamily="18" charset="0"/>
              </a:rPr>
              <a:t>6.3 Operadores De Conjunto</a:t>
            </a: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544360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Metodologia</a:t>
            </a:r>
            <a:r>
              <a:rPr lang="en-US" b="1" dirty="0">
                <a:solidFill>
                  <a:srgbClr val="0070C0"/>
                </a:solidFill>
              </a:rPr>
              <a:t>/</a:t>
            </a:r>
            <a:r>
              <a:rPr lang="en-US" b="1" dirty="0" err="1">
                <a:solidFill>
                  <a:srgbClr val="0070C0"/>
                </a:solidFill>
              </a:rPr>
              <a:t>Avaliação</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540965"/>
          </a:xfrm>
        </p:spPr>
        <p:txBody>
          <a:bodyPr>
            <a:noAutofit/>
          </a:bodyPr>
          <a:lstStyle/>
          <a:p>
            <a:pPr marL="342900" indent="-342900" eaLnBrk="0" hangingPunct="0">
              <a:buFont typeface="Wingdings" panose="05000000000000000000" pitchFamily="2" charset="2"/>
              <a:buChar char="§"/>
              <a:defRPr/>
            </a:pPr>
            <a:r>
              <a:rPr lang="pt-BR" sz="2000" dirty="0">
                <a:solidFill>
                  <a:srgbClr val="FF0000"/>
                </a:solidFill>
                <a:latin typeface="Times New Roman" panose="02020603050405020304" pitchFamily="18" charset="0"/>
                <a:cs typeface="Times New Roman" panose="02020603050405020304" pitchFamily="18" charset="0"/>
              </a:rPr>
              <a:t>Inovações Didáticas, Digitais, </a:t>
            </a:r>
            <a:r>
              <a:rPr lang="pt-BR" sz="2000" dirty="0">
                <a:solidFill>
                  <a:srgbClr val="0070C0"/>
                </a:solidFill>
                <a:latin typeface="Times New Roman" panose="02020603050405020304" pitchFamily="18" charset="0"/>
                <a:cs typeface="Times New Roman" panose="02020603050405020304" pitchFamily="18" charset="0"/>
              </a:rPr>
              <a:t>Metodologias Ativas </a:t>
            </a:r>
            <a:r>
              <a:rPr lang="pt-BR" sz="2000" dirty="0">
                <a:solidFill>
                  <a:srgbClr val="FF0000"/>
                </a:solidFill>
                <a:latin typeface="Times New Roman" panose="02020603050405020304" pitchFamily="18" charset="0"/>
                <a:cs typeface="Times New Roman" panose="02020603050405020304" pitchFamily="18" charset="0"/>
              </a:rPr>
              <a:t>e Educação Digital.</a:t>
            </a:r>
          </a:p>
          <a:p>
            <a:pPr algn="just" eaLnBrk="0" hangingPunct="0">
              <a:buFont typeface="Wingdings" panose="05000000000000000000" pitchFamily="2" charset="2"/>
              <a:buChar char="§"/>
              <a:defRPr/>
            </a:pPr>
            <a:endParaRPr lang="pt-BR" sz="2000" dirty="0">
              <a:latin typeface="Times New Roman" panose="02020603050405020304" pitchFamily="18" charset="0"/>
              <a:cs typeface="Times New Roman" panose="02020603050405020304" pitchFamily="18" charset="0"/>
            </a:endParaRPr>
          </a:p>
          <a:p>
            <a:pPr algn="just" eaLnBrk="0" hangingPunct="0">
              <a:buFont typeface="Wingdings" panose="05000000000000000000" pitchFamily="2" charset="2"/>
              <a:buChar char="§"/>
              <a:defRPr/>
            </a:pPr>
            <a:r>
              <a:rPr lang="pt-BR" sz="2000" dirty="0">
                <a:latin typeface="Times New Roman" panose="02020603050405020304" pitchFamily="18" charset="0"/>
                <a:cs typeface="Times New Roman" panose="02020603050405020304" pitchFamily="18" charset="0"/>
              </a:rPr>
              <a:t>O </a:t>
            </a:r>
            <a:r>
              <a:rPr lang="pt-BR" sz="2000" b="1" dirty="0">
                <a:solidFill>
                  <a:srgbClr val="FF0000"/>
                </a:solidFill>
                <a:latin typeface="Times New Roman" panose="02020603050405020304" pitchFamily="18" charset="0"/>
                <a:cs typeface="Times New Roman" panose="02020603050405020304" pitchFamily="18" charset="0"/>
              </a:rPr>
              <a:t>processo de ensino-­aprendizagem </a:t>
            </a:r>
            <a:r>
              <a:rPr lang="pt-BR" sz="2000" dirty="0">
                <a:latin typeface="Times New Roman" panose="02020603050405020304" pitchFamily="18" charset="0"/>
                <a:cs typeface="Times New Roman" panose="02020603050405020304" pitchFamily="18" charset="0"/>
              </a:rPr>
              <a:t>será baseado em 3 etapas: a </a:t>
            </a:r>
            <a:r>
              <a:rPr lang="pt-BR" sz="2000" b="1" dirty="0">
                <a:solidFill>
                  <a:srgbClr val="FF0000"/>
                </a:solidFill>
                <a:latin typeface="Times New Roman" panose="02020603050405020304" pitchFamily="18" charset="0"/>
                <a:cs typeface="Times New Roman" panose="02020603050405020304" pitchFamily="18" charset="0"/>
              </a:rPr>
              <a:t>preleção</a:t>
            </a:r>
            <a:r>
              <a:rPr lang="pt-BR" sz="2000" dirty="0">
                <a:latin typeface="Times New Roman" panose="02020603050405020304" pitchFamily="18" charset="0"/>
                <a:cs typeface="Times New Roman" panose="02020603050405020304" pitchFamily="18" charset="0"/>
              </a:rPr>
              <a:t>, a partir da definição de uma </a:t>
            </a:r>
            <a:r>
              <a:rPr lang="pt-BR" sz="2000" b="1" dirty="0">
                <a:latin typeface="Times New Roman" panose="02020603050405020304" pitchFamily="18" charset="0"/>
                <a:cs typeface="Times New Roman" panose="02020603050405020304" pitchFamily="18" charset="0"/>
              </a:rPr>
              <a:t>situação problema </a:t>
            </a:r>
            <a:r>
              <a:rPr lang="pt-BR" sz="2000" dirty="0">
                <a:latin typeface="Times New Roman" panose="02020603050405020304" pitchFamily="18" charset="0"/>
                <a:cs typeface="Times New Roman" panose="02020603050405020304" pitchFamily="18" charset="0"/>
              </a:rPr>
              <a:t>(</a:t>
            </a:r>
            <a:r>
              <a:rPr lang="pt-BR" sz="2000" b="1" dirty="0">
                <a:latin typeface="Times New Roman" panose="02020603050405020304" pitchFamily="18" charset="0"/>
                <a:cs typeface="Times New Roman" panose="02020603050405020304" pitchFamily="18" charset="0"/>
              </a:rPr>
              <a:t>temática</a:t>
            </a:r>
            <a:r>
              <a:rPr lang="pt-BR" sz="2000" dirty="0">
                <a:latin typeface="Times New Roman" panose="02020603050405020304" pitchFamily="18" charset="0"/>
                <a:cs typeface="Times New Roman" panose="02020603050405020304" pitchFamily="18" charset="0"/>
              </a:rPr>
              <a:t>/</a:t>
            </a:r>
            <a:r>
              <a:rPr lang="pt-BR" sz="2000" b="1" dirty="0">
                <a:solidFill>
                  <a:srgbClr val="FF0000"/>
                </a:solidFill>
                <a:latin typeface="Times New Roman" panose="02020603050405020304" pitchFamily="18" charset="0"/>
                <a:cs typeface="Times New Roman" panose="02020603050405020304" pitchFamily="18" charset="0"/>
              </a:rPr>
              <a:t>problematização</a:t>
            </a:r>
            <a:r>
              <a:rPr lang="pt-BR" sz="2000" dirty="0">
                <a:latin typeface="Times New Roman" panose="02020603050405020304" pitchFamily="18" charset="0"/>
                <a:cs typeface="Times New Roman" panose="02020603050405020304" pitchFamily="18" charset="0"/>
              </a:rPr>
              <a:t>/</a:t>
            </a:r>
            <a:r>
              <a:rPr lang="pt-BR" sz="2000" b="1" dirty="0">
                <a:latin typeface="Times New Roman" panose="02020603050405020304" pitchFamily="18" charset="0"/>
                <a:cs typeface="Times New Roman" panose="02020603050405020304" pitchFamily="18" charset="0"/>
              </a:rPr>
              <a:t>pergunta geradora</a:t>
            </a:r>
            <a:r>
              <a:rPr lang="pt-BR" sz="2000" dirty="0">
                <a:latin typeface="Times New Roman" panose="02020603050405020304" pitchFamily="18" charset="0"/>
                <a:cs typeface="Times New Roman" panose="02020603050405020304" pitchFamily="18" charset="0"/>
              </a:rPr>
              <a:t>), utilização de metodologias ativas centradas no protagonismo do aluno e realização de uma </a:t>
            </a:r>
            <a:r>
              <a:rPr lang="pt-BR" sz="2000" b="1" dirty="0">
                <a:solidFill>
                  <a:srgbClr val="FF0000"/>
                </a:solidFill>
                <a:latin typeface="Times New Roman" panose="02020603050405020304" pitchFamily="18" charset="0"/>
                <a:cs typeface="Times New Roman" panose="02020603050405020304" pitchFamily="18" charset="0"/>
              </a:rPr>
              <a:t>atividade verificadora da aprendizagem</a:t>
            </a:r>
            <a:r>
              <a:rPr lang="pt-BR" sz="2000" dirty="0">
                <a:solidFill>
                  <a:srgbClr val="FF0000"/>
                </a:solidFill>
                <a:latin typeface="Times New Roman" panose="02020603050405020304" pitchFamily="18" charset="0"/>
                <a:cs typeface="Times New Roman" panose="02020603050405020304" pitchFamily="18" charset="0"/>
              </a:rPr>
              <a:t> </a:t>
            </a:r>
            <a:r>
              <a:rPr lang="pt-BR" sz="2000" dirty="0">
                <a:latin typeface="Times New Roman" panose="02020603050405020304" pitchFamily="18" charset="0"/>
                <a:cs typeface="Times New Roman" panose="02020603050405020304" pitchFamily="18" charset="0"/>
              </a:rPr>
              <a:t>ao final da aula.</a:t>
            </a:r>
          </a:p>
          <a:p>
            <a:pPr marL="0" indent="0" algn="just" eaLnBrk="0" hangingPunct="0">
              <a:buNone/>
              <a:defRPr/>
            </a:pPr>
            <a:endParaRPr lang="pt-BR" sz="2000" dirty="0">
              <a:latin typeface="Times New Roman" panose="02020603050405020304" pitchFamily="18" charset="0"/>
              <a:cs typeface="Times New Roman" panose="02020603050405020304" pitchFamily="18" charset="0"/>
            </a:endParaRP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634326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Metodologia</a:t>
            </a:r>
            <a:r>
              <a:rPr lang="en-US" b="1" dirty="0">
                <a:solidFill>
                  <a:srgbClr val="0070C0"/>
                </a:solidFill>
              </a:rPr>
              <a:t>/</a:t>
            </a:r>
            <a:r>
              <a:rPr lang="en-US" b="1" dirty="0" err="1">
                <a:solidFill>
                  <a:srgbClr val="0070C0"/>
                </a:solidFill>
              </a:rPr>
              <a:t>Avaliação</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540965"/>
          </a:xfrm>
        </p:spPr>
        <p:txBody>
          <a:bodyPr>
            <a:noAutofit/>
          </a:bodyPr>
          <a:lstStyle/>
          <a:p>
            <a:pPr eaLnBrk="0" hangingPunct="0">
              <a:buFont typeface="Wingdings" panose="05000000000000000000" pitchFamily="2" charset="2"/>
              <a:buChar char="§"/>
              <a:defRPr/>
            </a:pPr>
            <a:r>
              <a:rPr lang="pt-BR" sz="2000" dirty="0">
                <a:latin typeface="Times New Roman" panose="02020603050405020304" pitchFamily="18" charset="0"/>
                <a:cs typeface="Times New Roman" panose="02020603050405020304" pitchFamily="18" charset="0"/>
              </a:rPr>
              <a:t>Pesquisa Bibliográfica</a:t>
            </a:r>
            <a:endParaRPr lang="pt-BR" sz="2000" dirty="0">
              <a:solidFill>
                <a:schemeClr val="tx1"/>
              </a:solidFill>
              <a:latin typeface="Times New Roman" panose="02020603050405020304" pitchFamily="18" charset="0"/>
              <a:cs typeface="Times New Roman" panose="02020603050405020304" pitchFamily="18" charset="0"/>
            </a:endParaRPr>
          </a:p>
          <a:p>
            <a:pPr marL="342900" indent="-342900" eaLnBrk="0" hangingPunct="0">
              <a:buFont typeface="Wingdings" panose="05000000000000000000" pitchFamily="2" charset="2"/>
              <a:buChar char="§"/>
              <a:defRPr/>
            </a:pPr>
            <a:r>
              <a:rPr lang="pt-BR" sz="2000" dirty="0">
                <a:latin typeface="Times New Roman" panose="02020603050405020304" pitchFamily="18" charset="0"/>
                <a:cs typeface="Times New Roman" panose="02020603050405020304" pitchFamily="18" charset="0"/>
              </a:rPr>
              <a:t>Exercícios / Atividades Processuais</a:t>
            </a:r>
          </a:p>
          <a:p>
            <a:pPr marL="342900" indent="-342900" eaLnBrk="0" hangingPunct="0">
              <a:buFont typeface="Wingdings" panose="05000000000000000000" pitchFamily="2" charset="2"/>
              <a:buChar char="§"/>
              <a:defRPr/>
            </a:pPr>
            <a:r>
              <a:rPr lang="pt-BR" sz="2000" dirty="0">
                <a:latin typeface="Times New Roman" panose="02020603050405020304" pitchFamily="18" charset="0"/>
                <a:cs typeface="Times New Roman" panose="02020603050405020304" pitchFamily="18" charset="0"/>
              </a:rPr>
              <a:t>Revisão para Avaliações</a:t>
            </a:r>
          </a:p>
          <a:p>
            <a:pPr marL="342900" indent="-342900" eaLnBrk="0" hangingPunct="0">
              <a:buFont typeface="Wingdings" panose="05000000000000000000" pitchFamily="2" charset="2"/>
              <a:buChar char="§"/>
              <a:defRPr/>
            </a:pPr>
            <a:r>
              <a:rPr lang="pt-BR" sz="2000" b="1" dirty="0">
                <a:solidFill>
                  <a:srgbClr val="0070C0"/>
                </a:solidFill>
                <a:latin typeface="Times New Roman" panose="02020603050405020304" pitchFamily="18" charset="0"/>
                <a:cs typeface="Times New Roman" panose="02020603050405020304" pitchFamily="18" charset="0"/>
              </a:rPr>
              <a:t>Avaliando Aprendizado 1 - presencial e 2 – online (</a:t>
            </a:r>
            <a:r>
              <a:rPr lang="pt-BR" sz="2000" b="1" dirty="0">
                <a:solidFill>
                  <a:srgbClr val="FF0000"/>
                </a:solidFill>
                <a:latin typeface="Times New Roman" panose="02020603050405020304" pitchFamily="18" charset="0"/>
                <a:cs typeface="Times New Roman" panose="02020603050405020304" pitchFamily="18" charset="0"/>
              </a:rPr>
              <a:t>até 1 ponto extra</a:t>
            </a:r>
            <a:r>
              <a:rPr lang="pt-BR" sz="2000" b="1" dirty="0">
                <a:solidFill>
                  <a:srgbClr val="0070C0"/>
                </a:solidFill>
                <a:latin typeface="Times New Roman" panose="02020603050405020304" pitchFamily="18" charset="0"/>
                <a:cs typeface="Times New Roman" panose="02020603050405020304" pitchFamily="18" charset="0"/>
              </a:rPr>
              <a:t>)</a:t>
            </a:r>
          </a:p>
          <a:p>
            <a:pPr marL="342900" indent="-342900" eaLnBrk="0" hangingPunct="0">
              <a:buFont typeface="Wingdings" panose="05000000000000000000" pitchFamily="2" charset="2"/>
              <a:buChar char="§"/>
              <a:defRPr/>
            </a:pPr>
            <a:r>
              <a:rPr lang="pt-BR" sz="2000" b="1" dirty="0">
                <a:solidFill>
                  <a:srgbClr val="0070C0"/>
                </a:solidFill>
                <a:latin typeface="Times New Roman" panose="02020603050405020304" pitchFamily="18" charset="0"/>
                <a:cs typeface="Times New Roman" panose="02020603050405020304" pitchFamily="18" charset="0"/>
              </a:rPr>
              <a:t>AV – PBL peso 4 e prova objetiva peso 6</a:t>
            </a:r>
            <a:endParaRPr lang="pt-BR" sz="2000" dirty="0">
              <a:latin typeface="Times New Roman" panose="02020603050405020304" pitchFamily="18" charset="0"/>
              <a:cs typeface="Times New Roman" panose="02020603050405020304" pitchFamily="18" charset="0"/>
            </a:endParaRPr>
          </a:p>
          <a:p>
            <a:pPr marL="342900" indent="-342900" eaLnBrk="0" hangingPunct="0">
              <a:buFont typeface="Wingdings" panose="05000000000000000000" pitchFamily="2" charset="2"/>
              <a:buChar char="§"/>
              <a:defRPr/>
            </a:pPr>
            <a:r>
              <a:rPr lang="pt-BR" sz="2000" b="1" dirty="0">
                <a:solidFill>
                  <a:srgbClr val="FF0000"/>
                </a:solidFill>
                <a:latin typeface="Times New Roman" panose="02020603050405020304" pitchFamily="18" charset="0"/>
                <a:cs typeface="Times New Roman" panose="02020603050405020304" pitchFamily="18" charset="0"/>
              </a:rPr>
              <a:t>AVS</a:t>
            </a:r>
            <a:endParaRPr lang="pt-BR" sz="2000" dirty="0">
              <a:latin typeface="Times New Roman" panose="02020603050405020304" pitchFamily="18" charset="0"/>
              <a:cs typeface="Times New Roman" panose="02020603050405020304" pitchFamily="18" charset="0"/>
            </a:endParaRPr>
          </a:p>
          <a:p>
            <a:pPr marL="0" indent="0" algn="just" eaLnBrk="0" hangingPunct="0">
              <a:buNone/>
            </a:pPr>
            <a:endParaRPr lang="pt-BR" sz="2000" b="1"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r>
              <a:rPr lang="pt-BR" sz="2000" b="1" dirty="0">
                <a:solidFill>
                  <a:schemeClr val="tx1"/>
                </a:solidFill>
                <a:latin typeface="Times New Roman" panose="02020603050405020304" pitchFamily="18" charset="0"/>
                <a:cs typeface="Times New Roman" panose="02020603050405020304" pitchFamily="18" charset="0"/>
              </a:rPr>
              <a:t>Média</a:t>
            </a:r>
            <a:r>
              <a:rPr lang="pt-BR" sz="2000" dirty="0">
                <a:solidFill>
                  <a:schemeClr val="tx1"/>
                </a:solidFill>
                <a:latin typeface="Times New Roman" panose="02020603050405020304" pitchFamily="18" charset="0"/>
                <a:cs typeface="Times New Roman" panose="02020603050405020304" pitchFamily="18" charset="0"/>
              </a:rPr>
              <a:t> = </a:t>
            </a:r>
            <a:r>
              <a:rPr lang="pt-BR" sz="2000" b="1" dirty="0">
                <a:solidFill>
                  <a:srgbClr val="0070C0"/>
                </a:solidFill>
                <a:latin typeface="Times New Roman" panose="02020603050405020304" pitchFamily="18" charset="0"/>
                <a:cs typeface="Times New Roman" panose="02020603050405020304" pitchFamily="18" charset="0"/>
              </a:rPr>
              <a:t>AV + AVA</a:t>
            </a:r>
            <a:endParaRPr lang="pt-BR" sz="2000" dirty="0">
              <a:solidFill>
                <a:schemeClr val="tx1"/>
              </a:solidFill>
              <a:latin typeface="Times New Roman" panose="02020603050405020304" pitchFamily="18" charset="0"/>
              <a:cs typeface="Times New Roman" panose="02020603050405020304" pitchFamily="18" charset="0"/>
            </a:endParaRP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789985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0F8CA-DC02-4D15-8261-E003DFCF721F}"/>
              </a:ext>
            </a:extLst>
          </p:cNvPr>
          <p:cNvSpPr>
            <a:spLocks noGrp="1"/>
          </p:cNvSpPr>
          <p:nvPr>
            <p:ph type="title"/>
          </p:nvPr>
        </p:nvSpPr>
        <p:spPr/>
        <p:txBody>
          <a:bodyPr>
            <a:normAutofit/>
          </a:bodyPr>
          <a:lstStyle/>
          <a:p>
            <a:r>
              <a:rPr lang="en-US" b="1" dirty="0" err="1">
                <a:solidFill>
                  <a:srgbClr val="0070C0"/>
                </a:solidFill>
              </a:rPr>
              <a:t>Avaliação</a:t>
            </a:r>
            <a:endParaRPr lang="pt-BR" dirty="0"/>
          </a:p>
        </p:txBody>
      </p:sp>
      <p:sp>
        <p:nvSpPr>
          <p:cNvPr id="6" name="Espaço Reservado para Número de Slide 5">
            <a:extLst>
              <a:ext uri="{FF2B5EF4-FFF2-40B4-BE49-F238E27FC236}">
                <a16:creationId xmlns:a16="http://schemas.microsoft.com/office/drawing/2014/main" id="{391249D3-C59D-41E6-AF88-D8DF193EA7EB}"/>
              </a:ext>
            </a:extLst>
          </p:cNvPr>
          <p:cNvSpPr>
            <a:spLocks noGrp="1"/>
          </p:cNvSpPr>
          <p:nvPr>
            <p:ph type="sldNum" sz="quarter" idx="12"/>
          </p:nvPr>
        </p:nvSpPr>
        <p:spPr>
          <a:xfrm>
            <a:off x="8424556" y="4765688"/>
            <a:ext cx="262247" cy="276995"/>
          </a:xfrm>
        </p:spPr>
        <p:txBody>
          <a:bodyPr/>
          <a:lstStyle/>
          <a:p>
            <a:fld id="{E50FAC2A-6E90-4BEA-B3BF-15B8E63C5B7E}" type="slidenum">
              <a:rPr lang="pt-BR" smtClean="0"/>
              <a:pPr/>
              <a:t>16</a:t>
            </a:fld>
            <a:endParaRPr lang="pt-BR"/>
          </a:p>
        </p:txBody>
      </p:sp>
      <p:grpSp>
        <p:nvGrpSpPr>
          <p:cNvPr id="10" name="Agrupar 9">
            <a:extLst>
              <a:ext uri="{FF2B5EF4-FFF2-40B4-BE49-F238E27FC236}">
                <a16:creationId xmlns:a16="http://schemas.microsoft.com/office/drawing/2014/main" id="{BD159A49-FA93-2987-232E-07741F22729C}"/>
              </a:ext>
            </a:extLst>
          </p:cNvPr>
          <p:cNvGrpSpPr/>
          <p:nvPr/>
        </p:nvGrpSpPr>
        <p:grpSpPr>
          <a:xfrm>
            <a:off x="441657" y="3258500"/>
            <a:ext cx="8306406" cy="1195489"/>
            <a:chOff x="255401" y="3651801"/>
            <a:chExt cx="6052248" cy="902611"/>
          </a:xfrm>
        </p:grpSpPr>
        <p:cxnSp>
          <p:nvCxnSpPr>
            <p:cNvPr id="11" name="Conector reto 10">
              <a:extLst>
                <a:ext uri="{FF2B5EF4-FFF2-40B4-BE49-F238E27FC236}">
                  <a16:creationId xmlns:a16="http://schemas.microsoft.com/office/drawing/2014/main" id="{AFAB1BCE-19D1-EFB7-D380-E808CDA26F0F}"/>
                </a:ext>
              </a:extLst>
            </p:cNvPr>
            <p:cNvCxnSpPr>
              <a:cxnSpLocks/>
            </p:cNvCxnSpPr>
            <p:nvPr/>
          </p:nvCxnSpPr>
          <p:spPr>
            <a:xfrm>
              <a:off x="2006492" y="3789532"/>
              <a:ext cx="0" cy="67077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2" name="CaixaDeTexto 11">
              <a:extLst>
                <a:ext uri="{FF2B5EF4-FFF2-40B4-BE49-F238E27FC236}">
                  <a16:creationId xmlns:a16="http://schemas.microsoft.com/office/drawing/2014/main" id="{494D26FC-A651-E0C1-8A34-9FC66AC7530F}"/>
                </a:ext>
              </a:extLst>
            </p:cNvPr>
            <p:cNvSpPr txBox="1"/>
            <p:nvPr/>
          </p:nvSpPr>
          <p:spPr>
            <a:xfrm>
              <a:off x="2085662" y="3716874"/>
              <a:ext cx="4221987" cy="836553"/>
            </a:xfrm>
            <a:prstGeom prst="rect">
              <a:avLst/>
            </a:prstGeom>
            <a:noFill/>
          </p:spPr>
          <p:txBody>
            <a:bodyPr wrap="square">
              <a:spAutoFit/>
            </a:bodyPr>
            <a:lstStyle/>
            <a:p>
              <a:pPr algn="just">
                <a:spcBef>
                  <a:spcPts val="900"/>
                </a:spcBef>
              </a:pPr>
              <a:r>
                <a:rPr lang="pt-BR" sz="1650" dirty="0">
                  <a:solidFill>
                    <a:srgbClr val="002060"/>
                  </a:solidFill>
                  <a:cs typeface="Leelawadee" panose="020B0502040204020203" pitchFamily="34" charset="-34"/>
                </a:rPr>
                <a:t> Contemplará todos os temas abordados pela disciplina. Será composta por uma prova no formato PNI ­ Prova Nacional Integrada, com total de 10 pontos, e substituirá a nota da AV, caso seja maior.</a:t>
              </a:r>
            </a:p>
          </p:txBody>
        </p:sp>
        <p:sp>
          <p:nvSpPr>
            <p:cNvPr id="13" name="Chave Esquerda 12">
              <a:extLst>
                <a:ext uri="{FF2B5EF4-FFF2-40B4-BE49-F238E27FC236}">
                  <a16:creationId xmlns:a16="http://schemas.microsoft.com/office/drawing/2014/main" id="{EEC255BA-00F6-6D69-F1F2-554C689C5A57}"/>
                </a:ext>
              </a:extLst>
            </p:cNvPr>
            <p:cNvSpPr/>
            <p:nvPr/>
          </p:nvSpPr>
          <p:spPr>
            <a:xfrm>
              <a:off x="998309" y="3651801"/>
              <a:ext cx="325426" cy="902611"/>
            </a:xfrm>
            <a:prstGeom prst="leftBrace">
              <a:avLst/>
            </a:prstGeom>
            <a:ln>
              <a:solidFill>
                <a:srgbClr val="AB8B9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sz="1650" dirty="0">
                <a:latin typeface="+mj-lt"/>
              </a:endParaRPr>
            </a:p>
          </p:txBody>
        </p:sp>
        <p:sp>
          <p:nvSpPr>
            <p:cNvPr id="14" name="Retângulo: Cantos Arredondados 13">
              <a:extLst>
                <a:ext uri="{FF2B5EF4-FFF2-40B4-BE49-F238E27FC236}">
                  <a16:creationId xmlns:a16="http://schemas.microsoft.com/office/drawing/2014/main" id="{FCC5453F-7439-3E2D-B908-28C069F63FFC}"/>
                </a:ext>
              </a:extLst>
            </p:cNvPr>
            <p:cNvSpPr/>
            <p:nvPr/>
          </p:nvSpPr>
          <p:spPr>
            <a:xfrm>
              <a:off x="255401" y="3802567"/>
              <a:ext cx="600089" cy="600090"/>
            </a:xfrm>
            <a:prstGeom prst="roundRect">
              <a:avLst/>
            </a:prstGeom>
            <a:solidFill>
              <a:srgbClr val="93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50" dirty="0">
                <a:solidFill>
                  <a:schemeClr val="bg1"/>
                </a:solidFill>
                <a:latin typeface="+mj-lt"/>
                <a:cs typeface="Leelawadee" panose="020B0502040204020203" pitchFamily="34" charset="-34"/>
              </a:endParaRPr>
            </a:p>
          </p:txBody>
        </p:sp>
        <p:pic>
          <p:nvPicPr>
            <p:cNvPr id="15" name="Gráfico 14" descr="{0} estrutura de tópicos">
              <a:extLst>
                <a:ext uri="{FF2B5EF4-FFF2-40B4-BE49-F238E27FC236}">
                  <a16:creationId xmlns:a16="http://schemas.microsoft.com/office/drawing/2014/main" id="{5C68862C-CA6E-E06E-C115-18A357F4C6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2131" y="3851253"/>
              <a:ext cx="490393" cy="490393"/>
            </a:xfrm>
            <a:prstGeom prst="rect">
              <a:avLst/>
            </a:prstGeom>
          </p:spPr>
        </p:pic>
        <p:sp>
          <p:nvSpPr>
            <p:cNvPr id="16" name="Elipse 15">
              <a:extLst>
                <a:ext uri="{FF2B5EF4-FFF2-40B4-BE49-F238E27FC236}">
                  <a16:creationId xmlns:a16="http://schemas.microsoft.com/office/drawing/2014/main" id="{2FAB5166-DE79-9997-FAD9-D57CE0809919}"/>
                </a:ext>
              </a:extLst>
            </p:cNvPr>
            <p:cNvSpPr/>
            <p:nvPr/>
          </p:nvSpPr>
          <p:spPr>
            <a:xfrm>
              <a:off x="1354880" y="3828482"/>
              <a:ext cx="511200" cy="510325"/>
            </a:xfrm>
            <a:prstGeom prst="ellipse">
              <a:avLst/>
            </a:prstGeom>
            <a:solidFill>
              <a:srgbClr val="6C32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hangingPunct="1">
                <a:defRPr/>
              </a:pPr>
              <a:endParaRPr lang="pt-BR" sz="1650" kern="1200" dirty="0">
                <a:solidFill>
                  <a:prstClr val="white"/>
                </a:solidFill>
                <a:latin typeface="+mj-lt"/>
                <a:cs typeface="Leelawadee" panose="020B0502040204020203" pitchFamily="34" charset="-34"/>
              </a:endParaRPr>
            </a:p>
          </p:txBody>
        </p:sp>
        <p:sp>
          <p:nvSpPr>
            <p:cNvPr id="17" name="Google Shape;225;p31">
              <a:extLst>
                <a:ext uri="{FF2B5EF4-FFF2-40B4-BE49-F238E27FC236}">
                  <a16:creationId xmlns:a16="http://schemas.microsoft.com/office/drawing/2014/main" id="{423F9255-B5FD-CD0B-A797-0686F67674AB}"/>
                </a:ext>
              </a:extLst>
            </p:cNvPr>
            <p:cNvSpPr txBox="1">
              <a:spLocks/>
            </p:cNvSpPr>
            <p:nvPr/>
          </p:nvSpPr>
          <p:spPr>
            <a:xfrm>
              <a:off x="1218976" y="3906328"/>
              <a:ext cx="776377" cy="380242"/>
            </a:xfrm>
            <a:prstGeom prst="rect">
              <a:avLst/>
            </a:prstGeom>
          </p:spPr>
          <p:txBody>
            <a:bodyPr spcFirstLastPara="1" wrap="square" lIns="68569" tIns="68569" rIns="68569" bIns="68569"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685800">
                <a:spcBef>
                  <a:spcPts val="0"/>
                </a:spcBef>
                <a:defRPr/>
              </a:pPr>
              <a:r>
                <a:rPr lang="en" sz="1650" b="1" dirty="0">
                  <a:solidFill>
                    <a:srgbClr val="8BBF37"/>
                  </a:solidFill>
                  <a:cs typeface="Leelawadee" panose="020B0502040204020203" pitchFamily="34" charset="-34"/>
                </a:rPr>
                <a:t>AVS</a:t>
              </a:r>
            </a:p>
          </p:txBody>
        </p:sp>
      </p:grpSp>
      <p:grpSp>
        <p:nvGrpSpPr>
          <p:cNvPr id="18" name="Agrupar 17">
            <a:extLst>
              <a:ext uri="{FF2B5EF4-FFF2-40B4-BE49-F238E27FC236}">
                <a16:creationId xmlns:a16="http://schemas.microsoft.com/office/drawing/2014/main" id="{6E7BBFAD-8323-DE59-124A-237A398E1587}"/>
              </a:ext>
            </a:extLst>
          </p:cNvPr>
          <p:cNvGrpSpPr/>
          <p:nvPr/>
        </p:nvGrpSpPr>
        <p:grpSpPr>
          <a:xfrm>
            <a:off x="549361" y="1474118"/>
            <a:ext cx="8070083" cy="1592744"/>
            <a:chOff x="255401" y="1951610"/>
            <a:chExt cx="6110059" cy="1145390"/>
          </a:xfrm>
        </p:grpSpPr>
        <p:cxnSp>
          <p:nvCxnSpPr>
            <p:cNvPr id="19" name="Conector reto 18">
              <a:extLst>
                <a:ext uri="{FF2B5EF4-FFF2-40B4-BE49-F238E27FC236}">
                  <a16:creationId xmlns:a16="http://schemas.microsoft.com/office/drawing/2014/main" id="{D56E94B3-B561-8C4A-7B38-EF4C47464B6A}"/>
                </a:ext>
              </a:extLst>
            </p:cNvPr>
            <p:cNvCxnSpPr>
              <a:cxnSpLocks/>
            </p:cNvCxnSpPr>
            <p:nvPr/>
          </p:nvCxnSpPr>
          <p:spPr>
            <a:xfrm flipH="1">
              <a:off x="2023335" y="1960004"/>
              <a:ext cx="10611" cy="1136996"/>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CaixaDeTexto 19">
              <a:extLst>
                <a:ext uri="{FF2B5EF4-FFF2-40B4-BE49-F238E27FC236}">
                  <a16:creationId xmlns:a16="http://schemas.microsoft.com/office/drawing/2014/main" id="{384E976B-DE90-39A0-2829-1439FF548010}"/>
                </a:ext>
              </a:extLst>
            </p:cNvPr>
            <p:cNvSpPr txBox="1"/>
            <p:nvPr/>
          </p:nvSpPr>
          <p:spPr>
            <a:xfrm>
              <a:off x="2097730" y="1951610"/>
              <a:ext cx="4267730" cy="979391"/>
            </a:xfrm>
            <a:prstGeom prst="rect">
              <a:avLst/>
            </a:prstGeom>
            <a:noFill/>
          </p:spPr>
          <p:txBody>
            <a:bodyPr wrap="square">
              <a:spAutoFit/>
            </a:bodyPr>
            <a:lstStyle/>
            <a:p>
              <a:pPr algn="just"/>
              <a:r>
                <a:rPr lang="pt-BR" sz="1650" dirty="0">
                  <a:solidFill>
                    <a:srgbClr val="002060"/>
                  </a:solidFill>
                  <a:cs typeface="Leelawadee" panose="020B0502040204020203" pitchFamily="34" charset="-34"/>
                </a:rPr>
                <a:t>Contemplará todos os temas abordados pela disciplina e será assim composta: </a:t>
              </a:r>
            </a:p>
            <a:p>
              <a:pPr algn="just"/>
              <a:r>
                <a:rPr lang="pt-BR" sz="1650" dirty="0">
                  <a:solidFill>
                    <a:srgbClr val="9E4EA3"/>
                  </a:solidFill>
                  <a:cs typeface="Leelawadee" panose="020B0502040204020203" pitchFamily="34" charset="-34"/>
                </a:rPr>
                <a:t>I. Prova individual – peso a definir</a:t>
              </a:r>
            </a:p>
            <a:p>
              <a:pPr algn="just"/>
              <a:r>
                <a:rPr lang="pt-BR" sz="1650" dirty="0">
                  <a:solidFill>
                    <a:srgbClr val="9E4EA3"/>
                  </a:solidFill>
                  <a:cs typeface="Leelawadee" panose="020B0502040204020203" pitchFamily="34" charset="-34"/>
                </a:rPr>
                <a:t>II. Realização de atividades processuais acompanhados pelo professor da disciplina.</a:t>
              </a:r>
            </a:p>
          </p:txBody>
        </p:sp>
        <p:sp>
          <p:nvSpPr>
            <p:cNvPr id="21" name="Elipse 20">
              <a:extLst>
                <a:ext uri="{FF2B5EF4-FFF2-40B4-BE49-F238E27FC236}">
                  <a16:creationId xmlns:a16="http://schemas.microsoft.com/office/drawing/2014/main" id="{0099B0E2-7A15-F0E6-0A39-E88FBCEC6F03}"/>
                </a:ext>
              </a:extLst>
            </p:cNvPr>
            <p:cNvSpPr/>
            <p:nvPr/>
          </p:nvSpPr>
          <p:spPr>
            <a:xfrm>
              <a:off x="1352735" y="2246695"/>
              <a:ext cx="511200" cy="510325"/>
            </a:xfrm>
            <a:prstGeom prst="ellipse">
              <a:avLst/>
            </a:prstGeom>
            <a:solidFill>
              <a:srgbClr val="6C32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hangingPunct="1">
                <a:defRPr/>
              </a:pPr>
              <a:endParaRPr lang="pt-BR" sz="1650" kern="1200" dirty="0">
                <a:solidFill>
                  <a:prstClr val="white"/>
                </a:solidFill>
                <a:latin typeface="+mj-lt"/>
                <a:cs typeface="Leelawadee" panose="020B0502040204020203" pitchFamily="34" charset="-34"/>
              </a:endParaRPr>
            </a:p>
          </p:txBody>
        </p:sp>
        <p:sp>
          <p:nvSpPr>
            <p:cNvPr id="22" name="Google Shape;225;p31">
              <a:extLst>
                <a:ext uri="{FF2B5EF4-FFF2-40B4-BE49-F238E27FC236}">
                  <a16:creationId xmlns:a16="http://schemas.microsoft.com/office/drawing/2014/main" id="{81AC84B9-3EC7-DDF1-8299-72D78BF6D3A0}"/>
                </a:ext>
              </a:extLst>
            </p:cNvPr>
            <p:cNvSpPr txBox="1">
              <a:spLocks/>
            </p:cNvSpPr>
            <p:nvPr/>
          </p:nvSpPr>
          <p:spPr>
            <a:xfrm>
              <a:off x="1233676" y="2287548"/>
              <a:ext cx="715264" cy="380242"/>
            </a:xfrm>
            <a:prstGeom prst="rect">
              <a:avLst/>
            </a:prstGeom>
          </p:spPr>
          <p:txBody>
            <a:bodyPr spcFirstLastPara="1" wrap="square" lIns="68569" tIns="68569" rIns="68569" bIns="68569"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685800">
                <a:spcBef>
                  <a:spcPts val="0"/>
                </a:spcBef>
                <a:defRPr/>
              </a:pPr>
              <a:r>
                <a:rPr lang="en" sz="1650" b="1" dirty="0">
                  <a:solidFill>
                    <a:srgbClr val="8BBF37"/>
                  </a:solidFill>
                  <a:cs typeface="Leelawadee" panose="020B0502040204020203" pitchFamily="34" charset="-34"/>
                </a:rPr>
                <a:t>AV</a:t>
              </a:r>
            </a:p>
          </p:txBody>
        </p:sp>
        <p:sp>
          <p:nvSpPr>
            <p:cNvPr id="23" name="Chave Esquerda 22">
              <a:extLst>
                <a:ext uri="{FF2B5EF4-FFF2-40B4-BE49-F238E27FC236}">
                  <a16:creationId xmlns:a16="http://schemas.microsoft.com/office/drawing/2014/main" id="{013B4158-3F4A-AB16-0593-27C2B96AAFFB}"/>
                </a:ext>
              </a:extLst>
            </p:cNvPr>
            <p:cNvSpPr/>
            <p:nvPr/>
          </p:nvSpPr>
          <p:spPr>
            <a:xfrm>
              <a:off x="989977" y="2064985"/>
              <a:ext cx="211807" cy="902305"/>
            </a:xfrm>
            <a:prstGeom prst="leftBrace">
              <a:avLst/>
            </a:prstGeom>
            <a:ln>
              <a:solidFill>
                <a:srgbClr val="AB8B9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sz="1650" dirty="0">
                <a:latin typeface="+mj-lt"/>
              </a:endParaRPr>
            </a:p>
          </p:txBody>
        </p:sp>
        <p:sp>
          <p:nvSpPr>
            <p:cNvPr id="24" name="Retângulo: Cantos Arredondados 23">
              <a:extLst>
                <a:ext uri="{FF2B5EF4-FFF2-40B4-BE49-F238E27FC236}">
                  <a16:creationId xmlns:a16="http://schemas.microsoft.com/office/drawing/2014/main" id="{4F948AE0-249A-66D6-A1C4-F310911C193B}"/>
                </a:ext>
              </a:extLst>
            </p:cNvPr>
            <p:cNvSpPr/>
            <p:nvPr/>
          </p:nvSpPr>
          <p:spPr>
            <a:xfrm>
              <a:off x="255401" y="2286859"/>
              <a:ext cx="600089" cy="600090"/>
            </a:xfrm>
            <a:prstGeom prst="roundRect">
              <a:avLst/>
            </a:prstGeom>
            <a:solidFill>
              <a:srgbClr val="93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50" dirty="0">
                <a:solidFill>
                  <a:schemeClr val="bg1"/>
                </a:solidFill>
                <a:latin typeface="+mj-lt"/>
                <a:cs typeface="Leelawadee" panose="020B0502040204020203" pitchFamily="34" charset="-34"/>
              </a:endParaRPr>
            </a:p>
          </p:txBody>
        </p:sp>
        <p:pic>
          <p:nvPicPr>
            <p:cNvPr id="25" name="Gráfico 24" descr="{0} estrutura de tópicos">
              <a:extLst>
                <a:ext uri="{FF2B5EF4-FFF2-40B4-BE49-F238E27FC236}">
                  <a16:creationId xmlns:a16="http://schemas.microsoft.com/office/drawing/2014/main" id="{0A007B8F-C2DA-FF91-AA8D-C060B4534E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9213" y="2341707"/>
              <a:ext cx="490393" cy="490393"/>
            </a:xfrm>
            <a:prstGeom prst="rect">
              <a:avLst/>
            </a:prstGeom>
          </p:spPr>
        </p:pic>
      </p:grpSp>
    </p:spTree>
    <p:extLst>
      <p:ext uri="{BB962C8B-B14F-4D97-AF65-F5344CB8AC3E}">
        <p14:creationId xmlns:p14="http://schemas.microsoft.com/office/powerpoint/2010/main" val="122687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0F8CA-DC02-4D15-8261-E003DFCF721F}"/>
              </a:ext>
            </a:extLst>
          </p:cNvPr>
          <p:cNvSpPr>
            <a:spLocks noGrp="1"/>
          </p:cNvSpPr>
          <p:nvPr>
            <p:ph type="title"/>
          </p:nvPr>
        </p:nvSpPr>
        <p:spPr>
          <a:xfrm>
            <a:off x="822960" y="214953"/>
            <a:ext cx="7543800" cy="1088068"/>
          </a:xfrm>
        </p:spPr>
        <p:txBody>
          <a:bodyPr>
            <a:normAutofit/>
          </a:bodyPr>
          <a:lstStyle/>
          <a:p>
            <a:pPr defTabSz="336947">
              <a:defRPr/>
            </a:pPr>
            <a:r>
              <a:rPr lang="en-US" sz="4400" b="1" dirty="0" err="1">
                <a:solidFill>
                  <a:srgbClr val="0070C0"/>
                </a:solidFill>
              </a:rPr>
              <a:t>Datas</a:t>
            </a:r>
            <a:r>
              <a:rPr lang="en-US" sz="4400" b="1" dirty="0">
                <a:solidFill>
                  <a:srgbClr val="0070C0"/>
                </a:solidFill>
              </a:rPr>
              <a:t> </a:t>
            </a:r>
            <a:r>
              <a:rPr lang="en-US" sz="4400" b="1" dirty="0" err="1">
                <a:solidFill>
                  <a:srgbClr val="0070C0"/>
                </a:solidFill>
              </a:rPr>
              <a:t>Avaliativas</a:t>
            </a:r>
            <a:r>
              <a:rPr lang="en-US" sz="4400" b="1" dirty="0">
                <a:solidFill>
                  <a:srgbClr val="0070C0"/>
                </a:solidFill>
              </a:rPr>
              <a:t> 2024.1</a:t>
            </a:r>
            <a:endParaRPr lang="en-US" sz="2400" dirty="0">
              <a:latin typeface="Calibri"/>
              <a:cs typeface="Calibri"/>
            </a:endParaRPr>
          </a:p>
        </p:txBody>
      </p:sp>
      <p:sp>
        <p:nvSpPr>
          <p:cNvPr id="3" name="Espaço Reservado para Conteúdo 2">
            <a:extLst>
              <a:ext uri="{FF2B5EF4-FFF2-40B4-BE49-F238E27FC236}">
                <a16:creationId xmlns:a16="http://schemas.microsoft.com/office/drawing/2014/main" id="{9E0854B4-920E-4A2E-8691-75CA4973B341}"/>
              </a:ext>
            </a:extLst>
          </p:cNvPr>
          <p:cNvSpPr>
            <a:spLocks noGrp="1"/>
          </p:cNvSpPr>
          <p:nvPr>
            <p:ph idx="1"/>
          </p:nvPr>
        </p:nvSpPr>
        <p:spPr/>
        <p:txBody>
          <a:bodyPr>
            <a:normAutofit/>
          </a:bodyPr>
          <a:lstStyle/>
          <a:p>
            <a:r>
              <a:rPr lang="pt-BR" sz="2000" b="1" dirty="0">
                <a:solidFill>
                  <a:schemeClr val="tx1"/>
                </a:solidFill>
                <a:latin typeface="Times New Roman" panose="02020603050405020304" pitchFamily="18" charset="0"/>
                <a:cs typeface="Times New Roman" panose="02020603050405020304" pitchFamily="18" charset="0"/>
              </a:rPr>
              <a:t>Avaliando o Aprendizado 1 (Presencial)</a:t>
            </a:r>
            <a:endParaRPr lang="pt-BR"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pt-BR" sz="2000" b="1" dirty="0">
              <a:solidFill>
                <a:schemeClr val="tx1"/>
              </a:solidFill>
              <a:latin typeface="Times New Roman" panose="02020603050405020304" pitchFamily="18" charset="0"/>
              <a:cs typeface="Times New Roman" panose="02020603050405020304" pitchFamily="18" charset="0"/>
            </a:endParaRPr>
          </a:p>
          <a:p>
            <a:r>
              <a:rPr lang="pt-BR" sz="2000" b="1" dirty="0">
                <a:solidFill>
                  <a:schemeClr val="tx1"/>
                </a:solidFill>
                <a:latin typeface="Times New Roman" panose="02020603050405020304" pitchFamily="18" charset="0"/>
                <a:cs typeface="Times New Roman" panose="02020603050405020304" pitchFamily="18" charset="0"/>
              </a:rPr>
              <a:t>Avaliando o Aprendizado 2 (Online)</a:t>
            </a:r>
            <a:endParaRPr lang="pt-BR" sz="2000" b="1" dirty="0">
              <a:solidFill>
                <a:srgbClr val="FF0000"/>
              </a:solidFill>
              <a:latin typeface="Times New Roman" panose="02020603050405020304" pitchFamily="18" charset="0"/>
              <a:cs typeface="Times New Roman" panose="02020603050405020304" pitchFamily="18" charset="0"/>
            </a:endParaRPr>
          </a:p>
          <a:p>
            <a:endParaRPr lang="pt-BR" sz="2000" b="1" dirty="0">
              <a:solidFill>
                <a:schemeClr val="tx1"/>
              </a:solidFill>
              <a:latin typeface="Times New Roman" panose="02020603050405020304" pitchFamily="18" charset="0"/>
              <a:cs typeface="Times New Roman" panose="02020603050405020304" pitchFamily="18" charset="0"/>
            </a:endParaRPr>
          </a:p>
          <a:p>
            <a:r>
              <a:rPr lang="pt-BR" sz="2000" b="1" dirty="0">
                <a:solidFill>
                  <a:schemeClr val="tx1"/>
                </a:solidFill>
                <a:latin typeface="Times New Roman" panose="02020603050405020304" pitchFamily="18" charset="0"/>
                <a:cs typeface="Times New Roman" panose="02020603050405020304" pitchFamily="18" charset="0"/>
              </a:rPr>
              <a:t>AV (Presencial)</a:t>
            </a:r>
            <a:endParaRPr lang="pt-BR" sz="2000" dirty="0">
              <a:solidFill>
                <a:schemeClr val="tx1"/>
              </a:solidFill>
              <a:latin typeface="Times New Roman" panose="02020603050405020304" pitchFamily="18" charset="0"/>
              <a:cs typeface="Times New Roman" panose="02020603050405020304" pitchFamily="18" charset="0"/>
            </a:endParaRPr>
          </a:p>
          <a:p>
            <a:endParaRPr lang="pt-BR" sz="2000" b="1" dirty="0">
              <a:solidFill>
                <a:srgbClr val="002060"/>
              </a:solidFill>
              <a:latin typeface="Times New Roman" panose="02020603050405020304" pitchFamily="18" charset="0"/>
              <a:cs typeface="Times New Roman" panose="02020603050405020304" pitchFamily="18" charset="0"/>
            </a:endParaRPr>
          </a:p>
          <a:p>
            <a:r>
              <a:rPr lang="pt-BR" sz="2000" b="1" dirty="0">
                <a:solidFill>
                  <a:srgbClr val="002060"/>
                </a:solidFill>
                <a:latin typeface="Times New Roman" panose="02020603050405020304" pitchFamily="18" charset="0"/>
                <a:cs typeface="Times New Roman" panose="02020603050405020304" pitchFamily="18" charset="0"/>
              </a:rPr>
              <a:t>FIM DO SEMESTRE LETIVO</a:t>
            </a:r>
            <a:endParaRPr lang="pt-BR" sz="2000" b="1" dirty="0">
              <a:solidFill>
                <a:srgbClr val="FF0000"/>
              </a:solidFill>
              <a:latin typeface="Times New Roman" panose="02020603050405020304" pitchFamily="18" charset="0"/>
              <a:cs typeface="Times New Roman" panose="02020603050405020304" pitchFamily="18" charset="0"/>
            </a:endParaRPr>
          </a:p>
        </p:txBody>
      </p:sp>
      <p:sp>
        <p:nvSpPr>
          <p:cNvPr id="6" name="Espaço Reservado para Número de Slide 5">
            <a:extLst>
              <a:ext uri="{FF2B5EF4-FFF2-40B4-BE49-F238E27FC236}">
                <a16:creationId xmlns:a16="http://schemas.microsoft.com/office/drawing/2014/main" id="{391249D3-C59D-41E6-AF88-D8DF193EA7EB}"/>
              </a:ext>
            </a:extLst>
          </p:cNvPr>
          <p:cNvSpPr>
            <a:spLocks noGrp="1"/>
          </p:cNvSpPr>
          <p:nvPr>
            <p:ph type="sldNum" sz="quarter" idx="12"/>
          </p:nvPr>
        </p:nvSpPr>
        <p:spPr>
          <a:xfrm>
            <a:off x="8424556" y="4765688"/>
            <a:ext cx="262247" cy="276995"/>
          </a:xfrm>
        </p:spPr>
        <p:txBody>
          <a:bodyPr/>
          <a:lstStyle/>
          <a:p>
            <a:fld id="{E50FAC2A-6E90-4BEA-B3BF-15B8E63C5B7E}" type="slidenum">
              <a:rPr lang="pt-BR" smtClean="0"/>
              <a:pPr/>
              <a:t>17</a:t>
            </a:fld>
            <a:endParaRPr lang="pt-BR"/>
          </a:p>
        </p:txBody>
      </p:sp>
    </p:spTree>
    <p:extLst>
      <p:ext uri="{BB962C8B-B14F-4D97-AF65-F5344CB8AC3E}">
        <p14:creationId xmlns:p14="http://schemas.microsoft.com/office/powerpoint/2010/main" val="2726569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Referências</a:t>
            </a:r>
            <a:r>
              <a:rPr lang="en-US" b="1" dirty="0">
                <a:solidFill>
                  <a:srgbClr val="0070C0"/>
                </a:solidFill>
              </a:rPr>
              <a:t> </a:t>
            </a:r>
            <a:r>
              <a:rPr lang="en-US" b="1" dirty="0" err="1">
                <a:solidFill>
                  <a:srgbClr val="0070C0"/>
                </a:solidFill>
              </a:rPr>
              <a:t>Bibliográficas</a:t>
            </a:r>
            <a:endParaRPr lang="en-US" b="1" dirty="0">
              <a:solidFill>
                <a:srgbClr val="0070C0"/>
              </a:solidFill>
            </a:endParaRPr>
          </a:p>
        </p:txBody>
      </p:sp>
      <p:sp>
        <p:nvSpPr>
          <p:cNvPr id="8" name="Text Placeholder 2"/>
          <p:cNvSpPr>
            <a:spLocks noGrp="1"/>
          </p:cNvSpPr>
          <p:nvPr>
            <p:ph type="body" sz="half" idx="1"/>
          </p:nvPr>
        </p:nvSpPr>
        <p:spPr>
          <a:xfrm>
            <a:off x="142865" y="1116712"/>
            <a:ext cx="8865056" cy="3833334"/>
          </a:xfrm>
        </p:spPr>
        <p:txBody>
          <a:bodyPr>
            <a:noAutofit/>
          </a:bodyPr>
          <a:lstStyle/>
          <a:p>
            <a:pPr algn="just" eaLnBrk="0" hangingPunct="0"/>
            <a:r>
              <a:rPr lang="pt-BR" sz="1800" b="1" u="sng" dirty="0">
                <a:solidFill>
                  <a:schemeClr val="tx1"/>
                </a:solidFill>
                <a:latin typeface="Times New Roman" panose="02020603050405020304" pitchFamily="18" charset="0"/>
                <a:cs typeface="Times New Roman" panose="02020603050405020304" pitchFamily="18" charset="0"/>
              </a:rPr>
              <a:t>BÁSICA</a:t>
            </a:r>
          </a:p>
          <a:p>
            <a:pPr marL="0" indent="0" algn="just" eaLnBrk="0" hangingPunct="0">
              <a:buNone/>
            </a:pPr>
            <a:endParaRPr lang="pt-BR" sz="16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r>
              <a:rPr lang="pt-BR" sz="1600" dirty="0">
                <a:solidFill>
                  <a:schemeClr val="tx1"/>
                </a:solidFill>
                <a:latin typeface="Times New Roman" panose="02020603050405020304" pitchFamily="18" charset="0"/>
                <a:cs typeface="Times New Roman" panose="02020603050405020304" pitchFamily="18" charset="0"/>
              </a:rPr>
              <a:t>	</a:t>
            </a:r>
            <a:r>
              <a:rPr lang="pt-BR" sz="1600" b="1" dirty="0">
                <a:solidFill>
                  <a:srgbClr val="FF0000"/>
                </a:solidFill>
                <a:latin typeface="Times New Roman" panose="02020603050405020304" pitchFamily="18" charset="0"/>
                <a:cs typeface="Times New Roman" panose="02020603050405020304" pitchFamily="18" charset="0"/>
              </a:rPr>
              <a:t>ELMASRI, R.; NAVATHE</a:t>
            </a:r>
            <a:r>
              <a:rPr lang="pt-BR" sz="1600" dirty="0">
                <a:solidFill>
                  <a:schemeClr val="tx1"/>
                </a:solidFill>
                <a:latin typeface="Times New Roman" panose="02020603050405020304" pitchFamily="18" charset="0"/>
                <a:cs typeface="Times New Roman" panose="02020603050405020304" pitchFamily="18" charset="0"/>
              </a:rPr>
              <a:t>, S. Sistemas de banco de dados. 7. São Paulo: Pearson, 2018.</a:t>
            </a:r>
          </a:p>
          <a:p>
            <a:pPr marL="0" indent="0" algn="just" eaLnBrk="0" hangingPunct="0">
              <a:buNone/>
            </a:pPr>
            <a:r>
              <a:rPr lang="pt-BR" sz="1600" dirty="0">
                <a:solidFill>
                  <a:schemeClr val="tx1"/>
                </a:solidFill>
                <a:latin typeface="Times New Roman" panose="02020603050405020304" pitchFamily="18" charset="0"/>
                <a:cs typeface="Times New Roman" panose="02020603050405020304" pitchFamily="18" charset="0"/>
              </a:rPr>
              <a:t>	</a:t>
            </a:r>
            <a:r>
              <a:rPr lang="pt-BR" sz="1600" b="1" dirty="0">
                <a:solidFill>
                  <a:schemeClr val="tx1"/>
                </a:solidFill>
                <a:latin typeface="Times New Roman" panose="02020603050405020304" pitchFamily="18" charset="0"/>
                <a:cs typeface="Times New Roman" panose="02020603050405020304" pitchFamily="18" charset="0"/>
              </a:rPr>
              <a:t>Disponível em</a:t>
            </a:r>
            <a:r>
              <a:rPr lang="pt-BR" sz="1600" dirty="0">
                <a:solidFill>
                  <a:schemeClr val="tx1"/>
                </a:solidFill>
                <a:latin typeface="Times New Roman" panose="02020603050405020304" pitchFamily="18" charset="0"/>
                <a:cs typeface="Times New Roman" panose="02020603050405020304" pitchFamily="18" charset="0"/>
              </a:rPr>
              <a:t>: </a:t>
            </a:r>
            <a:r>
              <a:rPr lang="pt-BR" sz="1600" dirty="0">
                <a:solidFill>
                  <a:schemeClr val="tx1"/>
                </a:solidFill>
                <a:latin typeface="Times New Roman" panose="02020603050405020304" pitchFamily="18" charset="0"/>
                <a:cs typeface="Times New Roman" panose="02020603050405020304" pitchFamily="18" charset="0"/>
                <a:hlinkClick r:id="rId3"/>
              </a:rPr>
              <a:t>https://plataforma.bvirtual.com.br/Acervo/Publicacao/168492</a:t>
            </a:r>
            <a:r>
              <a:rPr lang="pt-BR" sz="1600" dirty="0">
                <a:solidFill>
                  <a:schemeClr val="tx1"/>
                </a:solidFill>
                <a:latin typeface="Times New Roman" panose="02020603050405020304" pitchFamily="18" charset="0"/>
                <a:cs typeface="Times New Roman" panose="02020603050405020304" pitchFamily="18" charset="0"/>
              </a:rPr>
              <a:t> </a:t>
            </a:r>
          </a:p>
          <a:p>
            <a:pPr marL="0" indent="0" algn="just" eaLnBrk="0" hangingPunct="0">
              <a:buNone/>
            </a:pPr>
            <a:endParaRPr lang="pt-BR" sz="16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r>
              <a:rPr lang="pt-BR" sz="1600" dirty="0">
                <a:solidFill>
                  <a:schemeClr val="tx1"/>
                </a:solidFill>
                <a:latin typeface="Times New Roman" panose="02020603050405020304" pitchFamily="18" charset="0"/>
                <a:cs typeface="Times New Roman" panose="02020603050405020304" pitchFamily="18" charset="0"/>
              </a:rPr>
              <a:t>	</a:t>
            </a:r>
            <a:r>
              <a:rPr lang="pt-BR" sz="1600" b="1" dirty="0">
                <a:solidFill>
                  <a:srgbClr val="FF0000"/>
                </a:solidFill>
                <a:latin typeface="Times New Roman" panose="02020603050405020304" pitchFamily="18" charset="0"/>
                <a:cs typeface="Times New Roman" panose="02020603050405020304" pitchFamily="18" charset="0"/>
              </a:rPr>
              <a:t>HEUSER, C</a:t>
            </a:r>
            <a:r>
              <a:rPr lang="pt-BR" sz="1600" dirty="0">
                <a:solidFill>
                  <a:schemeClr val="tx1"/>
                </a:solidFill>
                <a:latin typeface="Times New Roman" panose="02020603050405020304" pitchFamily="18" charset="0"/>
                <a:cs typeface="Times New Roman" panose="02020603050405020304" pitchFamily="18" charset="0"/>
              </a:rPr>
              <a:t>. Projeto de banco de dados. 6. Porto Alegre: Artmed, 2009.</a:t>
            </a:r>
          </a:p>
          <a:p>
            <a:pPr marL="0" indent="0" algn="just" eaLnBrk="0" hangingPunct="0">
              <a:buNone/>
            </a:pPr>
            <a:r>
              <a:rPr lang="pt-BR" sz="1600" dirty="0">
                <a:solidFill>
                  <a:schemeClr val="tx1"/>
                </a:solidFill>
                <a:latin typeface="Times New Roman" panose="02020603050405020304" pitchFamily="18" charset="0"/>
                <a:cs typeface="Times New Roman" panose="02020603050405020304" pitchFamily="18" charset="0"/>
              </a:rPr>
              <a:t>	</a:t>
            </a:r>
            <a:r>
              <a:rPr lang="pt-BR" sz="1600" b="1" dirty="0">
                <a:solidFill>
                  <a:schemeClr val="tx1"/>
                </a:solidFill>
                <a:latin typeface="Times New Roman" panose="02020603050405020304" pitchFamily="18" charset="0"/>
                <a:cs typeface="Times New Roman" panose="02020603050405020304" pitchFamily="18" charset="0"/>
              </a:rPr>
              <a:t>Disponível em</a:t>
            </a:r>
            <a:r>
              <a:rPr lang="pt-BR" sz="1600" dirty="0">
                <a:solidFill>
                  <a:schemeClr val="tx1"/>
                </a:solidFill>
                <a:latin typeface="Times New Roman" panose="02020603050405020304" pitchFamily="18" charset="0"/>
                <a:cs typeface="Times New Roman" panose="02020603050405020304" pitchFamily="18" charset="0"/>
              </a:rPr>
              <a:t>: </a:t>
            </a:r>
            <a:r>
              <a:rPr lang="pt-BR" sz="1600" dirty="0">
                <a:solidFill>
                  <a:schemeClr val="tx1"/>
                </a:solidFill>
                <a:latin typeface="Times New Roman" panose="02020603050405020304" pitchFamily="18" charset="0"/>
                <a:cs typeface="Times New Roman" panose="02020603050405020304" pitchFamily="18" charset="0"/>
                <a:hlinkClick r:id="rId4"/>
              </a:rPr>
              <a:t>https://integrada.minhabiblioteca.com.br/#/books/9788577804528/</a:t>
            </a:r>
            <a:r>
              <a:rPr lang="pt-BR" sz="1600" dirty="0">
                <a:solidFill>
                  <a:schemeClr val="tx1"/>
                </a:solidFill>
                <a:latin typeface="Times New Roman" panose="02020603050405020304" pitchFamily="18" charset="0"/>
                <a:cs typeface="Times New Roman" panose="02020603050405020304" pitchFamily="18" charset="0"/>
              </a:rPr>
              <a:t> </a:t>
            </a:r>
          </a:p>
          <a:p>
            <a:pPr marL="0" indent="0" algn="just" eaLnBrk="0" hangingPunct="0">
              <a:buNone/>
            </a:pPr>
            <a:endParaRPr lang="pt-BR" sz="16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r>
              <a:rPr lang="pt-BR" sz="1600" dirty="0">
                <a:solidFill>
                  <a:schemeClr val="tx1"/>
                </a:solidFill>
                <a:latin typeface="Times New Roman" panose="02020603050405020304" pitchFamily="18" charset="0"/>
                <a:cs typeface="Times New Roman" panose="02020603050405020304" pitchFamily="18" charset="0"/>
              </a:rPr>
              <a:t>	</a:t>
            </a:r>
            <a:r>
              <a:rPr lang="pt-BR" sz="1600" b="1" dirty="0">
                <a:solidFill>
                  <a:srgbClr val="FF0000"/>
                </a:solidFill>
                <a:latin typeface="Times New Roman" panose="02020603050405020304" pitchFamily="18" charset="0"/>
                <a:cs typeface="Times New Roman" panose="02020603050405020304" pitchFamily="18" charset="0"/>
              </a:rPr>
              <a:t>PUGA, Sandra; FRANÇA, Edson; GOYA, Milton</a:t>
            </a:r>
            <a:r>
              <a:rPr lang="pt-BR" sz="1600" dirty="0">
                <a:solidFill>
                  <a:schemeClr val="tx1"/>
                </a:solidFill>
                <a:latin typeface="Times New Roman" panose="02020603050405020304" pitchFamily="18" charset="0"/>
                <a:cs typeface="Times New Roman" panose="02020603050405020304" pitchFamily="18" charset="0"/>
              </a:rPr>
              <a:t>. Banco de dados: implementação em SQL,</a:t>
            </a:r>
          </a:p>
          <a:p>
            <a:pPr marL="0" indent="0" algn="just" eaLnBrk="0" hangingPunct="0">
              <a:buNone/>
            </a:pPr>
            <a:r>
              <a:rPr lang="pt-BR" sz="1600" dirty="0">
                <a:solidFill>
                  <a:schemeClr val="tx1"/>
                </a:solidFill>
                <a:latin typeface="Times New Roman" panose="02020603050405020304" pitchFamily="18" charset="0"/>
                <a:cs typeface="Times New Roman" panose="02020603050405020304" pitchFamily="18" charset="0"/>
              </a:rPr>
              <a:t>PL/SQL e Oracle 11g. 1. São Paulo: Pearson, 2013.</a:t>
            </a:r>
          </a:p>
          <a:p>
            <a:pPr marL="0" indent="0" algn="just" eaLnBrk="0" hangingPunct="0">
              <a:buNone/>
            </a:pPr>
            <a:r>
              <a:rPr lang="pt-BR" sz="1600" dirty="0">
                <a:solidFill>
                  <a:schemeClr val="tx1"/>
                </a:solidFill>
                <a:latin typeface="Times New Roman" panose="02020603050405020304" pitchFamily="18" charset="0"/>
                <a:cs typeface="Times New Roman" panose="02020603050405020304" pitchFamily="18" charset="0"/>
              </a:rPr>
              <a:t>	</a:t>
            </a:r>
            <a:r>
              <a:rPr lang="pt-BR" sz="1600" b="1" dirty="0">
                <a:solidFill>
                  <a:schemeClr val="tx1"/>
                </a:solidFill>
                <a:latin typeface="Times New Roman" panose="02020603050405020304" pitchFamily="18" charset="0"/>
                <a:cs typeface="Times New Roman" panose="02020603050405020304" pitchFamily="18" charset="0"/>
              </a:rPr>
              <a:t>Disponível em</a:t>
            </a:r>
            <a:r>
              <a:rPr lang="pt-BR" sz="1600" dirty="0">
                <a:solidFill>
                  <a:schemeClr val="tx1"/>
                </a:solidFill>
                <a:latin typeface="Times New Roman" panose="02020603050405020304" pitchFamily="18" charset="0"/>
                <a:cs typeface="Times New Roman" panose="02020603050405020304" pitchFamily="18" charset="0"/>
              </a:rPr>
              <a:t>: </a:t>
            </a:r>
            <a:r>
              <a:rPr lang="pt-BR" sz="1600" dirty="0">
                <a:solidFill>
                  <a:schemeClr val="tx1"/>
                </a:solidFill>
                <a:latin typeface="Times New Roman" panose="02020603050405020304" pitchFamily="18" charset="0"/>
                <a:cs typeface="Times New Roman" panose="02020603050405020304" pitchFamily="18" charset="0"/>
                <a:hlinkClick r:id="rId5"/>
              </a:rPr>
              <a:t>https://plataforma.bvirtual.com.br/Acervo/Publicacao/3842</a:t>
            </a:r>
            <a:r>
              <a:rPr lang="pt-BR" sz="1600" dirty="0">
                <a:solidFill>
                  <a:schemeClr val="tx1"/>
                </a:solidFill>
                <a:latin typeface="Times New Roman" panose="02020603050405020304" pitchFamily="18" charset="0"/>
                <a:cs typeface="Times New Roman" panose="02020603050405020304" pitchFamily="18" charset="0"/>
              </a:rPr>
              <a:t> </a:t>
            </a:r>
          </a:p>
          <a:p>
            <a:pPr marL="0" indent="0" algn="just" eaLnBrk="0" hangingPunct="0">
              <a:buNone/>
            </a:pPr>
            <a:r>
              <a:rPr lang="pt-BR" sz="1600" dirty="0">
                <a:solidFill>
                  <a:schemeClr val="tx1"/>
                </a:solidFill>
                <a:latin typeface="Times New Roman" panose="02020603050405020304" pitchFamily="18" charset="0"/>
                <a:cs typeface="Times New Roman" panose="02020603050405020304" pitchFamily="18" charset="0"/>
              </a:rPr>
              <a:t>	</a:t>
            </a: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389132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Referências</a:t>
            </a:r>
            <a:r>
              <a:rPr lang="en-US" b="1" dirty="0">
                <a:solidFill>
                  <a:srgbClr val="0070C0"/>
                </a:solidFill>
              </a:rPr>
              <a:t> </a:t>
            </a:r>
            <a:r>
              <a:rPr lang="en-US" b="1" dirty="0" err="1">
                <a:solidFill>
                  <a:srgbClr val="0070C0"/>
                </a:solidFill>
              </a:rPr>
              <a:t>Bibliográficas</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833334"/>
          </a:xfrm>
        </p:spPr>
        <p:txBody>
          <a:bodyPr>
            <a:noAutofit/>
          </a:bodyPr>
          <a:lstStyle/>
          <a:p>
            <a:pPr algn="just" eaLnBrk="0" hangingPunct="0"/>
            <a:r>
              <a:rPr lang="pt-BR" sz="1800" b="1" u="sng" dirty="0">
                <a:solidFill>
                  <a:schemeClr val="tx1"/>
                </a:solidFill>
                <a:latin typeface="Times New Roman" panose="02020603050405020304" pitchFamily="18" charset="0"/>
                <a:cs typeface="Times New Roman" panose="02020603050405020304" pitchFamily="18" charset="0"/>
              </a:rPr>
              <a:t>COMPLEMENTAR</a:t>
            </a:r>
          </a:p>
          <a:p>
            <a:pPr marL="447675" lvl="1" indent="0" algn="just" eaLnBrk="0" hangingPunct="0">
              <a:buNone/>
            </a:pPr>
            <a:endParaRPr lang="pt-BR" altLang="pt-BR" sz="1600" dirty="0">
              <a:solidFill>
                <a:schemeClr val="tx1"/>
              </a:solidFill>
              <a:latin typeface="Times New Roman" panose="02020603050405020304" pitchFamily="18" charset="0"/>
              <a:cs typeface="Times New Roman" panose="02020603050405020304" pitchFamily="18" charset="0"/>
            </a:endParaRPr>
          </a:p>
          <a:p>
            <a:pPr marL="447675" lvl="1" indent="0" algn="just" eaLnBrk="0" hangingPunct="0">
              <a:buNone/>
            </a:pPr>
            <a:r>
              <a:rPr lang="pt-BR" altLang="pt-BR" sz="1600" b="1" dirty="0">
                <a:solidFill>
                  <a:srgbClr val="FF0000"/>
                </a:solidFill>
                <a:latin typeface="Times New Roman" panose="02020603050405020304" pitchFamily="18" charset="0"/>
                <a:cs typeface="Times New Roman" panose="02020603050405020304" pitchFamily="18" charset="0"/>
              </a:rPr>
              <a:t>ALVES, William Pereira</a:t>
            </a:r>
            <a:r>
              <a:rPr lang="pt-BR" altLang="pt-BR" sz="1600" dirty="0">
                <a:solidFill>
                  <a:schemeClr val="tx1"/>
                </a:solidFill>
                <a:latin typeface="Times New Roman" panose="02020603050405020304" pitchFamily="18" charset="0"/>
                <a:cs typeface="Times New Roman" panose="02020603050405020304" pitchFamily="18" charset="0"/>
              </a:rPr>
              <a:t>. Banco de dados. 1. São Paulo: Érica, 2014.</a:t>
            </a:r>
          </a:p>
          <a:p>
            <a:pPr marL="447675" lvl="1" indent="0" algn="just" eaLnBrk="0" hangingPunct="0">
              <a:buNone/>
            </a:pPr>
            <a:r>
              <a:rPr lang="pt-BR" altLang="pt-BR" sz="1600" b="1" dirty="0">
                <a:solidFill>
                  <a:schemeClr val="tx1"/>
                </a:solidFill>
                <a:latin typeface="Times New Roman" panose="02020603050405020304" pitchFamily="18" charset="0"/>
                <a:cs typeface="Times New Roman" panose="02020603050405020304" pitchFamily="18" charset="0"/>
              </a:rPr>
              <a:t>Disponível em</a:t>
            </a:r>
            <a:r>
              <a:rPr lang="pt-BR" altLang="pt-BR" sz="1600" dirty="0">
                <a:solidFill>
                  <a:schemeClr val="tx1"/>
                </a:solidFill>
                <a:latin typeface="Times New Roman" panose="02020603050405020304" pitchFamily="18" charset="0"/>
                <a:cs typeface="Times New Roman" panose="02020603050405020304" pitchFamily="18" charset="0"/>
              </a:rPr>
              <a:t>: </a:t>
            </a:r>
            <a:r>
              <a:rPr lang="pt-BR" altLang="pt-BR" sz="1600" dirty="0">
                <a:solidFill>
                  <a:schemeClr val="tx1"/>
                </a:solidFill>
                <a:latin typeface="Times New Roman" panose="02020603050405020304" pitchFamily="18" charset="0"/>
                <a:cs typeface="Times New Roman" panose="02020603050405020304" pitchFamily="18" charset="0"/>
                <a:hlinkClick r:id="rId3"/>
              </a:rPr>
              <a:t>https://integrada.minhabiblioteca.com.br/#/books/9788536518961/cfi/0!/4/2</a:t>
            </a:r>
            <a:r>
              <a:rPr lang="pt-BR" altLang="pt-BR" sz="1600" dirty="0">
                <a:solidFill>
                  <a:schemeClr val="tx1"/>
                </a:solidFill>
                <a:latin typeface="Times New Roman" panose="02020603050405020304" pitchFamily="18" charset="0"/>
                <a:cs typeface="Times New Roman" panose="02020603050405020304" pitchFamily="18" charset="0"/>
              </a:rPr>
              <a:t> </a:t>
            </a:r>
          </a:p>
          <a:p>
            <a:pPr marL="447675" lvl="1" indent="0" algn="just" eaLnBrk="0" hangingPunct="0">
              <a:buNone/>
            </a:pPr>
            <a:endParaRPr lang="pt-BR" altLang="pt-BR" sz="1600" dirty="0">
              <a:solidFill>
                <a:schemeClr val="tx1"/>
              </a:solidFill>
              <a:latin typeface="Times New Roman" panose="02020603050405020304" pitchFamily="18" charset="0"/>
              <a:cs typeface="Times New Roman" panose="02020603050405020304" pitchFamily="18" charset="0"/>
            </a:endParaRPr>
          </a:p>
          <a:p>
            <a:pPr marL="447675" lvl="1" indent="0" algn="just" eaLnBrk="0" hangingPunct="0">
              <a:buNone/>
            </a:pPr>
            <a:r>
              <a:rPr lang="pt-BR" altLang="pt-BR" sz="1600" b="1" dirty="0">
                <a:solidFill>
                  <a:srgbClr val="FF0000"/>
                </a:solidFill>
                <a:latin typeface="Times New Roman" panose="02020603050405020304" pitchFamily="18" charset="0"/>
                <a:cs typeface="Times New Roman" panose="02020603050405020304" pitchFamily="18" charset="0"/>
              </a:rPr>
              <a:t>BALIEIRO, R</a:t>
            </a:r>
            <a:r>
              <a:rPr lang="pt-BR" altLang="pt-BR" sz="1600" dirty="0">
                <a:solidFill>
                  <a:schemeClr val="tx1"/>
                </a:solidFill>
                <a:latin typeface="Times New Roman" panose="02020603050405020304" pitchFamily="18" charset="0"/>
                <a:cs typeface="Times New Roman" panose="02020603050405020304" pitchFamily="18" charset="0"/>
              </a:rPr>
              <a:t>. Banco de dados. 1. Rio de Janeiro: </a:t>
            </a:r>
            <a:r>
              <a:rPr lang="pt-BR" altLang="pt-BR" sz="1600" dirty="0" err="1">
                <a:solidFill>
                  <a:schemeClr val="tx1"/>
                </a:solidFill>
                <a:latin typeface="Times New Roman" panose="02020603050405020304" pitchFamily="18" charset="0"/>
                <a:cs typeface="Times New Roman" panose="02020603050405020304" pitchFamily="18" charset="0"/>
              </a:rPr>
              <a:t>Seses</a:t>
            </a:r>
            <a:r>
              <a:rPr lang="pt-BR" altLang="pt-BR" sz="1600" dirty="0">
                <a:solidFill>
                  <a:schemeClr val="tx1"/>
                </a:solidFill>
                <a:latin typeface="Times New Roman" panose="02020603050405020304" pitchFamily="18" charset="0"/>
                <a:cs typeface="Times New Roman" panose="02020603050405020304" pitchFamily="18" charset="0"/>
              </a:rPr>
              <a:t>, 2015.</a:t>
            </a:r>
          </a:p>
          <a:p>
            <a:pPr marL="447675" lvl="1" indent="0" algn="just" eaLnBrk="0" hangingPunct="0">
              <a:buNone/>
            </a:pPr>
            <a:r>
              <a:rPr lang="pt-BR" altLang="pt-BR" sz="1600" b="1" dirty="0">
                <a:solidFill>
                  <a:schemeClr val="tx1"/>
                </a:solidFill>
                <a:latin typeface="Times New Roman" panose="02020603050405020304" pitchFamily="18" charset="0"/>
                <a:cs typeface="Times New Roman" panose="02020603050405020304" pitchFamily="18" charset="0"/>
              </a:rPr>
              <a:t>Disponível em</a:t>
            </a:r>
            <a:r>
              <a:rPr lang="pt-BR" altLang="pt-BR" sz="1600" dirty="0">
                <a:solidFill>
                  <a:schemeClr val="tx1"/>
                </a:solidFill>
                <a:latin typeface="Times New Roman" panose="02020603050405020304" pitchFamily="18" charset="0"/>
                <a:cs typeface="Times New Roman" panose="02020603050405020304" pitchFamily="18" charset="0"/>
              </a:rPr>
              <a:t>: http://repositorio.savaestacio.com.br/site/index.html#/objeto/detalhes/863C0185­</a:t>
            </a:r>
          </a:p>
          <a:p>
            <a:pPr marL="447675" lvl="1" indent="0" algn="just" eaLnBrk="0" hangingPunct="0">
              <a:buNone/>
            </a:pPr>
            <a:r>
              <a:rPr lang="pt-BR" altLang="pt-BR" sz="1600" dirty="0">
                <a:solidFill>
                  <a:schemeClr val="tx1"/>
                </a:solidFill>
                <a:latin typeface="Times New Roman" panose="02020603050405020304" pitchFamily="18" charset="0"/>
                <a:cs typeface="Times New Roman" panose="02020603050405020304" pitchFamily="18" charset="0"/>
              </a:rPr>
              <a:t>0EA3­4A1C­A9D0­9218755FC46F </a:t>
            </a:r>
          </a:p>
          <a:p>
            <a:pPr marL="447675" lvl="1" indent="0" algn="just" eaLnBrk="0" hangingPunct="0">
              <a:buNone/>
            </a:pPr>
            <a:endParaRPr lang="pt-BR" altLang="pt-BR" sz="1600" dirty="0">
              <a:solidFill>
                <a:schemeClr val="tx1"/>
              </a:solidFill>
              <a:latin typeface="Times New Roman" panose="02020603050405020304" pitchFamily="18" charset="0"/>
              <a:cs typeface="Times New Roman" panose="02020603050405020304" pitchFamily="18" charset="0"/>
            </a:endParaRPr>
          </a:p>
          <a:p>
            <a:pPr marL="447675" lvl="1" indent="0" algn="just" eaLnBrk="0" hangingPunct="0">
              <a:buNone/>
            </a:pPr>
            <a:r>
              <a:rPr lang="pt-BR" altLang="pt-BR" sz="1600" b="1" dirty="0">
                <a:solidFill>
                  <a:srgbClr val="FF0000"/>
                </a:solidFill>
                <a:latin typeface="Times New Roman" panose="02020603050405020304" pitchFamily="18" charset="0"/>
                <a:cs typeface="Times New Roman" panose="02020603050405020304" pitchFamily="18" charset="0"/>
              </a:rPr>
              <a:t>FONSECA, Cleber Costa da</a:t>
            </a:r>
            <a:r>
              <a:rPr lang="pt-BR" altLang="pt-BR" sz="1600" dirty="0">
                <a:solidFill>
                  <a:schemeClr val="tx1"/>
                </a:solidFill>
                <a:latin typeface="Times New Roman" panose="02020603050405020304" pitchFamily="18" charset="0"/>
                <a:cs typeface="Times New Roman" panose="02020603050405020304" pitchFamily="18" charset="0"/>
              </a:rPr>
              <a:t>. Implementação de banco de dados. 1. Rio de Janeiro: </a:t>
            </a:r>
            <a:r>
              <a:rPr lang="pt-BR" altLang="pt-BR" sz="1600" dirty="0" err="1">
                <a:solidFill>
                  <a:schemeClr val="tx1"/>
                </a:solidFill>
                <a:latin typeface="Times New Roman" panose="02020603050405020304" pitchFamily="18" charset="0"/>
                <a:cs typeface="Times New Roman" panose="02020603050405020304" pitchFamily="18" charset="0"/>
              </a:rPr>
              <a:t>Seses</a:t>
            </a:r>
            <a:r>
              <a:rPr lang="pt-BR" altLang="pt-BR" sz="1600" dirty="0">
                <a:solidFill>
                  <a:schemeClr val="tx1"/>
                </a:solidFill>
                <a:latin typeface="Times New Roman" panose="02020603050405020304" pitchFamily="18" charset="0"/>
                <a:cs typeface="Times New Roman" panose="02020603050405020304" pitchFamily="18" charset="0"/>
              </a:rPr>
              <a:t>, 2016.</a:t>
            </a:r>
          </a:p>
          <a:p>
            <a:pPr marL="447675" lvl="1" indent="0" algn="just" eaLnBrk="0" hangingPunct="0">
              <a:buNone/>
            </a:pPr>
            <a:r>
              <a:rPr lang="pt-BR" altLang="pt-BR" sz="1600" b="1" dirty="0">
                <a:solidFill>
                  <a:schemeClr val="tx1"/>
                </a:solidFill>
                <a:latin typeface="Times New Roman" panose="02020603050405020304" pitchFamily="18" charset="0"/>
                <a:cs typeface="Times New Roman" panose="02020603050405020304" pitchFamily="18" charset="0"/>
              </a:rPr>
              <a:t>Disponível em</a:t>
            </a:r>
            <a:r>
              <a:rPr lang="pt-BR" altLang="pt-BR" sz="1600" dirty="0">
                <a:solidFill>
                  <a:schemeClr val="tx1"/>
                </a:solidFill>
                <a:latin typeface="Times New Roman" panose="02020603050405020304" pitchFamily="18" charset="0"/>
                <a:cs typeface="Times New Roman" panose="02020603050405020304" pitchFamily="18" charset="0"/>
              </a:rPr>
              <a:t>: http://repositorio.savaestacio.com.br/site/index.html#/objeto/detalhes/77DC7FC9­</a:t>
            </a:r>
          </a:p>
          <a:p>
            <a:pPr marL="447675" lvl="1" indent="0" algn="just" eaLnBrk="0" hangingPunct="0">
              <a:buNone/>
            </a:pPr>
            <a:r>
              <a:rPr lang="pt-BR" altLang="pt-BR" sz="1600" dirty="0">
                <a:solidFill>
                  <a:schemeClr val="tx1"/>
                </a:solidFill>
                <a:latin typeface="Times New Roman" panose="02020603050405020304" pitchFamily="18" charset="0"/>
                <a:cs typeface="Times New Roman" panose="02020603050405020304" pitchFamily="18" charset="0"/>
              </a:rPr>
              <a:t>4A47­489B­9FF1­37095AA7C5AA </a:t>
            </a: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958933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 name="Picture 6" descr="Picture 6"/>
          <p:cNvPicPr>
            <a:picLocks noChangeAspect="1"/>
          </p:cNvPicPr>
          <p:nvPr/>
        </p:nvPicPr>
        <p:blipFill>
          <a:blip r:embed="rId2"/>
          <a:stretch>
            <a:fillRect/>
          </a:stretch>
        </p:blipFill>
        <p:spPr>
          <a:xfrm>
            <a:off x="0" y="0"/>
            <a:ext cx="9144000" cy="5143500"/>
          </a:xfrm>
          <a:prstGeom prst="rect">
            <a:avLst/>
          </a:prstGeom>
          <a:ln w="12700">
            <a:miter lim="400000"/>
            <a:headEnd/>
            <a:tailEnd/>
          </a:ln>
        </p:spPr>
      </p:pic>
      <p:pic>
        <p:nvPicPr>
          <p:cNvPr id="114" name="Picture 5" descr="Picture 5"/>
          <p:cNvPicPr>
            <a:picLocks noChangeAspect="1"/>
          </p:cNvPicPr>
          <p:nvPr/>
        </p:nvPicPr>
        <p:blipFill>
          <a:blip r:embed="rId3"/>
          <a:stretch>
            <a:fillRect/>
          </a:stretch>
        </p:blipFill>
        <p:spPr>
          <a:xfrm>
            <a:off x="469900" y="0"/>
            <a:ext cx="4391984" cy="171450"/>
          </a:xfrm>
          <a:prstGeom prst="rect">
            <a:avLst/>
          </a:prstGeom>
          <a:ln w="12700">
            <a:miter lim="400000"/>
            <a:headEnd/>
            <a:tailEnd/>
          </a:ln>
        </p:spPr>
      </p:pic>
      <p:sp>
        <p:nvSpPr>
          <p:cNvPr id="3" name="Título 2"/>
          <p:cNvSpPr>
            <a:spLocks noGrp="1"/>
          </p:cNvSpPr>
          <p:nvPr>
            <p:ph type="title"/>
          </p:nvPr>
        </p:nvSpPr>
        <p:spPr>
          <a:xfrm>
            <a:off x="226338" y="1121664"/>
            <a:ext cx="8681444" cy="3160731"/>
          </a:xfrm>
        </p:spPr>
        <p:txBody>
          <a:bodyPr>
            <a:noAutofit/>
          </a:bodyPr>
          <a:lstStyle/>
          <a:p>
            <a:pPr algn="l" eaLnBrk="0" hangingPunct="0">
              <a:spcBef>
                <a:spcPct val="20000"/>
              </a:spcBef>
            </a:pPr>
            <a:br>
              <a:rPr lang="pt-BR" altLang="pt-BR" sz="3200" b="1" dirty="0">
                <a:solidFill>
                  <a:schemeClr val="bg1"/>
                </a:solidFill>
              </a:rPr>
            </a:br>
            <a:br>
              <a:rPr lang="pt-BR" altLang="pt-BR" sz="3200" b="1" dirty="0">
                <a:solidFill>
                  <a:schemeClr val="bg1"/>
                </a:solidFill>
              </a:rPr>
            </a:br>
            <a:br>
              <a:rPr lang="pt-BR" altLang="pt-BR" sz="3200" b="1" dirty="0">
                <a:solidFill>
                  <a:schemeClr val="bg1"/>
                </a:solidFill>
              </a:rPr>
            </a:br>
            <a:r>
              <a:rPr lang="pt-BR" altLang="pt-BR" sz="3200" b="1" dirty="0">
                <a:solidFill>
                  <a:schemeClr val="bg1"/>
                </a:solidFill>
              </a:rPr>
              <a:t>1 – Apresentação Pessoal</a:t>
            </a:r>
            <a:br>
              <a:rPr lang="pt-BR" altLang="pt-BR" sz="3200" b="1" dirty="0">
                <a:solidFill>
                  <a:schemeClr val="bg1"/>
                </a:solidFill>
              </a:rPr>
            </a:br>
            <a:r>
              <a:rPr lang="pt-BR" altLang="pt-BR" sz="3200" b="1" dirty="0">
                <a:solidFill>
                  <a:schemeClr val="bg1"/>
                </a:solidFill>
              </a:rPr>
              <a:t>2 – Visão Geral da Disciplina</a:t>
            </a:r>
            <a:br>
              <a:rPr lang="pt-BR" altLang="pt-BR" sz="3200" b="1" dirty="0">
                <a:solidFill>
                  <a:schemeClr val="bg1"/>
                </a:solidFill>
              </a:rPr>
            </a:br>
            <a:r>
              <a:rPr lang="pt-BR" altLang="pt-BR" sz="3200" b="1" dirty="0">
                <a:solidFill>
                  <a:schemeClr val="bg1"/>
                </a:solidFill>
              </a:rPr>
              <a:t>3 – Objetivos/Habilidades</a:t>
            </a:r>
            <a:br>
              <a:rPr lang="pt-BR" altLang="pt-BR" sz="3200" b="1" dirty="0">
                <a:solidFill>
                  <a:schemeClr val="bg1"/>
                </a:solidFill>
              </a:rPr>
            </a:br>
            <a:r>
              <a:rPr lang="pt-BR" altLang="pt-BR" sz="3200" b="1" dirty="0">
                <a:solidFill>
                  <a:schemeClr val="bg1"/>
                </a:solidFill>
              </a:rPr>
              <a:t>4 – Unidades/Conteúdos</a:t>
            </a:r>
            <a:br>
              <a:rPr lang="pt-BR" altLang="pt-BR" sz="3200" b="1" dirty="0">
                <a:solidFill>
                  <a:schemeClr val="bg1"/>
                </a:solidFill>
              </a:rPr>
            </a:br>
            <a:r>
              <a:rPr lang="pt-BR" altLang="pt-BR" sz="3200" b="1" dirty="0">
                <a:solidFill>
                  <a:schemeClr val="bg1"/>
                </a:solidFill>
              </a:rPr>
              <a:t>5 – Metodologia/Avaliação</a:t>
            </a:r>
            <a:br>
              <a:rPr lang="pt-BR" altLang="pt-BR" sz="3200" b="1" dirty="0">
                <a:solidFill>
                  <a:schemeClr val="bg1"/>
                </a:solidFill>
              </a:rPr>
            </a:br>
            <a:r>
              <a:rPr lang="pt-BR" altLang="pt-BR" sz="3200" b="1" dirty="0">
                <a:solidFill>
                  <a:schemeClr val="bg1"/>
                </a:solidFill>
              </a:rPr>
              <a:t>6 – Referências Bibliográficas</a:t>
            </a:r>
            <a:br>
              <a:rPr lang="pt-BR" altLang="pt-BR" sz="4400" dirty="0"/>
            </a:br>
            <a:br>
              <a:rPr lang="pt-BR" b="1" dirty="0">
                <a:solidFill>
                  <a:schemeClr val="bg1"/>
                </a:solidFill>
              </a:rPr>
            </a:br>
            <a:endParaRPr lang="pt-BR" sz="4800" b="1" dirty="0">
              <a:solidFill>
                <a:schemeClr val="bg1"/>
              </a:solidFill>
            </a:endParaRPr>
          </a:p>
        </p:txBody>
      </p:sp>
      <p:sp>
        <p:nvSpPr>
          <p:cNvPr id="6" name="Título 2"/>
          <p:cNvSpPr txBox="1"/>
          <p:nvPr/>
        </p:nvSpPr>
        <p:spPr>
          <a:xfrm>
            <a:off x="975683" y="3866663"/>
            <a:ext cx="7772400" cy="1102519"/>
          </a:xfrm>
          <a:prstGeom prst="rect">
            <a:avLst/>
          </a:prstGeom>
          <a:ln w="12700">
            <a:miter lim="400000"/>
          </a:ln>
        </p:spPr>
        <p:txBody>
          <a:bodyPr lIns="45718" tIns="45718" rIns="45718" bIns="45718" anchor="ctr">
            <a:noAutofit/>
          </a:bodyPr>
          <a:lstStyle>
            <a:lvl1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9pPr>
          </a:lstStyle>
          <a:p>
            <a:pPr algn="r" hangingPunct="1"/>
            <a:r>
              <a:rPr lang="pt-BR" sz="2000" b="1" dirty="0">
                <a:solidFill>
                  <a:schemeClr val="bg1"/>
                </a:solidFill>
              </a:rPr>
              <a:t>Professor </a:t>
            </a:r>
            <a:r>
              <a:rPr lang="pt-BR" sz="2000" b="1" dirty="0" err="1">
                <a:solidFill>
                  <a:schemeClr val="bg1"/>
                </a:solidFill>
              </a:rPr>
              <a:t>MSc</a:t>
            </a:r>
            <a:r>
              <a:rPr lang="pt-BR" sz="2000" b="1" dirty="0">
                <a:solidFill>
                  <a:schemeClr val="bg1"/>
                </a:solidFill>
              </a:rPr>
              <a:t>. Heleno Cardoso</a:t>
            </a:r>
          </a:p>
          <a:p>
            <a:pPr algn="r" hangingPunct="1"/>
            <a:r>
              <a:rPr lang="pt-BR" sz="2000" b="1" dirty="0">
                <a:solidFill>
                  <a:schemeClr val="bg1"/>
                </a:solidFill>
              </a:rPr>
              <a:t>E-mail: helenocardosofilho@gmail.com</a:t>
            </a:r>
          </a:p>
        </p:txBody>
      </p:sp>
      <p:sp>
        <p:nvSpPr>
          <p:cNvPr id="7" name="Título 2">
            <a:extLst>
              <a:ext uri="{FF2B5EF4-FFF2-40B4-BE49-F238E27FC236}">
                <a16:creationId xmlns:a16="http://schemas.microsoft.com/office/drawing/2014/main" id="{5C2C7CAD-310B-468E-9BD1-616B15F8050F}"/>
              </a:ext>
            </a:extLst>
          </p:cNvPr>
          <p:cNvSpPr txBox="1">
            <a:spLocks/>
          </p:cNvSpPr>
          <p:nvPr/>
        </p:nvSpPr>
        <p:spPr>
          <a:xfrm>
            <a:off x="231278" y="224274"/>
            <a:ext cx="8681444" cy="675815"/>
          </a:xfrm>
          <a:prstGeom prst="rect">
            <a:avLst/>
          </a:prstGeom>
          <a:ln w="12700">
            <a:miter lim="400000"/>
          </a:ln>
        </p:spPr>
        <p:txBody>
          <a:bodyPr lIns="45718" tIns="45718" rIns="45718" bIns="45718" anchor="ctr">
            <a:noAutofit/>
          </a:bodyPr>
          <a:lstStyle>
            <a:lvl1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9pPr>
          </a:lstStyle>
          <a:p>
            <a:pPr algn="l" hangingPunct="1"/>
            <a:r>
              <a:rPr lang="pt-BR" b="1" dirty="0">
                <a:solidFill>
                  <a:schemeClr val="bg1"/>
                </a:solidFill>
              </a:rPr>
              <a:t>Agenda</a:t>
            </a:r>
            <a:endParaRPr lang="pt-BR" sz="4800" b="1" dirty="0">
              <a:solidFill>
                <a:schemeClr val="bg1"/>
              </a:solidFill>
            </a:endParaRPr>
          </a:p>
        </p:txBody>
      </p:sp>
      <p:cxnSp>
        <p:nvCxnSpPr>
          <p:cNvPr id="4" name="Conector reto 3">
            <a:extLst>
              <a:ext uri="{FF2B5EF4-FFF2-40B4-BE49-F238E27FC236}">
                <a16:creationId xmlns:a16="http://schemas.microsoft.com/office/drawing/2014/main" id="{03121D4B-D5B7-4659-8B64-14968B90805C}"/>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Referências</a:t>
            </a:r>
            <a:r>
              <a:rPr lang="en-US" b="1" dirty="0">
                <a:solidFill>
                  <a:srgbClr val="0070C0"/>
                </a:solidFill>
              </a:rPr>
              <a:t> </a:t>
            </a:r>
            <a:r>
              <a:rPr lang="en-US" b="1" dirty="0" err="1">
                <a:solidFill>
                  <a:srgbClr val="0070C0"/>
                </a:solidFill>
              </a:rPr>
              <a:t>Bibliográficas</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833334"/>
          </a:xfrm>
        </p:spPr>
        <p:txBody>
          <a:bodyPr>
            <a:noAutofit/>
          </a:bodyPr>
          <a:lstStyle/>
          <a:p>
            <a:pPr algn="just" eaLnBrk="0" hangingPunct="0"/>
            <a:r>
              <a:rPr lang="pt-BR" sz="1800" b="1" u="sng" dirty="0">
                <a:solidFill>
                  <a:schemeClr val="tx1"/>
                </a:solidFill>
                <a:latin typeface="Times New Roman" panose="02020603050405020304" pitchFamily="18" charset="0"/>
                <a:cs typeface="Times New Roman" panose="02020603050405020304" pitchFamily="18" charset="0"/>
              </a:rPr>
              <a:t>COMPLEMENTAR</a:t>
            </a:r>
          </a:p>
          <a:p>
            <a:pPr marL="447675" lvl="1" indent="0" algn="just" eaLnBrk="0" hangingPunct="0">
              <a:buNone/>
            </a:pPr>
            <a:endParaRPr lang="pt-BR" altLang="pt-BR" sz="1600" dirty="0">
              <a:solidFill>
                <a:schemeClr val="tx1"/>
              </a:solidFill>
              <a:latin typeface="Times New Roman" panose="02020603050405020304" pitchFamily="18" charset="0"/>
              <a:cs typeface="Times New Roman" panose="02020603050405020304" pitchFamily="18" charset="0"/>
            </a:endParaRPr>
          </a:p>
          <a:p>
            <a:pPr marL="447675" lvl="1" indent="0" algn="just" eaLnBrk="0" hangingPunct="0">
              <a:buNone/>
            </a:pPr>
            <a:r>
              <a:rPr lang="pt-BR" altLang="pt-BR" sz="1600" b="1" dirty="0">
                <a:solidFill>
                  <a:srgbClr val="FF0000"/>
                </a:solidFill>
                <a:latin typeface="Times New Roman" panose="02020603050405020304" pitchFamily="18" charset="0"/>
                <a:cs typeface="Times New Roman" panose="02020603050405020304" pitchFamily="18" charset="0"/>
              </a:rPr>
              <a:t>MACHADO, Felipe N. R</a:t>
            </a:r>
            <a:r>
              <a:rPr lang="pt-BR" altLang="pt-BR" sz="1600" dirty="0">
                <a:solidFill>
                  <a:schemeClr val="tx1"/>
                </a:solidFill>
                <a:latin typeface="Times New Roman" panose="02020603050405020304" pitchFamily="18" charset="0"/>
                <a:cs typeface="Times New Roman" panose="02020603050405020304" pitchFamily="18" charset="0"/>
              </a:rPr>
              <a:t>. Banco de dados: projeto e implementação. 2014. São Paulo: Érica, 2014.</a:t>
            </a:r>
          </a:p>
          <a:p>
            <a:pPr marL="447675" lvl="1" indent="0" algn="just" eaLnBrk="0" hangingPunct="0">
              <a:buNone/>
            </a:pPr>
            <a:r>
              <a:rPr lang="pt-BR" altLang="pt-BR" sz="1600" b="1" dirty="0">
                <a:solidFill>
                  <a:schemeClr val="tx1"/>
                </a:solidFill>
                <a:latin typeface="Times New Roman" panose="02020603050405020304" pitchFamily="18" charset="0"/>
                <a:cs typeface="Times New Roman" panose="02020603050405020304" pitchFamily="18" charset="0"/>
              </a:rPr>
              <a:t>Disponível em</a:t>
            </a:r>
            <a:r>
              <a:rPr lang="pt-BR" altLang="pt-BR" sz="1600" dirty="0">
                <a:solidFill>
                  <a:schemeClr val="tx1"/>
                </a:solidFill>
                <a:latin typeface="Times New Roman" panose="02020603050405020304" pitchFamily="18" charset="0"/>
                <a:cs typeface="Times New Roman" panose="02020603050405020304" pitchFamily="18" charset="0"/>
              </a:rPr>
              <a:t>: </a:t>
            </a:r>
            <a:r>
              <a:rPr lang="pt-BR" altLang="pt-BR" sz="1600" dirty="0">
                <a:solidFill>
                  <a:schemeClr val="tx1"/>
                </a:solidFill>
                <a:latin typeface="Times New Roman" panose="02020603050405020304" pitchFamily="18" charset="0"/>
                <a:cs typeface="Times New Roman" panose="02020603050405020304" pitchFamily="18" charset="0"/>
                <a:hlinkClick r:id="rId3"/>
              </a:rPr>
              <a:t>https://integrada.minhabiblioteca.com.br/#/books/9788536518978/</a:t>
            </a:r>
            <a:r>
              <a:rPr lang="pt-BR" altLang="pt-BR" sz="1600" dirty="0">
                <a:solidFill>
                  <a:schemeClr val="tx1"/>
                </a:solidFill>
                <a:latin typeface="Times New Roman" panose="02020603050405020304" pitchFamily="18" charset="0"/>
                <a:cs typeface="Times New Roman" panose="02020603050405020304" pitchFamily="18" charset="0"/>
              </a:rPr>
              <a:t> </a:t>
            </a:r>
          </a:p>
          <a:p>
            <a:pPr marL="447675" lvl="1" indent="0" algn="just" eaLnBrk="0" hangingPunct="0">
              <a:buNone/>
            </a:pPr>
            <a:endParaRPr lang="pt-BR" altLang="pt-BR" sz="1600" dirty="0">
              <a:solidFill>
                <a:schemeClr val="tx1"/>
              </a:solidFill>
              <a:latin typeface="Times New Roman" panose="02020603050405020304" pitchFamily="18" charset="0"/>
              <a:cs typeface="Times New Roman" panose="02020603050405020304" pitchFamily="18" charset="0"/>
            </a:endParaRPr>
          </a:p>
          <a:p>
            <a:pPr marL="447675" lvl="1" indent="0" algn="just" eaLnBrk="0" hangingPunct="0">
              <a:buNone/>
            </a:pPr>
            <a:r>
              <a:rPr lang="pt-BR" altLang="pt-BR" sz="1600" b="1" dirty="0">
                <a:solidFill>
                  <a:srgbClr val="FF0000"/>
                </a:solidFill>
                <a:latin typeface="Times New Roman" panose="02020603050405020304" pitchFamily="18" charset="0"/>
                <a:cs typeface="Times New Roman" panose="02020603050405020304" pitchFamily="18" charset="0"/>
              </a:rPr>
              <a:t>NETO, Geraldo H</a:t>
            </a:r>
            <a:r>
              <a:rPr lang="pt-BR" altLang="pt-BR" sz="1600" dirty="0">
                <a:solidFill>
                  <a:schemeClr val="tx1"/>
                </a:solidFill>
                <a:latin typeface="Times New Roman" panose="02020603050405020304" pitchFamily="18" charset="0"/>
                <a:cs typeface="Times New Roman" panose="02020603050405020304" pitchFamily="18" charset="0"/>
              </a:rPr>
              <a:t>. Modelagem de dados. 1. Rio de Janeiro: </a:t>
            </a:r>
            <a:r>
              <a:rPr lang="pt-BR" altLang="pt-BR" sz="1600" dirty="0" err="1">
                <a:solidFill>
                  <a:schemeClr val="tx1"/>
                </a:solidFill>
                <a:latin typeface="Times New Roman" panose="02020603050405020304" pitchFamily="18" charset="0"/>
                <a:cs typeface="Times New Roman" panose="02020603050405020304" pitchFamily="18" charset="0"/>
              </a:rPr>
              <a:t>Seses</a:t>
            </a:r>
            <a:r>
              <a:rPr lang="pt-BR" altLang="pt-BR" sz="1600" dirty="0">
                <a:solidFill>
                  <a:schemeClr val="tx1"/>
                </a:solidFill>
                <a:latin typeface="Times New Roman" panose="02020603050405020304" pitchFamily="18" charset="0"/>
                <a:cs typeface="Times New Roman" panose="02020603050405020304" pitchFamily="18" charset="0"/>
              </a:rPr>
              <a:t>, 2015.</a:t>
            </a:r>
          </a:p>
          <a:p>
            <a:pPr marL="447675" lvl="1" indent="0" algn="just" eaLnBrk="0" hangingPunct="0">
              <a:buNone/>
            </a:pPr>
            <a:r>
              <a:rPr lang="pt-BR" altLang="pt-BR" sz="1600" b="1" dirty="0">
                <a:solidFill>
                  <a:schemeClr val="tx1"/>
                </a:solidFill>
                <a:latin typeface="Times New Roman" panose="02020603050405020304" pitchFamily="18" charset="0"/>
                <a:cs typeface="Times New Roman" panose="02020603050405020304" pitchFamily="18" charset="0"/>
              </a:rPr>
              <a:t>Disponível em</a:t>
            </a:r>
            <a:r>
              <a:rPr lang="pt-BR" altLang="pt-BR" sz="1600" dirty="0">
                <a:solidFill>
                  <a:schemeClr val="tx1"/>
                </a:solidFill>
                <a:latin typeface="Times New Roman" panose="02020603050405020304" pitchFamily="18" charset="0"/>
                <a:cs typeface="Times New Roman" panose="02020603050405020304" pitchFamily="18" charset="0"/>
              </a:rPr>
              <a:t>: http://api.repositorio.savaestacio.com.br/api/objetos/</a:t>
            </a:r>
            <a:r>
              <a:rPr lang="pt-BR" altLang="pt-BR" sz="1600" dirty="0" err="1">
                <a:solidFill>
                  <a:schemeClr val="tx1"/>
                </a:solidFill>
                <a:latin typeface="Times New Roman" panose="02020603050405020304" pitchFamily="18" charset="0"/>
                <a:cs typeface="Times New Roman" panose="02020603050405020304" pitchFamily="18" charset="0"/>
              </a:rPr>
              <a:t>efetuaDownload</a:t>
            </a:r>
            <a:r>
              <a:rPr lang="pt-BR" altLang="pt-BR" sz="1600" dirty="0">
                <a:solidFill>
                  <a:schemeClr val="tx1"/>
                </a:solidFill>
                <a:latin typeface="Times New Roman" panose="02020603050405020304" pitchFamily="18" charset="0"/>
                <a:cs typeface="Times New Roman" panose="02020603050405020304" pitchFamily="18" charset="0"/>
              </a:rPr>
              <a:t>/ff152857­6c50­</a:t>
            </a:r>
          </a:p>
          <a:p>
            <a:pPr marL="447675" lvl="1" indent="0" algn="just" eaLnBrk="0" hangingPunct="0">
              <a:buNone/>
            </a:pPr>
            <a:r>
              <a:rPr lang="pt-BR" altLang="pt-BR" sz="1600" dirty="0">
                <a:solidFill>
                  <a:schemeClr val="tx1"/>
                </a:solidFill>
                <a:latin typeface="Times New Roman" panose="02020603050405020304" pitchFamily="18" charset="0"/>
                <a:cs typeface="Times New Roman" panose="02020603050405020304" pitchFamily="18" charset="0"/>
              </a:rPr>
              <a:t>46ce­bce4­e60710acdfe0</a:t>
            </a:r>
          </a:p>
          <a:p>
            <a:pPr marL="447675" lvl="1" indent="0" algn="just" eaLnBrk="0" hangingPunct="0">
              <a:buNone/>
            </a:pPr>
            <a:endParaRPr lang="pt-BR" altLang="pt-BR" sz="1600" dirty="0">
              <a:solidFill>
                <a:schemeClr val="tx1"/>
              </a:solidFill>
              <a:latin typeface="Times New Roman" panose="02020603050405020304" pitchFamily="18" charset="0"/>
              <a:cs typeface="Times New Roman" panose="02020603050405020304" pitchFamily="18" charset="0"/>
            </a:endParaRPr>
          </a:p>
          <a:p>
            <a:pPr marL="447675" lvl="1" indent="0" algn="just" eaLnBrk="0" hangingPunct="0">
              <a:buNone/>
            </a:pPr>
            <a:r>
              <a:rPr lang="pt-BR" altLang="pt-BR" sz="1600" b="1" dirty="0">
                <a:solidFill>
                  <a:srgbClr val="FF0000"/>
                </a:solidFill>
                <a:latin typeface="Times New Roman" panose="02020603050405020304" pitchFamily="18" charset="0"/>
                <a:cs typeface="Times New Roman" panose="02020603050405020304" pitchFamily="18" charset="0"/>
              </a:rPr>
              <a:t>RAMARKRISHMAN, R</a:t>
            </a:r>
            <a:r>
              <a:rPr lang="pt-BR" altLang="pt-BR" sz="1600" dirty="0">
                <a:solidFill>
                  <a:schemeClr val="tx1"/>
                </a:solidFill>
                <a:latin typeface="Times New Roman" panose="02020603050405020304" pitchFamily="18" charset="0"/>
                <a:cs typeface="Times New Roman" panose="02020603050405020304" pitchFamily="18" charset="0"/>
              </a:rPr>
              <a:t>. Sistemas de gerenciamento de banco de dados. 3. Porto Alegre: </a:t>
            </a:r>
            <a:r>
              <a:rPr lang="pt-BR" altLang="pt-BR" sz="1600" dirty="0" err="1">
                <a:solidFill>
                  <a:schemeClr val="tx1"/>
                </a:solidFill>
                <a:latin typeface="Times New Roman" panose="02020603050405020304" pitchFamily="18" charset="0"/>
                <a:cs typeface="Times New Roman" panose="02020603050405020304" pitchFamily="18" charset="0"/>
              </a:rPr>
              <a:t>McGrawHill</a:t>
            </a:r>
            <a:r>
              <a:rPr lang="pt-BR" altLang="pt-BR" sz="1600" dirty="0">
                <a:solidFill>
                  <a:schemeClr val="tx1"/>
                </a:solidFill>
                <a:latin typeface="Times New Roman" panose="02020603050405020304" pitchFamily="18" charset="0"/>
                <a:cs typeface="Times New Roman" panose="02020603050405020304" pitchFamily="18" charset="0"/>
              </a:rPr>
              <a:t>, 2008.</a:t>
            </a:r>
          </a:p>
          <a:p>
            <a:pPr marL="447675" lvl="1" indent="0" algn="just" eaLnBrk="0" hangingPunct="0">
              <a:buNone/>
            </a:pPr>
            <a:r>
              <a:rPr lang="pt-BR" altLang="pt-BR" sz="1600" b="1" dirty="0">
                <a:solidFill>
                  <a:schemeClr val="tx1"/>
                </a:solidFill>
                <a:latin typeface="Times New Roman" panose="02020603050405020304" pitchFamily="18" charset="0"/>
                <a:cs typeface="Times New Roman" panose="02020603050405020304" pitchFamily="18" charset="0"/>
              </a:rPr>
              <a:t>Disponível em</a:t>
            </a:r>
            <a:r>
              <a:rPr lang="pt-BR" altLang="pt-BR" sz="1600" dirty="0">
                <a:solidFill>
                  <a:schemeClr val="tx1"/>
                </a:solidFill>
                <a:latin typeface="Times New Roman" panose="02020603050405020304" pitchFamily="18" charset="0"/>
                <a:cs typeface="Times New Roman" panose="02020603050405020304" pitchFamily="18" charset="0"/>
              </a:rPr>
              <a:t>: </a:t>
            </a:r>
            <a:r>
              <a:rPr lang="pt-BR" altLang="pt-BR" sz="1600" dirty="0">
                <a:solidFill>
                  <a:schemeClr val="tx1"/>
                </a:solidFill>
                <a:latin typeface="Times New Roman" panose="02020603050405020304" pitchFamily="18" charset="0"/>
                <a:cs typeface="Times New Roman" panose="02020603050405020304" pitchFamily="18" charset="0"/>
                <a:hlinkClick r:id="rId4"/>
              </a:rPr>
              <a:t>https://integrada.minhabiblioteca.com.br/#/books/9788563308771</a:t>
            </a:r>
            <a:r>
              <a:rPr lang="pt-BR" altLang="pt-BR" sz="1600" dirty="0">
                <a:solidFill>
                  <a:schemeClr val="tx1"/>
                </a:solidFill>
                <a:latin typeface="Times New Roman" panose="02020603050405020304" pitchFamily="18" charset="0"/>
                <a:cs typeface="Times New Roman" panose="02020603050405020304" pitchFamily="18" charset="0"/>
              </a:rPr>
              <a:t> </a:t>
            </a: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263030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 name="Picture 6" descr="Picture 6"/>
          <p:cNvPicPr>
            <a:picLocks noChangeAspect="1"/>
          </p:cNvPicPr>
          <p:nvPr/>
        </p:nvPicPr>
        <p:blipFill>
          <a:blip r:embed="rId2"/>
          <a:stretch>
            <a:fillRect/>
          </a:stretch>
        </p:blipFill>
        <p:spPr>
          <a:xfrm>
            <a:off x="0" y="0"/>
            <a:ext cx="9144000" cy="5143500"/>
          </a:xfrm>
          <a:prstGeom prst="rect">
            <a:avLst/>
          </a:prstGeom>
          <a:ln w="12700">
            <a:miter lim="400000"/>
            <a:headEnd/>
            <a:tailEnd/>
          </a:ln>
        </p:spPr>
      </p:pic>
      <p:pic>
        <p:nvPicPr>
          <p:cNvPr id="114" name="Picture 5" descr="Picture 5"/>
          <p:cNvPicPr>
            <a:picLocks noChangeAspect="1"/>
          </p:cNvPicPr>
          <p:nvPr/>
        </p:nvPicPr>
        <p:blipFill>
          <a:blip r:embed="rId3"/>
          <a:stretch>
            <a:fillRect/>
          </a:stretch>
        </p:blipFill>
        <p:spPr>
          <a:xfrm>
            <a:off x="469900" y="0"/>
            <a:ext cx="4391984" cy="171450"/>
          </a:xfrm>
          <a:prstGeom prst="rect">
            <a:avLst/>
          </a:prstGeom>
          <a:ln w="12700">
            <a:miter lim="400000"/>
            <a:headEnd/>
            <a:tailEnd/>
          </a:ln>
        </p:spPr>
      </p:pic>
      <p:pic>
        <p:nvPicPr>
          <p:cNvPr id="115" name="Imagem" descr="Imagem"/>
          <p:cNvPicPr>
            <a:picLocks noChangeAspect="1"/>
          </p:cNvPicPr>
          <p:nvPr/>
        </p:nvPicPr>
        <p:blipFill>
          <a:blip r:embed="rId4"/>
          <a:stretch>
            <a:fillRect/>
          </a:stretch>
        </p:blipFill>
        <p:spPr>
          <a:xfrm>
            <a:off x="823046" y="300823"/>
            <a:ext cx="3685692" cy="1189055"/>
          </a:xfrm>
          <a:prstGeom prst="rect">
            <a:avLst/>
          </a:prstGeom>
          <a:ln w="12700">
            <a:miter lim="400000"/>
            <a:headEnd/>
            <a:tailEnd/>
          </a:ln>
        </p:spPr>
      </p:pic>
      <p:sp>
        <p:nvSpPr>
          <p:cNvPr id="3" name="Título 2"/>
          <p:cNvSpPr>
            <a:spLocks noGrp="1"/>
          </p:cNvSpPr>
          <p:nvPr>
            <p:ph type="title"/>
          </p:nvPr>
        </p:nvSpPr>
        <p:spPr>
          <a:xfrm>
            <a:off x="285751" y="2386770"/>
            <a:ext cx="8615364" cy="1102519"/>
          </a:xfrm>
        </p:spPr>
        <p:txBody>
          <a:bodyPr>
            <a:noAutofit/>
          </a:bodyPr>
          <a:lstStyle/>
          <a:p>
            <a:r>
              <a:rPr lang="pt-BR" sz="4800" b="1" dirty="0">
                <a:solidFill>
                  <a:schemeClr val="bg1"/>
                </a:solidFill>
              </a:rPr>
              <a:t>Banco de Dados</a:t>
            </a:r>
          </a:p>
        </p:txBody>
      </p:sp>
      <p:sp>
        <p:nvSpPr>
          <p:cNvPr id="6" name="Título 2"/>
          <p:cNvSpPr txBox="1"/>
          <p:nvPr/>
        </p:nvSpPr>
        <p:spPr>
          <a:xfrm>
            <a:off x="975683" y="3866663"/>
            <a:ext cx="7772400" cy="1102519"/>
          </a:xfrm>
          <a:prstGeom prst="rect">
            <a:avLst/>
          </a:prstGeom>
          <a:ln w="12700">
            <a:miter lim="400000"/>
          </a:ln>
        </p:spPr>
        <p:txBody>
          <a:bodyPr lIns="45718" tIns="45718" rIns="45718" bIns="45718" anchor="ctr">
            <a:noAutofit/>
          </a:bodyPr>
          <a:lstStyle>
            <a:lvl1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9pPr>
          </a:lstStyle>
          <a:p>
            <a:pPr algn="r" hangingPunct="1"/>
            <a:r>
              <a:rPr lang="pt-BR" sz="2000" b="1" dirty="0">
                <a:solidFill>
                  <a:schemeClr val="bg1"/>
                </a:solidFill>
              </a:rPr>
              <a:t>Professor </a:t>
            </a:r>
            <a:r>
              <a:rPr lang="pt-BR" sz="2000" b="1">
                <a:solidFill>
                  <a:schemeClr val="bg1"/>
                </a:solidFill>
              </a:rPr>
              <a:t>M.Sc</a:t>
            </a:r>
            <a:r>
              <a:rPr lang="pt-BR" sz="2000" b="1" dirty="0">
                <a:solidFill>
                  <a:schemeClr val="bg1"/>
                </a:solidFill>
              </a:rPr>
              <a:t>. Heleno Cardoso</a:t>
            </a:r>
          </a:p>
        </p:txBody>
      </p:sp>
      <p:sp>
        <p:nvSpPr>
          <p:cNvPr id="7" name="Título 2">
            <a:extLst>
              <a:ext uri="{FF2B5EF4-FFF2-40B4-BE49-F238E27FC236}">
                <a16:creationId xmlns:a16="http://schemas.microsoft.com/office/drawing/2014/main" id="{20DAA8A4-7BF8-435F-BB29-C3C9647C597B}"/>
              </a:ext>
            </a:extLst>
          </p:cNvPr>
          <p:cNvSpPr txBox="1">
            <a:spLocks/>
          </p:cNvSpPr>
          <p:nvPr/>
        </p:nvSpPr>
        <p:spPr>
          <a:xfrm>
            <a:off x="7484030" y="110109"/>
            <a:ext cx="1613368" cy="855867"/>
          </a:xfrm>
          <a:prstGeom prst="rect">
            <a:avLst/>
          </a:prstGeom>
          <a:ln w="12700">
            <a:miter lim="400000"/>
          </a:ln>
        </p:spPr>
        <p:txBody>
          <a:bodyPr lIns="45718" tIns="45718" rIns="45718" bIns="45718" anchor="ctr">
            <a:noAutofit/>
          </a:bodyPr>
          <a:lstStyle>
            <a:lvl1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9pPr>
          </a:lstStyle>
          <a:p>
            <a:pPr hangingPunct="1"/>
            <a:r>
              <a:rPr lang="pt-BR" sz="3600" b="1" dirty="0">
                <a:solidFill>
                  <a:schemeClr val="bg1"/>
                </a:solidFill>
              </a:rPr>
              <a:t>YDUQS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Apresentação</a:t>
            </a:r>
            <a:r>
              <a:rPr lang="en-US" b="1" dirty="0">
                <a:solidFill>
                  <a:srgbClr val="0070C0"/>
                </a:solidFill>
              </a:rPr>
              <a:t> </a:t>
            </a:r>
            <a:r>
              <a:rPr lang="en-US" b="1" dirty="0" err="1">
                <a:solidFill>
                  <a:srgbClr val="0070C0"/>
                </a:solidFill>
              </a:rPr>
              <a:t>Pessoal</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833334"/>
          </a:xfrm>
        </p:spPr>
        <p:txBody>
          <a:bodyPr>
            <a:noAutofit/>
          </a:bodyPr>
          <a:lstStyle/>
          <a:p>
            <a:pPr algn="just" eaLnBrk="0" hangingPunct="0">
              <a:buFont typeface="Wingdings" panose="05000000000000000000" pitchFamily="2" charset="2"/>
              <a:buChar char="ü"/>
            </a:pPr>
            <a:r>
              <a:rPr lang="pt-BR" altLang="pt-BR" sz="2400" b="1" dirty="0">
                <a:solidFill>
                  <a:srgbClr val="FF0000"/>
                </a:solidFill>
                <a:latin typeface="Times New Roman" panose="02020603050405020304" pitchFamily="18" charset="0"/>
                <a:cs typeface="Times New Roman" panose="02020603050405020304" pitchFamily="18" charset="0"/>
              </a:rPr>
              <a:t>Analista de Sistemas; Lider SCRUM; Consultor e Docente</a:t>
            </a:r>
            <a:endParaRPr lang="pt-BR" altLang="pt-BR" sz="2400" b="1" dirty="0">
              <a:solidFill>
                <a:srgbClr val="0070C0"/>
              </a:solidFill>
              <a:latin typeface="Times New Roman" panose="02020603050405020304" pitchFamily="18" charset="0"/>
              <a:cs typeface="Times New Roman" panose="02020603050405020304" pitchFamily="18" charset="0"/>
            </a:endParaRPr>
          </a:p>
          <a:p>
            <a:pPr algn="just" eaLnBrk="0" hangingPunct="0">
              <a:buFont typeface="Wingdings" panose="05000000000000000000" pitchFamily="2" charset="2"/>
              <a:buChar char="ü"/>
            </a:pPr>
            <a:r>
              <a:rPr lang="pt-BR" altLang="pt-BR" sz="2400" dirty="0">
                <a:latin typeface="Times New Roman" panose="02020603050405020304" pitchFamily="18" charset="0"/>
                <a:cs typeface="Times New Roman" panose="02020603050405020304" pitchFamily="18" charset="0"/>
              </a:rPr>
              <a:t>Doutorando Aluno Especial Ciência da Computação - UFBA 2018.2</a:t>
            </a:r>
          </a:p>
          <a:p>
            <a:pPr algn="just" eaLnBrk="0" hangingPunct="0">
              <a:buFont typeface="Wingdings" panose="05000000000000000000" pitchFamily="2" charset="2"/>
              <a:buChar char="ü"/>
            </a:pPr>
            <a:r>
              <a:rPr lang="pt-BR" altLang="pt-BR" sz="2400" b="1" dirty="0" err="1">
                <a:latin typeface="Times New Roman" panose="02020603050405020304" pitchFamily="18" charset="0"/>
                <a:cs typeface="Times New Roman" panose="02020603050405020304" pitchFamily="18" charset="0"/>
              </a:rPr>
              <a:t>StrictoSensu-MSc</a:t>
            </a:r>
            <a:r>
              <a:rPr lang="pt-BR" altLang="pt-BR" sz="2400" b="1" dirty="0">
                <a:latin typeface="Times New Roman" panose="02020603050405020304" pitchFamily="18" charset="0"/>
                <a:cs typeface="Times New Roman" panose="02020603050405020304" pitchFamily="18" charset="0"/>
              </a:rPr>
              <a:t> em </a:t>
            </a:r>
            <a:r>
              <a:rPr lang="pt-BR" altLang="pt-BR" sz="2400" b="1" dirty="0" err="1">
                <a:latin typeface="Times New Roman" panose="02020603050405020304" pitchFamily="18" charset="0"/>
                <a:cs typeface="Times New Roman" panose="02020603050405020304" pitchFamily="18" charset="0"/>
              </a:rPr>
              <a:t>Sist</a:t>
            </a:r>
            <a:r>
              <a:rPr lang="pt-BR" altLang="pt-BR" sz="2400" b="1" dirty="0">
                <a:latin typeface="Times New Roman" panose="02020603050405020304" pitchFamily="18" charset="0"/>
                <a:cs typeface="Times New Roman" panose="02020603050405020304" pitchFamily="18" charset="0"/>
              </a:rPr>
              <a:t> e Computação - UNIFACS</a:t>
            </a:r>
          </a:p>
          <a:p>
            <a:pPr algn="just" eaLnBrk="0" hangingPunct="0">
              <a:buFont typeface="Wingdings" panose="05000000000000000000" pitchFamily="2" charset="2"/>
              <a:buChar char="ü"/>
            </a:pPr>
            <a:r>
              <a:rPr lang="pt-BR" altLang="pt-BR" sz="2400" b="1" dirty="0" err="1">
                <a:latin typeface="Times New Roman" panose="02020603050405020304" pitchFamily="18" charset="0"/>
                <a:cs typeface="Times New Roman" panose="02020603050405020304" pitchFamily="18" charset="0"/>
              </a:rPr>
              <a:t>LatoSensu</a:t>
            </a:r>
            <a:r>
              <a:rPr lang="pt-BR" altLang="pt-BR" sz="2400" b="1" dirty="0">
                <a:latin typeface="Times New Roman" panose="02020603050405020304" pitchFamily="18" charset="0"/>
                <a:cs typeface="Times New Roman" panose="02020603050405020304" pitchFamily="18" charset="0"/>
              </a:rPr>
              <a:t>-MBA Gestão de Informação - UNIFACS</a:t>
            </a:r>
          </a:p>
          <a:p>
            <a:pPr algn="just" eaLnBrk="0" hangingPunct="0">
              <a:buFont typeface="Wingdings" panose="05000000000000000000" pitchFamily="2" charset="2"/>
              <a:buChar char="ü"/>
            </a:pPr>
            <a:r>
              <a:rPr lang="pt-BR" altLang="pt-BR" sz="2400" b="1" dirty="0">
                <a:solidFill>
                  <a:schemeClr val="accent3">
                    <a:lumMod val="50000"/>
                  </a:schemeClr>
                </a:solidFill>
                <a:highlight>
                  <a:srgbClr val="FFFF00"/>
                </a:highlight>
                <a:latin typeface="Times New Roman" panose="02020603050405020304" pitchFamily="18" charset="0"/>
                <a:cs typeface="Times New Roman" panose="02020603050405020304" pitchFamily="18" charset="0"/>
              </a:rPr>
              <a:t>Engenheiro Eletricista 9º Semestre - </a:t>
            </a:r>
            <a:r>
              <a:rPr lang="pt-BR" altLang="pt-BR" sz="2400" b="1" dirty="0" err="1">
                <a:solidFill>
                  <a:schemeClr val="accent3">
                    <a:lumMod val="50000"/>
                  </a:schemeClr>
                </a:solidFill>
                <a:highlight>
                  <a:srgbClr val="FFFF00"/>
                </a:highlight>
                <a:latin typeface="Times New Roman" panose="02020603050405020304" pitchFamily="18" charset="0"/>
                <a:cs typeface="Times New Roman" panose="02020603050405020304" pitchFamily="18" charset="0"/>
              </a:rPr>
              <a:t>UniRuy</a:t>
            </a:r>
            <a:r>
              <a:rPr lang="pt-BR" altLang="pt-BR" sz="2400" b="1" dirty="0">
                <a:solidFill>
                  <a:schemeClr val="accent3">
                    <a:lumMod val="50000"/>
                  </a:schemeClr>
                </a:solidFill>
                <a:highlight>
                  <a:srgbClr val="FFFF00"/>
                </a:highlight>
                <a:latin typeface="Times New Roman" panose="02020603050405020304" pitchFamily="18" charset="0"/>
                <a:cs typeface="Times New Roman" panose="02020603050405020304" pitchFamily="18" charset="0"/>
              </a:rPr>
              <a:t> (Cursando)</a:t>
            </a:r>
          </a:p>
          <a:p>
            <a:pPr algn="just" eaLnBrk="0" hangingPunct="0">
              <a:buFont typeface="Wingdings" panose="05000000000000000000" pitchFamily="2" charset="2"/>
              <a:buChar char="ü"/>
            </a:pPr>
            <a:r>
              <a:rPr lang="pt-BR" altLang="pt-BR" sz="2400" b="1" dirty="0">
                <a:solidFill>
                  <a:srgbClr val="0070C0"/>
                </a:solidFill>
                <a:latin typeface="Times New Roman" panose="02020603050405020304" pitchFamily="18" charset="0"/>
                <a:cs typeface="Times New Roman" panose="02020603050405020304" pitchFamily="18" charset="0"/>
              </a:rPr>
              <a:t>Licenciatura R2 Matemática</a:t>
            </a:r>
          </a:p>
          <a:p>
            <a:pPr algn="just" eaLnBrk="0" hangingPunct="0">
              <a:buFont typeface="Wingdings" panose="05000000000000000000" pitchFamily="2" charset="2"/>
              <a:buChar char="ü"/>
            </a:pPr>
            <a:r>
              <a:rPr lang="pt-BR" altLang="pt-BR" sz="2400" b="1" dirty="0">
                <a:solidFill>
                  <a:srgbClr val="FF0000"/>
                </a:solidFill>
                <a:latin typeface="Times New Roman" panose="02020603050405020304" pitchFamily="18" charset="0"/>
                <a:cs typeface="Times New Roman" panose="02020603050405020304" pitchFamily="18" charset="0"/>
              </a:rPr>
              <a:t>Bacharel  em Ciências Estatísticas - ESEB</a:t>
            </a:r>
          </a:p>
          <a:p>
            <a:pPr algn="just" eaLnBrk="0" hangingPunct="0">
              <a:buFont typeface="Wingdings" panose="05000000000000000000" pitchFamily="2" charset="2"/>
              <a:buChar char="ü"/>
            </a:pPr>
            <a:r>
              <a:rPr lang="pt-BR" altLang="pt-BR" sz="2400" b="1" dirty="0">
                <a:solidFill>
                  <a:srgbClr val="00B050"/>
                </a:solidFill>
                <a:latin typeface="Times New Roman" panose="02020603050405020304" pitchFamily="18" charset="0"/>
                <a:cs typeface="Times New Roman" panose="02020603050405020304" pitchFamily="18" charset="0"/>
              </a:rPr>
              <a:t>Processamento Dados Profissionalizante - EEEMBA</a:t>
            </a:r>
            <a:endParaRPr lang="pt-BR" sz="2400" b="1" dirty="0">
              <a:solidFill>
                <a:srgbClr val="00B050"/>
              </a:solidFill>
              <a:latin typeface="Times New Roman" panose="02020603050405020304" pitchFamily="18" charset="0"/>
              <a:cs typeface="Times New Roman" panose="02020603050405020304" pitchFamily="18" charset="0"/>
            </a:endParaRP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298002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Visão</a:t>
            </a:r>
            <a:r>
              <a:rPr lang="en-US" b="1" dirty="0">
                <a:solidFill>
                  <a:srgbClr val="0070C0"/>
                </a:solidFill>
              </a:rPr>
              <a:t> </a:t>
            </a:r>
            <a:r>
              <a:rPr lang="en-US" b="1" dirty="0" err="1">
                <a:solidFill>
                  <a:srgbClr val="0070C0"/>
                </a:solidFill>
              </a:rPr>
              <a:t>Geral</a:t>
            </a:r>
            <a:r>
              <a:rPr lang="en-US" b="1" dirty="0">
                <a:solidFill>
                  <a:srgbClr val="0070C0"/>
                </a:solidFill>
              </a:rPr>
              <a:t> da </a:t>
            </a:r>
            <a:r>
              <a:rPr lang="en-US" b="1" dirty="0" err="1">
                <a:solidFill>
                  <a:srgbClr val="0070C0"/>
                </a:solidFill>
              </a:rPr>
              <a:t>Disciplina</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957406"/>
          </a:xfrm>
        </p:spPr>
        <p:txBody>
          <a:bodyPr>
            <a:noAutofit/>
          </a:bodyPr>
          <a:lstStyle/>
          <a:p>
            <a:pPr marL="0" indent="0" algn="just" eaLnBrk="0" hangingPunct="0">
              <a:buNone/>
            </a:pPr>
            <a:r>
              <a:rPr lang="pt-BR" altLang="pt-BR" sz="2000" dirty="0">
                <a:solidFill>
                  <a:schemeClr val="tx1"/>
                </a:solidFill>
                <a:latin typeface="Times New Roman" panose="02020603050405020304" pitchFamily="18" charset="0"/>
                <a:cs typeface="Times New Roman" panose="02020603050405020304" pitchFamily="18" charset="0"/>
              </a:rPr>
              <a:t>A disciplina visa habilitar o discente na área da Ciência da Computação que se dedica ao estudo e desenvolvimento de técnicas para manipulação de dados.</a:t>
            </a:r>
          </a:p>
          <a:p>
            <a:pPr marL="0" indent="0" algn="just" eaLnBrk="0" hangingPunct="0">
              <a:buNone/>
            </a:pPr>
            <a:endParaRPr lang="pt-BR" altLang="pt-BR" sz="20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r>
              <a:rPr lang="pt-BR" altLang="pt-BR" sz="2000" dirty="0">
                <a:solidFill>
                  <a:schemeClr val="tx1"/>
                </a:solidFill>
                <a:latin typeface="Times New Roman" panose="02020603050405020304" pitchFamily="18" charset="0"/>
                <a:cs typeface="Times New Roman" panose="02020603050405020304" pitchFamily="18" charset="0"/>
              </a:rPr>
              <a:t>Um banco de dados é uma coleção de dados armazenados de maneira ordenada. Para executar um sistema com eficiência, você precisaria de uma memória adequada dos registros passados ​​e presentes que entraram e saíram desse sistema específico.</a:t>
            </a:r>
          </a:p>
          <a:p>
            <a:pPr marL="0" indent="0" algn="just" eaLnBrk="0" hangingPunct="0">
              <a:buNone/>
            </a:pPr>
            <a:endParaRPr lang="pt-BR" altLang="pt-BR" sz="20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r>
              <a:rPr lang="pt-BR" altLang="pt-BR" sz="2000" dirty="0">
                <a:solidFill>
                  <a:schemeClr val="tx1"/>
                </a:solidFill>
                <a:latin typeface="Times New Roman" panose="02020603050405020304" pitchFamily="18" charset="0"/>
                <a:cs typeface="Times New Roman" panose="02020603050405020304" pitchFamily="18" charset="0"/>
              </a:rPr>
              <a:t>é um conjunto resultado de uma consulta armazenada sobre os dados, em que os usuários do banco de dados podem consultar simplesmente como eles fariam em um objeto de coleção de banco de dados persistente.</a:t>
            </a: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844096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Objetivos</a:t>
            </a:r>
            <a:r>
              <a:rPr lang="en-US" b="1" dirty="0">
                <a:solidFill>
                  <a:srgbClr val="0070C0"/>
                </a:solidFill>
              </a:rPr>
              <a:t>/</a:t>
            </a:r>
            <a:r>
              <a:rPr lang="en-US" b="1" dirty="0" err="1">
                <a:solidFill>
                  <a:srgbClr val="0070C0"/>
                </a:solidFill>
              </a:rPr>
              <a:t>Habilidades</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833334"/>
          </a:xfrm>
        </p:spPr>
        <p:txBody>
          <a:bodyPr>
            <a:noAutofit/>
          </a:bodyPr>
          <a:lstStyle/>
          <a:p>
            <a:pPr algn="just" eaLnBrk="0" hangingPunct="0">
              <a:buFont typeface="Wingdings" panose="05000000000000000000" pitchFamily="2" charset="2"/>
              <a:buChar char="§"/>
            </a:pPr>
            <a:r>
              <a:rPr lang="pt-BR" sz="2000" dirty="0">
                <a:solidFill>
                  <a:schemeClr val="tx1"/>
                </a:solidFill>
                <a:latin typeface="Times New Roman" panose="02020603050405020304" pitchFamily="18" charset="0"/>
                <a:cs typeface="Times New Roman" panose="02020603050405020304" pitchFamily="18" charset="0"/>
              </a:rPr>
              <a:t>­ Identificar a evolução histórica dos bancos de dados, as características dos </a:t>
            </a:r>
            <a:r>
              <a:rPr lang="pt-BR" sz="2000" dirty="0" err="1">
                <a:solidFill>
                  <a:schemeClr val="tx1"/>
                </a:solidFill>
                <a:latin typeface="Times New Roman" panose="02020603050405020304" pitchFamily="18" charset="0"/>
                <a:cs typeface="Times New Roman" panose="02020603050405020304" pitchFamily="18" charset="0"/>
              </a:rPr>
              <a:t>SBD’s</a:t>
            </a:r>
            <a:r>
              <a:rPr lang="pt-BR" sz="2000" dirty="0">
                <a:solidFill>
                  <a:schemeClr val="tx1"/>
                </a:solidFill>
                <a:latin typeface="Times New Roman" panose="02020603050405020304" pitchFamily="18" charset="0"/>
                <a:cs typeface="Times New Roman" panose="02020603050405020304" pitchFamily="18" charset="0"/>
              </a:rPr>
              <a:t> e a arquitetura dos </a:t>
            </a:r>
            <a:r>
              <a:rPr lang="pt-BR" sz="2000" dirty="0" err="1">
                <a:solidFill>
                  <a:schemeClr val="tx1"/>
                </a:solidFill>
                <a:latin typeface="Times New Roman" panose="02020603050405020304" pitchFamily="18" charset="0"/>
                <a:cs typeface="Times New Roman" panose="02020603050405020304" pitchFamily="18" charset="0"/>
              </a:rPr>
              <a:t>SGBD’s</a:t>
            </a:r>
            <a:r>
              <a:rPr lang="pt-BR" sz="2000" dirty="0">
                <a:solidFill>
                  <a:schemeClr val="tx1"/>
                </a:solidFill>
                <a:latin typeface="Times New Roman" panose="02020603050405020304" pitchFamily="18" charset="0"/>
                <a:cs typeface="Times New Roman" panose="02020603050405020304" pitchFamily="18" charset="0"/>
              </a:rPr>
              <a:t>, com base na abordagem relacional, para compor o alicerce o desenvolvimento de banco de dados.</a:t>
            </a:r>
          </a:p>
          <a:p>
            <a:pPr algn="just" eaLnBrk="0" hangingPunct="0">
              <a:buFont typeface="Wingdings" panose="05000000000000000000" pitchFamily="2" charset="2"/>
              <a:buChar char="§"/>
            </a:pPr>
            <a:endParaRPr lang="pt-BR" sz="2000" dirty="0">
              <a:solidFill>
                <a:schemeClr val="tx1"/>
              </a:solidFill>
              <a:latin typeface="Times New Roman" panose="02020603050405020304" pitchFamily="18" charset="0"/>
              <a:cs typeface="Times New Roman" panose="02020603050405020304" pitchFamily="18" charset="0"/>
            </a:endParaRPr>
          </a:p>
          <a:p>
            <a:pPr algn="just" eaLnBrk="0" hangingPunct="0">
              <a:buFont typeface="Wingdings" panose="05000000000000000000" pitchFamily="2" charset="2"/>
              <a:buChar char="§"/>
            </a:pPr>
            <a:r>
              <a:rPr lang="pt-BR" sz="2000" dirty="0">
                <a:solidFill>
                  <a:schemeClr val="tx1"/>
                </a:solidFill>
                <a:latin typeface="Times New Roman" panose="02020603050405020304" pitchFamily="18" charset="0"/>
                <a:cs typeface="Times New Roman" panose="02020603050405020304" pitchFamily="18" charset="0"/>
              </a:rPr>
              <a:t>­ Implementar as etapas de um projeto conceitual de banco de dados, com base na abordagem relacional e no diagrama de entidade ­relacionamento, para organizar a forma de pensamento sobre os dados a partir do conhecimento obtido nas especificações do negócio.</a:t>
            </a: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516335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Objetivos</a:t>
            </a:r>
            <a:r>
              <a:rPr lang="en-US" b="1" dirty="0">
                <a:solidFill>
                  <a:srgbClr val="0070C0"/>
                </a:solidFill>
              </a:rPr>
              <a:t>/</a:t>
            </a:r>
            <a:r>
              <a:rPr lang="en-US" b="1" dirty="0" err="1">
                <a:solidFill>
                  <a:srgbClr val="0070C0"/>
                </a:solidFill>
              </a:rPr>
              <a:t>Habilidades</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833334"/>
          </a:xfrm>
        </p:spPr>
        <p:txBody>
          <a:bodyPr>
            <a:noAutofit/>
          </a:bodyPr>
          <a:lstStyle/>
          <a:p>
            <a:pPr algn="just" eaLnBrk="0" hangingPunct="0">
              <a:buFont typeface="Wingdings" panose="05000000000000000000" pitchFamily="2" charset="2"/>
              <a:buChar char="§"/>
            </a:pPr>
            <a:r>
              <a:rPr lang="pt-BR" sz="2000" dirty="0">
                <a:solidFill>
                  <a:schemeClr val="tx1"/>
                </a:solidFill>
                <a:latin typeface="Times New Roman" panose="02020603050405020304" pitchFamily="18" charset="0"/>
                <a:cs typeface="Times New Roman" panose="02020603050405020304" pitchFamily="18" charset="0"/>
              </a:rPr>
              <a:t>­ Implementar as etapas de um projeto lógico e físico de banco de dados, com base nas técnicas de normalização, no mapeamento conceitual­ lógico e nos aspectos físicos que influenciam a implementação do modelo no SGBD, para a construção de estruturas de dados adequadas e de armazenamento eficiente de dados.</a:t>
            </a:r>
          </a:p>
          <a:p>
            <a:pPr algn="just" eaLnBrk="0" hangingPunct="0">
              <a:buFont typeface="Wingdings" panose="05000000000000000000" pitchFamily="2" charset="2"/>
              <a:buChar char="§"/>
            </a:pPr>
            <a:endParaRPr lang="pt-BR" sz="2000" dirty="0">
              <a:solidFill>
                <a:schemeClr val="tx1"/>
              </a:solidFill>
              <a:latin typeface="Times New Roman" panose="02020603050405020304" pitchFamily="18" charset="0"/>
              <a:cs typeface="Times New Roman" panose="02020603050405020304" pitchFamily="18" charset="0"/>
            </a:endParaRPr>
          </a:p>
          <a:p>
            <a:pPr algn="just" eaLnBrk="0" hangingPunct="0">
              <a:buFont typeface="Wingdings" panose="05000000000000000000" pitchFamily="2" charset="2"/>
              <a:buChar char="§"/>
            </a:pPr>
            <a:r>
              <a:rPr lang="pt-BR" sz="2000" dirty="0">
                <a:solidFill>
                  <a:schemeClr val="tx1"/>
                </a:solidFill>
                <a:latin typeface="Times New Roman" panose="02020603050405020304" pitchFamily="18" charset="0"/>
                <a:cs typeface="Times New Roman" panose="02020603050405020304" pitchFamily="18" charset="0"/>
              </a:rPr>
              <a:t>­ Gerenciar objetos no SGBD PostgreSQL, com base na implementação de bancos de dados relacionais, a linguagem SQL e os conceitos de transação, para refletir o projeto criado durante a modelagem e normalização dos dados, bem como manipular dados de forma eficiente.</a:t>
            </a: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518354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Objetivos</a:t>
            </a:r>
            <a:r>
              <a:rPr lang="en-US" b="1" dirty="0">
                <a:solidFill>
                  <a:srgbClr val="0070C0"/>
                </a:solidFill>
              </a:rPr>
              <a:t>/</a:t>
            </a:r>
            <a:r>
              <a:rPr lang="en-US" b="1" dirty="0" err="1">
                <a:solidFill>
                  <a:srgbClr val="0070C0"/>
                </a:solidFill>
              </a:rPr>
              <a:t>Habilidades</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833334"/>
          </a:xfrm>
        </p:spPr>
        <p:txBody>
          <a:bodyPr>
            <a:noAutofit/>
          </a:bodyPr>
          <a:lstStyle/>
          <a:p>
            <a:pPr algn="just" eaLnBrk="0" hangingPunct="0">
              <a:buFont typeface="Wingdings" panose="05000000000000000000" pitchFamily="2" charset="2"/>
              <a:buChar char="§"/>
            </a:pPr>
            <a:r>
              <a:rPr lang="pt-BR" sz="2000" dirty="0">
                <a:solidFill>
                  <a:schemeClr val="tx1"/>
                </a:solidFill>
                <a:latin typeface="Times New Roman" panose="02020603050405020304" pitchFamily="18" charset="0"/>
                <a:cs typeface="Times New Roman" panose="02020603050405020304" pitchFamily="18" charset="0"/>
              </a:rPr>
              <a:t>­ Realizar consultas em uma tabela, com base em expressões SELECT, em condições utilizando a cláusula WHERE e com agrupamento de dados utilizando o SGBD PostgreSQL, para especificar quais colunas de uma tabela devem ser retornadas no conjunto de resultados e filtrar registros que atendem a uma condição especificada.</a:t>
            </a:r>
          </a:p>
          <a:p>
            <a:pPr algn="just" eaLnBrk="0" hangingPunct="0">
              <a:buFont typeface="Wingdings" panose="05000000000000000000" pitchFamily="2" charset="2"/>
              <a:buChar char="§"/>
            </a:pPr>
            <a:endParaRPr lang="pt-BR" sz="2000" dirty="0">
              <a:solidFill>
                <a:schemeClr val="tx1"/>
              </a:solidFill>
              <a:latin typeface="Times New Roman" panose="02020603050405020304" pitchFamily="18" charset="0"/>
              <a:cs typeface="Times New Roman" panose="02020603050405020304" pitchFamily="18" charset="0"/>
            </a:endParaRPr>
          </a:p>
          <a:p>
            <a:pPr algn="just" eaLnBrk="0" hangingPunct="0">
              <a:buFont typeface="Wingdings" panose="05000000000000000000" pitchFamily="2" charset="2"/>
              <a:buChar char="§"/>
            </a:pPr>
            <a:r>
              <a:rPr lang="pt-BR" sz="2000" dirty="0">
                <a:solidFill>
                  <a:schemeClr val="tx1"/>
                </a:solidFill>
                <a:latin typeface="Times New Roman" panose="02020603050405020304" pitchFamily="18" charset="0"/>
                <a:cs typeface="Times New Roman" panose="02020603050405020304" pitchFamily="18" charset="0"/>
              </a:rPr>
              <a:t>­ Realizar consultas com várias tabelas, com base em junções interior e exterior, em consultas correlatas e aninhadas e com operadores de conjunto utilizando o SGBD PostgreSQL, para a construção de consultas que combinem registros de duas ou mais tabelas, restringindo ou retornando os dados a serem recuperados.</a:t>
            </a: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082710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Unidades</a:t>
            </a:r>
            <a:r>
              <a:rPr lang="en-US" b="1" dirty="0">
                <a:solidFill>
                  <a:srgbClr val="0070C0"/>
                </a:solidFill>
              </a:rPr>
              <a:t>/</a:t>
            </a:r>
            <a:r>
              <a:rPr lang="en-US" b="1" dirty="0" err="1">
                <a:solidFill>
                  <a:srgbClr val="0070C0"/>
                </a:solidFill>
              </a:rPr>
              <a:t>Conteúdos</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833334"/>
          </a:xfrm>
        </p:spPr>
        <p:txBody>
          <a:bodyPr>
            <a:noAutofit/>
          </a:bodyPr>
          <a:lstStyle/>
          <a:p>
            <a:pPr marL="457200" indent="-457200" algn="just" eaLnBrk="0" hangingPunct="0">
              <a:buAutoNum type="arabicPeriod"/>
            </a:pPr>
            <a:r>
              <a:rPr lang="pt-BR" sz="2200" dirty="0">
                <a:solidFill>
                  <a:schemeClr val="tx1"/>
                </a:solidFill>
                <a:latin typeface="Times New Roman" panose="02020603050405020304" pitchFamily="18" charset="0"/>
                <a:cs typeface="Times New Roman" panose="02020603050405020304" pitchFamily="18" charset="0"/>
              </a:rPr>
              <a:t>Sistema De Banco De Dados</a:t>
            </a:r>
          </a:p>
          <a:p>
            <a:pPr marL="457200" indent="-457200" algn="just" eaLnBrk="0" hangingPunct="0">
              <a:buAutoNum type="arabicPeriod"/>
            </a:pPr>
            <a:endParaRPr lang="pt-BR" sz="22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r>
              <a:rPr lang="pt-BR" sz="2200" dirty="0">
                <a:solidFill>
                  <a:schemeClr val="tx1"/>
                </a:solidFill>
                <a:latin typeface="Times New Roman" panose="02020603050405020304" pitchFamily="18" charset="0"/>
                <a:cs typeface="Times New Roman" panose="02020603050405020304" pitchFamily="18" charset="0"/>
              </a:rPr>
              <a:t>1.1 Histórico Dos Bancos De Dados</a:t>
            </a:r>
          </a:p>
          <a:p>
            <a:pPr marL="0" indent="0" algn="just" eaLnBrk="0" hangingPunct="0">
              <a:buNone/>
            </a:pPr>
            <a:endParaRPr lang="pt-BR" sz="22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r>
              <a:rPr lang="pt-BR" sz="2200" dirty="0">
                <a:solidFill>
                  <a:schemeClr val="tx1"/>
                </a:solidFill>
                <a:latin typeface="Times New Roman" panose="02020603050405020304" pitchFamily="18" charset="0"/>
                <a:cs typeface="Times New Roman" panose="02020603050405020304" pitchFamily="18" charset="0"/>
              </a:rPr>
              <a:t>1.2 Sistemas De Banco De Dados (SBD)</a:t>
            </a:r>
          </a:p>
          <a:p>
            <a:pPr marL="0" indent="0" algn="just" eaLnBrk="0" hangingPunct="0">
              <a:buNone/>
            </a:pPr>
            <a:endParaRPr lang="pt-BR" sz="22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r>
              <a:rPr lang="pt-BR" sz="2200" dirty="0">
                <a:solidFill>
                  <a:schemeClr val="tx1"/>
                </a:solidFill>
                <a:latin typeface="Times New Roman" panose="02020603050405020304" pitchFamily="18" charset="0"/>
                <a:cs typeface="Times New Roman" panose="02020603050405020304" pitchFamily="18" charset="0"/>
              </a:rPr>
              <a:t>1.3 Sistemas De Gerência De Banco De Dados (SGDB)</a:t>
            </a: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265390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Unidades</a:t>
            </a:r>
            <a:r>
              <a:rPr lang="en-US" b="1" dirty="0">
                <a:solidFill>
                  <a:srgbClr val="0070C0"/>
                </a:solidFill>
              </a:rPr>
              <a:t>/</a:t>
            </a:r>
            <a:r>
              <a:rPr lang="en-US" b="1" dirty="0" err="1">
                <a:solidFill>
                  <a:srgbClr val="0070C0"/>
                </a:solidFill>
              </a:rPr>
              <a:t>Conteúdos</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833334"/>
          </a:xfrm>
        </p:spPr>
        <p:txBody>
          <a:bodyPr>
            <a:noAutofit/>
          </a:bodyPr>
          <a:lstStyle/>
          <a:p>
            <a:pPr marL="457200" indent="-457200" algn="just" eaLnBrk="0" hangingPunct="0">
              <a:buAutoNum type="arabicPeriod" startAt="2"/>
            </a:pPr>
            <a:r>
              <a:rPr lang="pt-BR" sz="2200" dirty="0">
                <a:solidFill>
                  <a:schemeClr val="tx1"/>
                </a:solidFill>
                <a:latin typeface="Times New Roman" panose="02020603050405020304" pitchFamily="18" charset="0"/>
                <a:cs typeface="Times New Roman" panose="02020603050405020304" pitchFamily="18" charset="0"/>
              </a:rPr>
              <a:t>Projeto De Banco De Dados: Modelagem Conceitual</a:t>
            </a:r>
          </a:p>
          <a:p>
            <a:pPr marL="457200" indent="-457200" algn="just" eaLnBrk="0" hangingPunct="0">
              <a:buAutoNum type="arabicPeriod" startAt="2"/>
            </a:pPr>
            <a:endParaRPr lang="pt-BR" sz="22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r>
              <a:rPr lang="pt-BR" sz="2200" dirty="0">
                <a:solidFill>
                  <a:schemeClr val="tx1"/>
                </a:solidFill>
                <a:latin typeface="Times New Roman" panose="02020603050405020304" pitchFamily="18" charset="0"/>
                <a:cs typeface="Times New Roman" panose="02020603050405020304" pitchFamily="18" charset="0"/>
              </a:rPr>
              <a:t>2.1 Etapas Do Projeto</a:t>
            </a:r>
          </a:p>
          <a:p>
            <a:pPr marL="0" indent="0" algn="just" eaLnBrk="0" hangingPunct="0">
              <a:buNone/>
            </a:pPr>
            <a:endParaRPr lang="pt-BR" sz="22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r>
              <a:rPr lang="pt-BR" sz="2200" dirty="0">
                <a:solidFill>
                  <a:schemeClr val="tx1"/>
                </a:solidFill>
                <a:latin typeface="Times New Roman" panose="02020603050405020304" pitchFamily="18" charset="0"/>
                <a:cs typeface="Times New Roman" panose="02020603050405020304" pitchFamily="18" charset="0"/>
              </a:rPr>
              <a:t>2.2 Diagrama De Entidade E Relacionamento</a:t>
            </a:r>
          </a:p>
          <a:p>
            <a:pPr marL="0" indent="0" algn="just" eaLnBrk="0" hangingPunct="0">
              <a:buNone/>
            </a:pPr>
            <a:endParaRPr lang="pt-BR" sz="22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r>
              <a:rPr lang="pt-BR" sz="2200" dirty="0">
                <a:solidFill>
                  <a:schemeClr val="tx1"/>
                </a:solidFill>
                <a:latin typeface="Times New Roman" panose="02020603050405020304" pitchFamily="18" charset="0"/>
                <a:cs typeface="Times New Roman" panose="02020603050405020304" pitchFamily="18" charset="0"/>
              </a:rPr>
              <a:t>2.3 Modelagem De Entidades E Relacionamentos</a:t>
            </a:r>
          </a:p>
          <a:p>
            <a:pPr marL="0" indent="0" algn="just" eaLnBrk="0" hangingPunct="0">
              <a:buNone/>
            </a:pPr>
            <a:endParaRPr lang="pt-BR" sz="22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r>
              <a:rPr lang="pt-BR" sz="2200" dirty="0">
                <a:solidFill>
                  <a:schemeClr val="tx1"/>
                </a:solidFill>
                <a:latin typeface="Times New Roman" panose="02020603050405020304" pitchFamily="18" charset="0"/>
                <a:cs typeface="Times New Roman" panose="02020603050405020304" pitchFamily="18" charset="0"/>
              </a:rPr>
              <a:t>2.4 Modelagem De Atributos</a:t>
            </a: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1093330"/>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3086</TotalTime>
  <Words>1332</Words>
  <Application>Microsoft Office PowerPoint</Application>
  <PresentationFormat>Apresentação na tela (16:9)</PresentationFormat>
  <Paragraphs>160</Paragraphs>
  <Slides>21</Slides>
  <Notes>16</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21</vt:i4>
      </vt:variant>
    </vt:vector>
  </HeadingPairs>
  <TitlesOfParts>
    <vt:vector size="27" baseType="lpstr">
      <vt:lpstr>Arial</vt:lpstr>
      <vt:lpstr>Calibri</vt:lpstr>
      <vt:lpstr>Leelawadee</vt:lpstr>
      <vt:lpstr>Times New Roman</vt:lpstr>
      <vt:lpstr>Wingdings</vt:lpstr>
      <vt:lpstr>Office Theme</vt:lpstr>
      <vt:lpstr>Banco de Dados</vt:lpstr>
      <vt:lpstr>   1 – Apresentação Pessoal 2 – Visão Geral da Disciplina 3 – Objetivos/Habilidades 4 – Unidades/Conteúdos 5 – Metodologia/Avaliação 6 – Referências Bibliográficas  </vt:lpstr>
      <vt:lpstr>Apresentação Pessoal</vt:lpstr>
      <vt:lpstr>Visão Geral da Disciplina</vt:lpstr>
      <vt:lpstr>Objetivos/Habilidades</vt:lpstr>
      <vt:lpstr>Objetivos/Habilidades</vt:lpstr>
      <vt:lpstr>Objetivos/Habilidades</vt:lpstr>
      <vt:lpstr>Unidades/Conteúdos</vt:lpstr>
      <vt:lpstr>Unidades/Conteúdos</vt:lpstr>
      <vt:lpstr>Unidades/Conteúdos</vt:lpstr>
      <vt:lpstr>Unidades/Conteúdos</vt:lpstr>
      <vt:lpstr>Unidades/Conteúdos</vt:lpstr>
      <vt:lpstr>Unidades/Conteúdos</vt:lpstr>
      <vt:lpstr>Metodologia/Avaliação</vt:lpstr>
      <vt:lpstr>Metodologia/Avaliação</vt:lpstr>
      <vt:lpstr>Avaliação</vt:lpstr>
      <vt:lpstr>Datas Avaliativas 2024.1</vt:lpstr>
      <vt:lpstr>Referências Bibliográficas</vt:lpstr>
      <vt:lpstr>Referências Bibliográficas</vt:lpstr>
      <vt:lpstr>Referências Bibliográficas</vt:lpstr>
      <vt:lpstr>Banco de Dados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Nome da Disciplina</dc:title>
  <dc:creator>JOAO CAIRO FERREIRA</dc:creator>
  <cp:lastModifiedBy>HELENO CARDOSO DA SILVA FILHO</cp:lastModifiedBy>
  <cp:revision>761</cp:revision>
  <dcterms:created xsi:type="dcterms:W3CDTF">2020-03-17T20:12:34Z</dcterms:created>
  <dcterms:modified xsi:type="dcterms:W3CDTF">2024-02-21T14:27:34Z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1033-11.1.0.9126</vt:lpwstr>
  </property>
</Properties>
</file>