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Schoolbook" panose="02040604050505020304" pitchFamily="18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lVzqr2hj2OPD0D5+Q594jPyU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F8B08-BA70-441E-B8A5-DADEEADE9021}" v="1" dt="2022-02-14T23:52:46.441"/>
  </p1510:revLst>
</p1510:revInfo>
</file>

<file path=ppt/tableStyles.xml><?xml version="1.0" encoding="utf-8"?>
<a:tblStyleLst xmlns:a="http://schemas.openxmlformats.org/drawingml/2006/main" def="{52FEAA4D-7AE7-4B68-A6C3-5CD4B9A8E05C}">
  <a:tblStyle styleId="{52FEAA4D-7AE7-4B68-A6C3-5CD4B9A8E05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TA PINHEIRO" clId="Web-{A47F8B08-BA70-441E-B8A5-DADEEADE9021}"/>
    <pc:docChg chg="delSld">
      <pc:chgData name="TALITA PINHEIRO" userId="" providerId="" clId="Web-{A47F8B08-BA70-441E-B8A5-DADEEADE9021}" dt="2022-02-14T23:52:46.441" v="0"/>
      <pc:docMkLst>
        <pc:docMk/>
      </pc:docMkLst>
      <pc:sldChg chg="del">
        <pc:chgData name="TALITA PINHEIRO" userId="" providerId="" clId="Web-{A47F8B08-BA70-441E-B8A5-DADEEADE9021}" dt="2022-02-14T23:52:46.441" v="0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2" name="Google Shape;29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8" name="Google Shape;34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6" name="Google Shape;3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915139" y="4342721"/>
            <a:ext cx="5027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Century Schoolbook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Century Schoolbook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01</a:t>
            </a: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544134" y="1087427"/>
            <a:ext cx="11374064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de um SGBD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Isolar os usuários dos detalhes mais internos do banco de dados (abstração de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Prover independência de dados às aplicações (estrutura física de armazenamento e à estratégia de acesso);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rapidez na manipulação e no acesso à informação;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do esforço humano (desenvolvimento e utilização);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da redundância e da inconsistência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redução de problemas de integridade;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compartilhamento de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aplicação automática de restrições de segurança;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controle integrado de informações distribuídas fisicamente.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683619" y="947943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Abstração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3971" y="1771164"/>
            <a:ext cx="7631113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544134" y="916946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Níveis de Abstração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556141" y="1747329"/>
            <a:ext cx="11191574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físico: descreve como um registro (por ex., cliente) é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lógico: descreve dados armazenados em um BD, e os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relacionamentos entre os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= record</a:t>
            </a: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rua_cliente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cidade_cliente 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Nível de visão: programas de aplicação escondem detalhes dos tipos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dados. Visões também podem esconder informações (salário de empregado) por questões de segurança;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Definição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DDL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402956" y="1808905"/>
            <a:ext cx="11329261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esquema de banco de dados é especificado por um conjunto de definições expressas por uma linguagem especial chamada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definição de dados (Data Definition Language);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resultado da compilação de comandos de uma DDL é o conjunto de tabelas que serão armazenadas no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dicionário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(ou diretório) de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/>
          <p:nvPr/>
        </p:nvSpPr>
        <p:spPr>
          <a:xfrm rot="-1082360">
            <a:off x="387458" y="4014061"/>
            <a:ext cx="635430" cy="58893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1203702" y="4193672"/>
            <a:ext cx="7692326" cy="16158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dicionário de dados contém metadados (dados sobre os dados);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Este dicionário (diretório) é consultado antes que os dados sejam lidos ou modificados no sistema de banco de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550872" y="1108990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862739" y="2134373"/>
            <a:ext cx="10001573" cy="272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Manipulação de dados significa: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busca da informação armazenada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inserção de novas informações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eliminação de informações do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modificação dos dados armazenados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 nível físico precisamos definir algoritmos que permitam acesso eficiente aos dados;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519875" y="799024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Manipulação de Dados (</a:t>
            </a:r>
            <a:r>
              <a:rPr lang="pt-BR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DML</a:t>
            </a: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692256" y="1805948"/>
            <a:ext cx="106680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consulta (QUERY) é um comando de busca de uma informação no BD;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parte da DML que busca informações é chamada </a:t>
            </a:r>
            <a:r>
              <a:rPr lang="pt-BR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LINGUAGEM DE CONSULTA;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2661800" y="3585296"/>
            <a:ext cx="4946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é a linguagem mais amplamente utilizada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/>
          <p:nvPr/>
        </p:nvSpPr>
        <p:spPr>
          <a:xfrm>
            <a:off x="3146224" y="2889880"/>
            <a:ext cx="6235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Modelos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3" y="232757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/>
        </p:nvSpPr>
        <p:spPr>
          <a:xfrm>
            <a:off x="3107125" y="2362200"/>
            <a:ext cx="57912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Coleta e Análise de Requisitos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513525" y="3581400"/>
            <a:ext cx="45720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3615125" y="4572000"/>
            <a:ext cx="34545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3615125" y="5562600"/>
            <a:ext cx="3962400" cy="4572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Projeto Físico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17"/>
          <p:cNvCxnSpPr/>
          <p:nvPr/>
        </p:nvCxnSpPr>
        <p:spPr>
          <a:xfrm>
            <a:off x="5484141" y="19431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17"/>
          <p:cNvCxnSpPr/>
          <p:nvPr/>
        </p:nvCxnSpPr>
        <p:spPr>
          <a:xfrm>
            <a:off x="5484141" y="2841625"/>
            <a:ext cx="0" cy="7317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8" name="Google Shape;268;p17"/>
          <p:cNvCxnSpPr/>
          <p:nvPr/>
        </p:nvCxnSpPr>
        <p:spPr>
          <a:xfrm>
            <a:off x="5484141" y="4046537"/>
            <a:ext cx="0" cy="547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9" name="Google Shape;269;p17"/>
          <p:cNvCxnSpPr/>
          <p:nvPr/>
        </p:nvCxnSpPr>
        <p:spPr>
          <a:xfrm>
            <a:off x="5484141" y="5051425"/>
            <a:ext cx="0" cy="549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70;p17"/>
          <p:cNvCxnSpPr/>
          <p:nvPr/>
        </p:nvCxnSpPr>
        <p:spPr>
          <a:xfrm>
            <a:off x="5484141" y="6057900"/>
            <a:ext cx="0" cy="63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1" name="Google Shape;271;p17"/>
          <p:cNvSpPr txBox="1"/>
          <p:nvPr/>
        </p:nvSpPr>
        <p:spPr>
          <a:xfrm>
            <a:off x="4427925" y="1447800"/>
            <a:ext cx="243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Mini-mundo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5951925" y="2971800"/>
            <a:ext cx="3464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053525" y="4038600"/>
            <a:ext cx="4036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6155125" y="5029200"/>
            <a:ext cx="3555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</a:t>
            </a: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6256725" y="6096000"/>
            <a:ext cx="321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Esquema interno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5230283" y="-26987"/>
            <a:ext cx="1441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Fases de um Projeto de BD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316396" y="220248"/>
            <a:ext cx="6111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Projeto BD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266700" y="1720840"/>
            <a:ext cx="11544300" cy="4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processo de projetar a estrutura geral de um BD: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Conceitual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Descreve o banco de dados independente da implementação. Registra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quais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dados que irão aparecer no banco e não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estes dados estão armazenados;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lógico – decidir o esquema do BD. Projeto do BD requer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encontrar uma “boa” coleção de tabelas: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Decisão de negócio – quais atributos deveriam ser armazenados no BD?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Decisão de computação – quais tabelas devemos ter e como os atributos devem ser distribuídos 	entre estas várias tabelas?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 físico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decidir 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físico do BD;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81000" y="1488639"/>
            <a:ext cx="11506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Exemplo de um modelo conceitual textual: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Cadastro de Clientes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necessários: nome completo, tipo de pessoa (física ou jurídica), endereço, bairro, cidade, estado, telefone, email, nome de contato.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Pedido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necessários: código do produto, quantidade, código do cliente, código do vendedor.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Cadastro de Livros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Titulo, subtítulo, autor, editora,  número de páginas, preço de compra, já foi lido, ISBN, número de páginas, ano de publicação, número da edição...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952" y="1837087"/>
            <a:ext cx="7210939" cy="203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23" y="4352573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488" y="5054939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996" y="5558521"/>
            <a:ext cx="82105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6248" y="6115113"/>
            <a:ext cx="82105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891720" y="980234"/>
            <a:ext cx="2783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usar BD?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400050" y="1375886"/>
            <a:ext cx="113346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Compreende uma descrição das estruturas que serão armazenadas no banco e que resulta numa representação gráfica dos dados de uma maneira lógica, inclusive nomeando os componentes e ações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exercem uns sobre os outros.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7258050" y="3810000"/>
            <a:ext cx="1809900" cy="819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1981200" y="3810000"/>
            <a:ext cx="1447800" cy="8193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4514850" y="3771900"/>
            <a:ext cx="1524000" cy="914400"/>
          </a:xfrm>
          <a:prstGeom prst="diamond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2038350" y="5219700"/>
            <a:ext cx="304800" cy="3048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2076450" y="310515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2571750" y="502920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7829550" y="3105150"/>
            <a:ext cx="304800" cy="3048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1"/>
          <p:cNvCxnSpPr>
            <a:stCxn id="313" idx="4"/>
          </p:cNvCxnSpPr>
          <p:nvPr/>
        </p:nvCxnSpPr>
        <p:spPr>
          <a:xfrm rot="5400000">
            <a:off x="2037600" y="3599700"/>
            <a:ext cx="381000" cy="1500"/>
          </a:xfrm>
          <a:prstGeom prst="bentConnector3">
            <a:avLst>
              <a:gd name="adj1" fmla="val 502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21"/>
          <p:cNvSpPr txBox="1"/>
          <p:nvPr/>
        </p:nvSpPr>
        <p:spPr>
          <a:xfrm>
            <a:off x="2171700" y="4076700"/>
            <a:ext cx="9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7296150" y="4057650"/>
            <a:ext cx="181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4781550" y="4057650"/>
            <a:ext cx="109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do tipo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2400300" y="3086100"/>
            <a:ext cx="72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Preço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1543050" y="5600700"/>
            <a:ext cx="8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2743200" y="5334000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1"/>
          <p:cNvSpPr txBox="1"/>
          <p:nvPr/>
        </p:nvSpPr>
        <p:spPr>
          <a:xfrm>
            <a:off x="8134350" y="3086100"/>
            <a:ext cx="1095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7810500" y="5334000"/>
            <a:ext cx="83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21"/>
          <p:cNvCxnSpPr>
            <a:stCxn id="312" idx="0"/>
          </p:cNvCxnSpPr>
          <p:nvPr/>
        </p:nvCxnSpPr>
        <p:spPr>
          <a:xfrm rot="10800000" flipH="1">
            <a:off x="2190750" y="4610100"/>
            <a:ext cx="15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21"/>
          <p:cNvCxnSpPr/>
          <p:nvPr/>
        </p:nvCxnSpPr>
        <p:spPr>
          <a:xfrm rot="5400000">
            <a:off x="2533694" y="4838744"/>
            <a:ext cx="3810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21"/>
          <p:cNvCxnSpPr/>
          <p:nvPr/>
        </p:nvCxnSpPr>
        <p:spPr>
          <a:xfrm rot="5400000">
            <a:off x="7791494" y="3600494"/>
            <a:ext cx="381000" cy="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21"/>
          <p:cNvSpPr/>
          <p:nvPr/>
        </p:nvSpPr>
        <p:spPr>
          <a:xfrm>
            <a:off x="7467600" y="5257800"/>
            <a:ext cx="304800" cy="304800"/>
          </a:xfrm>
          <a:prstGeom prst="ellipse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21"/>
          <p:cNvCxnSpPr>
            <a:stCxn id="328" idx="0"/>
          </p:cNvCxnSpPr>
          <p:nvPr/>
        </p:nvCxnSpPr>
        <p:spPr>
          <a:xfrm rot="10800000" flipH="1">
            <a:off x="7620000" y="4648200"/>
            <a:ext cx="15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21"/>
          <p:cNvCxnSpPr/>
          <p:nvPr/>
        </p:nvCxnSpPr>
        <p:spPr>
          <a:xfrm rot="10800000">
            <a:off x="3448156" y="4228994"/>
            <a:ext cx="10659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1"/>
          <p:cNvCxnSpPr/>
          <p:nvPr/>
        </p:nvCxnSpPr>
        <p:spPr>
          <a:xfrm rot="10800000">
            <a:off x="6038850" y="4229188"/>
            <a:ext cx="12192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21"/>
          <p:cNvSpPr/>
          <p:nvPr/>
        </p:nvSpPr>
        <p:spPr>
          <a:xfrm>
            <a:off x="514350" y="6211669"/>
            <a:ext cx="8496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Obs: O modelo lógico também pode ser representado assim: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TipoDeProduto (CodTipoProd, DescrTipoProd), 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 (CodProd, DescrProd, PrecoProd, CodTipoProd)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85750" y="1150888"/>
            <a:ext cx="11258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técnica de modelagem mais difundida é a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abordagem entidade-relacionamento (ER). Nesta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técnica, um modelo conceitual é usualmente representado através de um diagrama, chamado </a:t>
            </a:r>
            <a:r>
              <a:rPr lang="pt-BR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entidade-relacionamento (DER).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50" y="2095172"/>
            <a:ext cx="8362950" cy="414366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/>
        </p:nvSpPr>
        <p:spPr>
          <a:xfrm>
            <a:off x="304800" y="6229350"/>
            <a:ext cx="767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*Veremos com mais detalhe o Modelo Entidade-Relacionamento;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316396" y="220248"/>
            <a:ext cx="793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 Farmácia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475" y="2824163"/>
            <a:ext cx="20764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9038" y="1504950"/>
            <a:ext cx="19526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43800" y="4386263"/>
            <a:ext cx="22098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5763" y="1828800"/>
            <a:ext cx="11334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95763" y="4567238"/>
            <a:ext cx="1171575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24"/>
          <p:cNvCxnSpPr>
            <a:stCxn id="354" idx="0"/>
            <a:endCxn id="357" idx="1"/>
          </p:cNvCxnSpPr>
          <p:nvPr/>
        </p:nvCxnSpPr>
        <p:spPr>
          <a:xfrm rot="-5400000">
            <a:off x="2819400" y="1447763"/>
            <a:ext cx="728700" cy="20241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" name="Google Shape;360;p24"/>
          <p:cNvCxnSpPr>
            <a:stCxn id="357" idx="3"/>
            <a:endCxn id="355" idx="1"/>
          </p:cNvCxnSpPr>
          <p:nvPr/>
        </p:nvCxnSpPr>
        <p:spPr>
          <a:xfrm>
            <a:off x="5329238" y="2095500"/>
            <a:ext cx="2209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1" name="Google Shape;361;p24"/>
          <p:cNvCxnSpPr>
            <a:stCxn id="356" idx="1"/>
            <a:endCxn id="358" idx="3"/>
          </p:cNvCxnSpPr>
          <p:nvPr/>
        </p:nvCxnSpPr>
        <p:spPr>
          <a:xfrm flipH="1">
            <a:off x="5367300" y="4857750"/>
            <a:ext cx="21765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24"/>
          <p:cNvCxnSpPr>
            <a:stCxn id="358" idx="1"/>
            <a:endCxn id="354" idx="2"/>
          </p:cNvCxnSpPr>
          <p:nvPr/>
        </p:nvCxnSpPr>
        <p:spPr>
          <a:xfrm rot="10800000">
            <a:off x="2171663" y="4148250"/>
            <a:ext cx="2024100" cy="7095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3" name="Google Shape;363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278296" y="65839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Físico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419100" y="1779538"/>
            <a:ext cx="11010900" cy="30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uma descrição de um banco de dados no nível de abstração visto pelo usuário do SGBD. Assim, esse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depende do SGBD que está sendo usado.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modelo são detalhados os componentes  da estrutura física do banco, como tabelas, campos, tipos de valores, índices,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Nesse estágio estamos prontos para criar o banco de dados propriamente dito, usando o SGBD preferido.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Físico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96059" y="1091684"/>
            <a:ext cx="457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tabelas em um BD Relacional.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27"/>
          <p:cNvGraphicFramePr/>
          <p:nvPr/>
        </p:nvGraphicFramePr>
        <p:xfrm>
          <a:off x="419100" y="2243666"/>
          <a:ext cx="2766200" cy="1112550"/>
        </p:xfrm>
        <a:graphic>
          <a:graphicData uri="http://schemas.openxmlformats.org/drawingml/2006/table">
            <a:tbl>
              <a:tblPr firstRow="1" bandRow="1">
                <a:noFill/>
                <a:tableStyleId>{52FEAA4D-7AE7-4B68-A6C3-5CD4B9A8E05C}</a:tableStyleId>
              </a:tblPr>
              <a:tblGrid>
                <a:gridCol w="8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Computador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Impressora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4" name="Google Shape;384;p27"/>
          <p:cNvGraphicFramePr/>
          <p:nvPr/>
        </p:nvGraphicFramePr>
        <p:xfrm>
          <a:off x="3365500" y="3691466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{52FEAA4D-7AE7-4B68-A6C3-5CD4B9A8E05C}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Descrição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Preço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CódigodoTipo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Desktop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1.200,00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Laptop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1.600,00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Impr. Jato Tinta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40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Impr. Laser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500,00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5" name="Google Shape;385;p27"/>
          <p:cNvSpPr txBox="1"/>
          <p:nvPr/>
        </p:nvSpPr>
        <p:spPr>
          <a:xfrm>
            <a:off x="10267950" y="3219450"/>
            <a:ext cx="106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400050" y="1714500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produto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28"/>
          <p:cNvGrpSpPr/>
          <p:nvPr/>
        </p:nvGrpSpPr>
        <p:grpSpPr>
          <a:xfrm>
            <a:off x="1650974" y="1296983"/>
            <a:ext cx="9628632" cy="1493836"/>
            <a:chOff x="3200400" y="7086600"/>
            <a:chExt cx="10287000" cy="139065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00400" y="7086600"/>
              <a:ext cx="25146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 txBox="1"/>
            <p:nvPr/>
          </p:nvSpPr>
          <p:spPr>
            <a:xfrm>
              <a:off x="10744200" y="7086600"/>
              <a:ext cx="2743200" cy="11430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Projeto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629400" y="7105650"/>
              <a:ext cx="31320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trabalha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28"/>
            <p:cNvCxnSpPr/>
            <p:nvPr/>
          </p:nvCxnSpPr>
          <p:spPr>
            <a:xfrm>
              <a:off x="9601200" y="777240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7" name="Google Shape;397;p28"/>
            <p:cNvCxnSpPr/>
            <p:nvPr/>
          </p:nvCxnSpPr>
          <p:spPr>
            <a:xfrm>
              <a:off x="5715000" y="77724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98" name="Google Shape;398;p28"/>
          <p:cNvCxnSpPr/>
          <p:nvPr/>
        </p:nvCxnSpPr>
        <p:spPr>
          <a:xfrm flipH="1">
            <a:off x="1437183" y="2566987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9" name="Google Shape;399;p28"/>
          <p:cNvSpPr/>
          <p:nvPr/>
        </p:nvSpPr>
        <p:spPr>
          <a:xfrm>
            <a:off x="122343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0" name="Google Shape;400;p28"/>
          <p:cNvCxnSpPr/>
          <p:nvPr/>
        </p:nvCxnSpPr>
        <p:spPr>
          <a:xfrm flipH="1">
            <a:off x="2294649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1" name="Google Shape;401;p28"/>
          <p:cNvSpPr/>
          <p:nvPr/>
        </p:nvSpPr>
        <p:spPr>
          <a:xfrm>
            <a:off x="2080683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02" name="Google Shape;402;p28"/>
          <p:cNvCxnSpPr/>
          <p:nvPr/>
        </p:nvCxnSpPr>
        <p:spPr>
          <a:xfrm>
            <a:off x="336338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3" name="Google Shape;403;p28"/>
          <p:cNvSpPr/>
          <p:nvPr/>
        </p:nvSpPr>
        <p:spPr>
          <a:xfrm>
            <a:off x="3577167" y="3057525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368300" y="3549650"/>
            <a:ext cx="1282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matricula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1866900" y="3549650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3149600" y="3549650"/>
            <a:ext cx="1011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6786033" y="3303587"/>
            <a:ext cx="8571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28"/>
          <p:cNvCxnSpPr/>
          <p:nvPr/>
        </p:nvCxnSpPr>
        <p:spPr>
          <a:xfrm>
            <a:off x="6786033" y="2566987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28"/>
          <p:cNvSpPr/>
          <p:nvPr/>
        </p:nvSpPr>
        <p:spPr>
          <a:xfrm>
            <a:off x="6999816" y="3057525"/>
            <a:ext cx="2160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4218516" y="1338262"/>
            <a:ext cx="643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7857067" y="2320925"/>
            <a:ext cx="641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5518149" y="-26987"/>
            <a:ext cx="1812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8"/>
          <p:cNvCxnSpPr/>
          <p:nvPr/>
        </p:nvCxnSpPr>
        <p:spPr>
          <a:xfrm flipH="1">
            <a:off x="8974633" y="2501900"/>
            <a:ext cx="6435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p28"/>
          <p:cNvSpPr/>
          <p:nvPr/>
        </p:nvSpPr>
        <p:spPr>
          <a:xfrm>
            <a:off x="8760882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28"/>
          <p:cNvCxnSpPr/>
          <p:nvPr/>
        </p:nvCxnSpPr>
        <p:spPr>
          <a:xfrm flipH="1">
            <a:off x="9832099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" name="Google Shape;416;p28"/>
          <p:cNvSpPr/>
          <p:nvPr/>
        </p:nvSpPr>
        <p:spPr>
          <a:xfrm>
            <a:off x="9618133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7" name="Google Shape;417;p28"/>
          <p:cNvCxnSpPr/>
          <p:nvPr/>
        </p:nvCxnSpPr>
        <p:spPr>
          <a:xfrm>
            <a:off x="10900833" y="2501900"/>
            <a:ext cx="213600" cy="490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8" name="Google Shape;418;p28"/>
          <p:cNvSpPr/>
          <p:nvPr/>
        </p:nvSpPr>
        <p:spPr>
          <a:xfrm>
            <a:off x="11114616" y="2992437"/>
            <a:ext cx="213600" cy="2460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8320616" y="3455987"/>
            <a:ext cx="948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9404349" y="3484562"/>
            <a:ext cx="8553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10687049" y="3484562"/>
            <a:ext cx="15048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orcamento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8"/>
          <p:cNvGrpSpPr/>
          <p:nvPr/>
        </p:nvGrpSpPr>
        <p:grpSpPr>
          <a:xfrm>
            <a:off x="1780536" y="4645363"/>
            <a:ext cx="9328688" cy="1752676"/>
            <a:chOff x="6400800" y="11144250"/>
            <a:chExt cx="6916800" cy="2514600"/>
          </a:xfrm>
        </p:grpSpPr>
        <p:sp>
          <p:nvSpPr>
            <p:cNvPr id="423" name="Google Shape;423;p28"/>
            <p:cNvSpPr txBox="1"/>
            <p:nvPr/>
          </p:nvSpPr>
          <p:spPr>
            <a:xfrm>
              <a:off x="6400800" y="11371262"/>
              <a:ext cx="2514600" cy="915900"/>
            </a:xfrm>
            <a:prstGeom prst="rect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pt-BR" sz="24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Empregado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4" name="Google Shape;424;p28"/>
            <p:cNvCxnSpPr/>
            <p:nvPr/>
          </p:nvCxnSpPr>
          <p:spPr>
            <a:xfrm>
              <a:off x="7543800" y="12287250"/>
              <a:ext cx="0" cy="13716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7543800" y="13658850"/>
              <a:ext cx="38862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6" name="Google Shape;426;p28"/>
            <p:cNvSpPr/>
            <p:nvPr/>
          </p:nvSpPr>
          <p:spPr>
            <a:xfrm>
              <a:off x="10058400" y="11144250"/>
              <a:ext cx="3259200" cy="1371600"/>
            </a:xfrm>
            <a:prstGeom prst="diamond">
              <a:avLst/>
            </a:prstGeom>
            <a:solidFill>
              <a:srgbClr val="BFBFBF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pt-BR" sz="20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supervisiona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7" name="Google Shape;427;p28"/>
            <p:cNvCxnSpPr/>
            <p:nvPr/>
          </p:nvCxnSpPr>
          <p:spPr>
            <a:xfrm rot="10800000">
              <a:off x="11430000" y="12515850"/>
              <a:ext cx="0" cy="11430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8" name="Google Shape;428;p28"/>
            <p:cNvCxnSpPr/>
            <p:nvPr/>
          </p:nvCxnSpPr>
          <p:spPr>
            <a:xfrm>
              <a:off x="8915400" y="11830050"/>
              <a:ext cx="114300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9" name="Google Shape;429;p28"/>
          <p:cNvSpPr txBox="1"/>
          <p:nvPr/>
        </p:nvSpPr>
        <p:spPr>
          <a:xfrm>
            <a:off x="5403849" y="4732337"/>
            <a:ext cx="6435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 flipH="1">
            <a:off x="3695600" y="5591175"/>
            <a:ext cx="5589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8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Relacionamentos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Introdução: Antes do 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59632" y="1040932"/>
            <a:ext cx="110890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uma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fábrica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os dados em sistemas de arquivos: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036" y="2371241"/>
            <a:ext cx="7716780" cy="366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19700" y="1062050"/>
            <a:ext cx="8282100" cy="52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dados não integrados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Mesmo objeto da realidade é representado várias vezes na base de dados.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Exemplo: teclado, monitor e mouse;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Redundância não controlada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Não há gerência automática da redundância;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Redundância leva 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inconsistência dos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redigitação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• dificuldade de extração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pouco confiáveis e de baixa disponibilidade;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427300" y="3158350"/>
            <a:ext cx="5373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-Tolerância a falhas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luz, erro de disco, interrupção de funcionamento, etc;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Cópias? restauração do estado anterior? Consistência da base?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Segurança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diferenciado por tipo de usuário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509755" y="1133356"/>
            <a:ext cx="11089029" cy="5724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 - DESVANTAGENS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Desvantagens de usar sistema de arquivos para armazenar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Redundância e inconsistência de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Vários formatos de arquivos, duplicação de informação em diferentes arquivos;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Dificuldade no acesso aos dados: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Necessidade de escrever um novo programa para realizar cada nova tarefa;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Isolamento de dados – vários arquivos e formatos de arquivos;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Problemas de integridade: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Restrições de integridade (ex: saldo&gt;0)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Adicionar código apropriado nos vários programas de aplicação;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Difícil adicionar novas restrições ou modificar as restrições existentes;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466642" y="947943"/>
            <a:ext cx="11725358" cy="53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arquivos - DESVANTAGENS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Problemas de atomicidade: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Falhas podem deixar o BD em um estado inconsistente, com parte das modificações realizadas;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Acesso concorrente por múltiplos usuários: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Acesso concorrente necessário para melhor desempenho;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Acesso concorrente não controlado pode levar à inconsistências;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Ex: 2 pessoas lendo um saldo e atualizando ao mesmo tempo;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SBD oferecem soluções para todos os problemas citados acima</a:t>
            </a: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528635" y="1087428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762336" y="1700656"/>
            <a:ext cx="9575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uma fábrica com os dados em bancos de dados: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1748" y="2499102"/>
            <a:ext cx="64674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82141" y="963441"/>
            <a:ext cx="11089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Gerenciamento de 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963815" y="156117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 de uma fábrica: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601" y="2205356"/>
            <a:ext cx="6453413" cy="413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316396" y="220248"/>
            <a:ext cx="611090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Introdução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480442" y="1102930"/>
            <a:ext cx="11400689" cy="503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Gerenciador de Bancos de Dados (SGBD)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Um SGBD (Sistema Gerenciador de Banco de Dados) consiste em uma coleção de dados inter-relacionados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em um conjunto de programas para acessá-los;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SGBDs são projetados para gerenciar grandes grupos de informações;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gerenciamento envolve: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definição de estruturas para o armazenamento da informação;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fornecimento de mecanismos para manipular as informações;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Quando vários usuários acessam os dados o SGBD precisa garantir a INTEGRIDADE dos dados, evitando resultados anômalos;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1478</Words>
  <Application>Microsoft Office PowerPoint</Application>
  <PresentationFormat>Widescreen</PresentationFormat>
  <Paragraphs>291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Century Schoolbook</vt:lpstr>
      <vt:lpstr>Tahoma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TECNOASP</dc:creator>
  <cp:lastModifiedBy>Heleno Cardoso</cp:lastModifiedBy>
  <cp:revision>3</cp:revision>
  <dcterms:modified xsi:type="dcterms:W3CDTF">2023-08-09T19:50:15Z</dcterms:modified>
</cp:coreProperties>
</file>