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entury Schoolbook" panose="02040604050505020304" pitchFamily="18" charset="0"/>
      <p:regular r:id="rId32"/>
      <p:bold r:id="rId33"/>
      <p:italic r:id="rId34"/>
      <p:boldItalic r:id="rId35"/>
    </p:embeddedFont>
    <p:embeddedFont>
      <p:font typeface="Tahoma" panose="020B0604030504040204" pitchFamily="3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CYFhN961nq8ROqMCYdsLcWey2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469B6D-FDC5-4EB5-8BD0-3AD0F01BE609}">
  <a:tblStyle styleId="{D0469B6D-FDC5-4EB5-8BD0-3AD0F01BE60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8" name="Google Shape;2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8" name="Google Shape;3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1" name="Google Shape;35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6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ea5dddf354_0_0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ea5dddf3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8" name="Google Shape;4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7" name="Google Shape;42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6" name="Google Shape;4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6" name="Google Shape;4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5" name="Google Shape;45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ea5dddf354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4" name="Google Shape;464;gea5dddf35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a5dddf354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4" name="Google Shape;474;gea5dddf354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83" name="Google Shape;48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0" name="Google Shape;21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3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46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4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4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7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47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4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0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0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4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1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1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4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4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4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4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42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4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4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4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43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43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43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43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4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4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4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44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44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5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45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5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4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4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704850" y="240982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Banco de Dados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Aula 02</a:t>
            </a:r>
            <a:endParaRPr sz="36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entury Schoolbook"/>
              <a:cs typeface="Times New Roman" panose="02020603050405020304" pitchFamily="18" charset="0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entury Schoolbook"/>
              <a:cs typeface="Times New Roman" panose="02020603050405020304" pitchFamily="18" charset="0"/>
              <a:sym typeface="Century Schoolbook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289" y="235691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20EC3589-07B0-D9B7-C953-146D4C9B37B2}"/>
              </a:ext>
            </a:extLst>
          </p:cNvPr>
          <p:cNvSpPr/>
          <p:nvPr/>
        </p:nvSpPr>
        <p:spPr>
          <a:xfrm>
            <a:off x="419725" y="4683125"/>
            <a:ext cx="116023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Professor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MSc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 Heleno Cardoso </a:t>
            </a:r>
            <a:r>
              <a:rPr lang="pt-BR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– E-mail: helenocardosofilho@gmail.com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Google Shape;89;p1">
            <a:extLst>
              <a:ext uri="{FF2B5EF4-FFF2-40B4-BE49-F238E27FC236}">
                <a16:creationId xmlns:a16="http://schemas.microsoft.com/office/drawing/2014/main" id="{90DC35CA-5803-1216-9A23-A8FC0BDE55D2}"/>
              </a:ext>
            </a:extLst>
          </p:cNvPr>
          <p:cNvSpPr/>
          <p:nvPr/>
        </p:nvSpPr>
        <p:spPr>
          <a:xfrm>
            <a:off x="1274164" y="5432931"/>
            <a:ext cx="83475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Agradecimentos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: Professora Talita Rocha Pinheiro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"/>
          <p:cNvSpPr txBox="1">
            <a:spLocks noGrp="1"/>
          </p:cNvSpPr>
          <p:nvPr>
            <p:ph type="body" idx="1"/>
          </p:nvPr>
        </p:nvSpPr>
        <p:spPr>
          <a:xfrm>
            <a:off x="495300" y="1589050"/>
            <a:ext cx="11091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Cardinalidade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Um_para_Um (1:1): </a:t>
            </a: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instância de uma entidade A está associada a no máximo a uma instância de uma entidade B, e vice-versa.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2286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1"/>
          <p:cNvSpPr txBox="1"/>
          <p:nvPr/>
        </p:nvSpPr>
        <p:spPr>
          <a:xfrm>
            <a:off x="4957233" y="-26988"/>
            <a:ext cx="1811867" cy="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Integridade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1"/>
          <p:cNvSpPr txBox="1"/>
          <p:nvPr/>
        </p:nvSpPr>
        <p:spPr>
          <a:xfrm>
            <a:off x="129950" y="596363"/>
            <a:ext cx="90762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Restrições de integridade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3" name="Google Shape;233;p11"/>
          <p:cNvSpPr/>
          <p:nvPr/>
        </p:nvSpPr>
        <p:spPr>
          <a:xfrm>
            <a:off x="1249726" y="3915500"/>
            <a:ext cx="929100" cy="14874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1"/>
          <p:cNvSpPr/>
          <p:nvPr/>
        </p:nvSpPr>
        <p:spPr>
          <a:xfrm>
            <a:off x="3296543" y="3915500"/>
            <a:ext cx="929100" cy="14874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11"/>
          <p:cNvCxnSpPr/>
          <p:nvPr/>
        </p:nvCxnSpPr>
        <p:spPr>
          <a:xfrm>
            <a:off x="1808526" y="4286975"/>
            <a:ext cx="16743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" name="Google Shape;236;p11"/>
          <p:cNvCxnSpPr/>
          <p:nvPr/>
        </p:nvCxnSpPr>
        <p:spPr>
          <a:xfrm>
            <a:off x="1994792" y="4536213"/>
            <a:ext cx="14880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7" name="Google Shape;237;p11"/>
          <p:cNvCxnSpPr/>
          <p:nvPr/>
        </p:nvCxnSpPr>
        <p:spPr>
          <a:xfrm>
            <a:off x="1994792" y="4660038"/>
            <a:ext cx="14880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8" name="Google Shape;238;p11"/>
          <p:cNvCxnSpPr/>
          <p:nvPr/>
        </p:nvCxnSpPr>
        <p:spPr>
          <a:xfrm>
            <a:off x="1994792" y="4907688"/>
            <a:ext cx="16743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9" name="Google Shape;239;p11"/>
          <p:cNvCxnSpPr/>
          <p:nvPr/>
        </p:nvCxnSpPr>
        <p:spPr>
          <a:xfrm>
            <a:off x="1994792" y="5031513"/>
            <a:ext cx="16743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0" name="Google Shape;240;p11"/>
          <p:cNvSpPr txBox="1"/>
          <p:nvPr/>
        </p:nvSpPr>
        <p:spPr>
          <a:xfrm>
            <a:off x="1435993" y="3667850"/>
            <a:ext cx="3726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1"/>
          <p:cNvSpPr txBox="1"/>
          <p:nvPr/>
        </p:nvSpPr>
        <p:spPr>
          <a:xfrm>
            <a:off x="3296542" y="3667850"/>
            <a:ext cx="3726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1"/>
          <p:cNvSpPr txBox="1"/>
          <p:nvPr/>
        </p:nvSpPr>
        <p:spPr>
          <a:xfrm>
            <a:off x="2365208" y="5402988"/>
            <a:ext cx="5673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1:1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1"/>
          <p:cNvSpPr/>
          <p:nvPr/>
        </p:nvSpPr>
        <p:spPr>
          <a:xfrm>
            <a:off x="10090158" y="4239080"/>
            <a:ext cx="1496100" cy="8124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1"/>
          <p:cNvSpPr/>
          <p:nvPr/>
        </p:nvSpPr>
        <p:spPr>
          <a:xfrm>
            <a:off x="5630779" y="4239080"/>
            <a:ext cx="1294296" cy="8124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1"/>
          <p:cNvSpPr/>
          <p:nvPr/>
        </p:nvSpPr>
        <p:spPr>
          <a:xfrm>
            <a:off x="7846568" y="4201300"/>
            <a:ext cx="1201179" cy="906600"/>
          </a:xfrm>
          <a:prstGeom prst="diamond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1"/>
          <p:cNvSpPr txBox="1"/>
          <p:nvPr/>
        </p:nvSpPr>
        <p:spPr>
          <a:xfrm>
            <a:off x="5702968" y="4503542"/>
            <a:ext cx="1151583" cy="285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Funcionário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1"/>
          <p:cNvSpPr txBox="1"/>
          <p:nvPr/>
        </p:nvSpPr>
        <p:spPr>
          <a:xfrm>
            <a:off x="10420857" y="4484652"/>
            <a:ext cx="820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1"/>
          <p:cNvSpPr txBox="1"/>
          <p:nvPr/>
        </p:nvSpPr>
        <p:spPr>
          <a:xfrm>
            <a:off x="8042088" y="4484652"/>
            <a:ext cx="933470" cy="279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Gerencia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11"/>
          <p:cNvCxnSpPr/>
          <p:nvPr/>
        </p:nvCxnSpPr>
        <p:spPr>
          <a:xfrm rot="10800000">
            <a:off x="6940748" y="4654550"/>
            <a:ext cx="881100" cy="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2" name="Google Shape;252;p11"/>
          <p:cNvCxnSpPr/>
          <p:nvPr/>
        </p:nvCxnSpPr>
        <p:spPr>
          <a:xfrm rot="10800000">
            <a:off x="9082458" y="4654737"/>
            <a:ext cx="1007700" cy="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3" name="Google Shape;253;p11"/>
          <p:cNvSpPr txBox="1"/>
          <p:nvPr/>
        </p:nvSpPr>
        <p:spPr>
          <a:xfrm>
            <a:off x="6436800" y="5325925"/>
            <a:ext cx="5145600" cy="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Um funcionário pode gerenciar apenas um projeto.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1"/>
          <p:cNvSpPr txBox="1"/>
          <p:nvPr/>
        </p:nvSpPr>
        <p:spPr>
          <a:xfrm>
            <a:off x="7161798" y="4280040"/>
            <a:ext cx="5673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1"/>
          <p:cNvSpPr txBox="1"/>
          <p:nvPr/>
        </p:nvSpPr>
        <p:spPr>
          <a:xfrm>
            <a:off x="9768641" y="4312125"/>
            <a:ext cx="5673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 txBox="1">
            <a:spLocks noGrp="1"/>
          </p:cNvSpPr>
          <p:nvPr>
            <p:ph type="body" idx="1"/>
          </p:nvPr>
        </p:nvSpPr>
        <p:spPr>
          <a:xfrm>
            <a:off x="440250" y="1502050"/>
            <a:ext cx="11298300" cy="23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Cardinalidade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Um_para_Muitos (1:N): </a:t>
            </a: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instância de uma entidade A está associada a qualquer número de instâncias da entidade B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Porém, uma instância da entidade B pode estar associada, no máximo, a uma instância da entidade A.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2"/>
          <p:cNvSpPr txBox="1"/>
          <p:nvPr/>
        </p:nvSpPr>
        <p:spPr>
          <a:xfrm>
            <a:off x="4957233" y="-26988"/>
            <a:ext cx="1811867" cy="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Integridade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2"/>
          <p:cNvSpPr/>
          <p:nvPr/>
        </p:nvSpPr>
        <p:spPr>
          <a:xfrm>
            <a:off x="3043742" y="4619625"/>
            <a:ext cx="931200" cy="14874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2"/>
          <p:cNvSpPr/>
          <p:nvPr/>
        </p:nvSpPr>
        <p:spPr>
          <a:xfrm>
            <a:off x="440243" y="4619625"/>
            <a:ext cx="929100" cy="14874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p12"/>
          <p:cNvCxnSpPr/>
          <p:nvPr/>
        </p:nvCxnSpPr>
        <p:spPr>
          <a:xfrm>
            <a:off x="999042" y="4992688"/>
            <a:ext cx="2417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5" name="Google Shape;265;p12"/>
          <p:cNvCxnSpPr/>
          <p:nvPr/>
        </p:nvCxnSpPr>
        <p:spPr>
          <a:xfrm>
            <a:off x="999042" y="4992688"/>
            <a:ext cx="2417100" cy="247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6" name="Google Shape;266;p12"/>
          <p:cNvCxnSpPr/>
          <p:nvPr/>
        </p:nvCxnSpPr>
        <p:spPr>
          <a:xfrm rot="10800000" flipH="1">
            <a:off x="999042" y="5703838"/>
            <a:ext cx="2417100" cy="318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7" name="Google Shape;267;p12"/>
          <p:cNvCxnSpPr/>
          <p:nvPr/>
        </p:nvCxnSpPr>
        <p:spPr>
          <a:xfrm rot="10800000" flipH="1">
            <a:off x="999042" y="5423038"/>
            <a:ext cx="2417100" cy="3126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8" name="Google Shape;268;p12"/>
          <p:cNvCxnSpPr/>
          <p:nvPr/>
        </p:nvCxnSpPr>
        <p:spPr>
          <a:xfrm>
            <a:off x="999042" y="5735639"/>
            <a:ext cx="2417100" cy="1239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9" name="Google Shape;269;p12"/>
          <p:cNvSpPr txBox="1"/>
          <p:nvPr/>
        </p:nvSpPr>
        <p:spPr>
          <a:xfrm>
            <a:off x="3230009" y="4394200"/>
            <a:ext cx="3726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2"/>
          <p:cNvSpPr txBox="1"/>
          <p:nvPr/>
        </p:nvSpPr>
        <p:spPr>
          <a:xfrm>
            <a:off x="812776" y="4365625"/>
            <a:ext cx="3705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2"/>
          <p:cNvSpPr txBox="1"/>
          <p:nvPr/>
        </p:nvSpPr>
        <p:spPr>
          <a:xfrm>
            <a:off x="1966359" y="6107114"/>
            <a:ext cx="558900" cy="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1:N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2"/>
          <p:cNvSpPr txBox="1"/>
          <p:nvPr/>
        </p:nvSpPr>
        <p:spPr>
          <a:xfrm>
            <a:off x="129950" y="596363"/>
            <a:ext cx="90762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Restrições de integridade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74" name="Google Shape;27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2"/>
          <p:cNvSpPr/>
          <p:nvPr/>
        </p:nvSpPr>
        <p:spPr>
          <a:xfrm>
            <a:off x="10090158" y="4239080"/>
            <a:ext cx="1496100" cy="8124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2"/>
          <p:cNvSpPr/>
          <p:nvPr/>
        </p:nvSpPr>
        <p:spPr>
          <a:xfrm>
            <a:off x="5630779" y="4239080"/>
            <a:ext cx="1294296" cy="8124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2"/>
          <p:cNvSpPr/>
          <p:nvPr/>
        </p:nvSpPr>
        <p:spPr>
          <a:xfrm>
            <a:off x="7846568" y="4201300"/>
            <a:ext cx="1201179" cy="906600"/>
          </a:xfrm>
          <a:prstGeom prst="diamond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2"/>
          <p:cNvSpPr txBox="1"/>
          <p:nvPr/>
        </p:nvSpPr>
        <p:spPr>
          <a:xfrm>
            <a:off x="5702968" y="4503542"/>
            <a:ext cx="1151583" cy="285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Funcionário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2"/>
          <p:cNvSpPr txBox="1"/>
          <p:nvPr/>
        </p:nvSpPr>
        <p:spPr>
          <a:xfrm>
            <a:off x="10420857" y="4484652"/>
            <a:ext cx="820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2"/>
          <p:cNvSpPr txBox="1"/>
          <p:nvPr/>
        </p:nvSpPr>
        <p:spPr>
          <a:xfrm>
            <a:off x="8042088" y="4484652"/>
            <a:ext cx="933470" cy="279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Gerencia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1" name="Google Shape;281;p12"/>
          <p:cNvCxnSpPr/>
          <p:nvPr/>
        </p:nvCxnSpPr>
        <p:spPr>
          <a:xfrm rot="10800000">
            <a:off x="6940748" y="4654550"/>
            <a:ext cx="881100" cy="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2" name="Google Shape;282;p12"/>
          <p:cNvCxnSpPr/>
          <p:nvPr/>
        </p:nvCxnSpPr>
        <p:spPr>
          <a:xfrm rot="10800000">
            <a:off x="9082458" y="4654737"/>
            <a:ext cx="1007700" cy="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3" name="Google Shape;283;p12"/>
          <p:cNvSpPr txBox="1"/>
          <p:nvPr/>
        </p:nvSpPr>
        <p:spPr>
          <a:xfrm>
            <a:off x="6436800" y="5325925"/>
            <a:ext cx="5145600" cy="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Um funcionário pode gerenciar vários projetos.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2"/>
          <p:cNvSpPr txBox="1"/>
          <p:nvPr/>
        </p:nvSpPr>
        <p:spPr>
          <a:xfrm>
            <a:off x="7161798" y="4280040"/>
            <a:ext cx="5673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2"/>
          <p:cNvSpPr txBox="1"/>
          <p:nvPr/>
        </p:nvSpPr>
        <p:spPr>
          <a:xfrm>
            <a:off x="9768641" y="4312125"/>
            <a:ext cx="5673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3"/>
          <p:cNvSpPr txBox="1">
            <a:spLocks noGrp="1"/>
          </p:cNvSpPr>
          <p:nvPr>
            <p:ph type="body" idx="1"/>
          </p:nvPr>
        </p:nvSpPr>
        <p:spPr>
          <a:xfrm>
            <a:off x="318050" y="1556025"/>
            <a:ext cx="11436300" cy="15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Cardinalidade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Muitos_para_Um (N:1): </a:t>
            </a: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instância da entidade A está associada a uma instância de B;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Porém, uma instância de B pode estar associada a qualquer número de instâncias de A;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3"/>
          <p:cNvSpPr txBox="1"/>
          <p:nvPr/>
        </p:nvSpPr>
        <p:spPr>
          <a:xfrm>
            <a:off x="4957233" y="-26988"/>
            <a:ext cx="1811867" cy="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Integridade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3"/>
          <p:cNvSpPr/>
          <p:nvPr/>
        </p:nvSpPr>
        <p:spPr>
          <a:xfrm>
            <a:off x="666293" y="4172364"/>
            <a:ext cx="931200" cy="14874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3"/>
          <p:cNvSpPr/>
          <p:nvPr/>
        </p:nvSpPr>
        <p:spPr>
          <a:xfrm>
            <a:off x="2899376" y="4172363"/>
            <a:ext cx="929100" cy="15288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4" name="Google Shape;294;p13"/>
          <p:cNvCxnSpPr/>
          <p:nvPr/>
        </p:nvCxnSpPr>
        <p:spPr>
          <a:xfrm>
            <a:off x="1225092" y="4543838"/>
            <a:ext cx="20469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5" name="Google Shape;295;p13"/>
          <p:cNvCxnSpPr/>
          <p:nvPr/>
        </p:nvCxnSpPr>
        <p:spPr>
          <a:xfrm rot="10800000" flipH="1">
            <a:off x="1345742" y="4543914"/>
            <a:ext cx="1926300" cy="3714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6" name="Google Shape;296;p13"/>
          <p:cNvCxnSpPr/>
          <p:nvPr/>
        </p:nvCxnSpPr>
        <p:spPr>
          <a:xfrm>
            <a:off x="1225093" y="4791489"/>
            <a:ext cx="1860600" cy="1239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7" name="Google Shape;297;p13"/>
          <p:cNvCxnSpPr/>
          <p:nvPr/>
        </p:nvCxnSpPr>
        <p:spPr>
          <a:xfrm>
            <a:off x="1225093" y="5162963"/>
            <a:ext cx="1860600" cy="1254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8" name="Google Shape;298;p13"/>
          <p:cNvCxnSpPr/>
          <p:nvPr/>
        </p:nvCxnSpPr>
        <p:spPr>
          <a:xfrm rot="10800000" flipH="1">
            <a:off x="1225093" y="4915175"/>
            <a:ext cx="1860600" cy="3732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9" name="Google Shape;299;p13"/>
          <p:cNvSpPr txBox="1"/>
          <p:nvPr/>
        </p:nvSpPr>
        <p:spPr>
          <a:xfrm>
            <a:off x="1781775" y="5659850"/>
            <a:ext cx="5589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N:1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3"/>
          <p:cNvSpPr txBox="1"/>
          <p:nvPr/>
        </p:nvSpPr>
        <p:spPr>
          <a:xfrm>
            <a:off x="975326" y="3777075"/>
            <a:ext cx="3705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3"/>
          <p:cNvSpPr txBox="1"/>
          <p:nvPr/>
        </p:nvSpPr>
        <p:spPr>
          <a:xfrm>
            <a:off x="3197826" y="3732625"/>
            <a:ext cx="3726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3"/>
          <p:cNvSpPr txBox="1"/>
          <p:nvPr/>
        </p:nvSpPr>
        <p:spPr>
          <a:xfrm>
            <a:off x="129950" y="596363"/>
            <a:ext cx="90762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Restrições de integridade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04" name="Google Shape;30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3"/>
          <p:cNvSpPr/>
          <p:nvPr/>
        </p:nvSpPr>
        <p:spPr>
          <a:xfrm>
            <a:off x="9512642" y="4166891"/>
            <a:ext cx="1496100" cy="8124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3"/>
          <p:cNvSpPr/>
          <p:nvPr/>
        </p:nvSpPr>
        <p:spPr>
          <a:xfrm>
            <a:off x="5053263" y="4166891"/>
            <a:ext cx="1294296" cy="8124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3"/>
          <p:cNvSpPr/>
          <p:nvPr/>
        </p:nvSpPr>
        <p:spPr>
          <a:xfrm>
            <a:off x="7269052" y="4129111"/>
            <a:ext cx="1201179" cy="906600"/>
          </a:xfrm>
          <a:prstGeom prst="diamond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3"/>
          <p:cNvSpPr txBox="1"/>
          <p:nvPr/>
        </p:nvSpPr>
        <p:spPr>
          <a:xfrm>
            <a:off x="5125452" y="4431353"/>
            <a:ext cx="1151583" cy="285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Funcionário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3"/>
          <p:cNvSpPr txBox="1"/>
          <p:nvPr/>
        </p:nvSpPr>
        <p:spPr>
          <a:xfrm>
            <a:off x="9843341" y="4412463"/>
            <a:ext cx="820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3"/>
          <p:cNvSpPr txBox="1"/>
          <p:nvPr/>
        </p:nvSpPr>
        <p:spPr>
          <a:xfrm>
            <a:off x="7464572" y="4412463"/>
            <a:ext cx="933470" cy="279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Gerencia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p13"/>
          <p:cNvCxnSpPr/>
          <p:nvPr/>
        </p:nvCxnSpPr>
        <p:spPr>
          <a:xfrm rot="10800000">
            <a:off x="6363232" y="4582361"/>
            <a:ext cx="881100" cy="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2" name="Google Shape;312;p13"/>
          <p:cNvCxnSpPr/>
          <p:nvPr/>
        </p:nvCxnSpPr>
        <p:spPr>
          <a:xfrm rot="10800000">
            <a:off x="8504942" y="4582548"/>
            <a:ext cx="1007700" cy="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3" name="Google Shape;313;p13"/>
          <p:cNvSpPr txBox="1"/>
          <p:nvPr/>
        </p:nvSpPr>
        <p:spPr>
          <a:xfrm>
            <a:off x="5859284" y="5253736"/>
            <a:ext cx="5145600" cy="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Um funcionário gerencia apenas um projeto.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projeto pode ser gerenciado por vários funcionários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3"/>
          <p:cNvSpPr txBox="1"/>
          <p:nvPr/>
        </p:nvSpPr>
        <p:spPr>
          <a:xfrm>
            <a:off x="6584282" y="4207851"/>
            <a:ext cx="5673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3"/>
          <p:cNvSpPr txBox="1"/>
          <p:nvPr/>
        </p:nvSpPr>
        <p:spPr>
          <a:xfrm>
            <a:off x="9191125" y="4239936"/>
            <a:ext cx="5673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>
            <a:spLocks noGrp="1"/>
          </p:cNvSpPr>
          <p:nvPr>
            <p:ph type="body" idx="1"/>
          </p:nvPr>
        </p:nvSpPr>
        <p:spPr>
          <a:xfrm>
            <a:off x="427350" y="1427925"/>
            <a:ext cx="11337300" cy="14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Cardinalidade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Muitos_para_Muitos(M:N): </a:t>
            </a: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instância da entidade A está associada a qualquer número de instâncias da entidade B, e vice-versa.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810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4957233" y="-26988"/>
            <a:ext cx="1811867" cy="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Integridade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4"/>
          <p:cNvSpPr/>
          <p:nvPr/>
        </p:nvSpPr>
        <p:spPr>
          <a:xfrm>
            <a:off x="524634" y="3705814"/>
            <a:ext cx="929100" cy="14874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4"/>
          <p:cNvSpPr/>
          <p:nvPr/>
        </p:nvSpPr>
        <p:spPr>
          <a:xfrm>
            <a:off x="3128134" y="3705814"/>
            <a:ext cx="931200" cy="14874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4" name="Google Shape;324;p14"/>
          <p:cNvCxnSpPr/>
          <p:nvPr/>
        </p:nvCxnSpPr>
        <p:spPr>
          <a:xfrm>
            <a:off x="1083435" y="4077288"/>
            <a:ext cx="2231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5" name="Google Shape;325;p14"/>
          <p:cNvCxnSpPr/>
          <p:nvPr/>
        </p:nvCxnSpPr>
        <p:spPr>
          <a:xfrm>
            <a:off x="1083435" y="4077289"/>
            <a:ext cx="2231100" cy="6192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6" name="Google Shape;326;p14"/>
          <p:cNvCxnSpPr/>
          <p:nvPr/>
        </p:nvCxnSpPr>
        <p:spPr>
          <a:xfrm>
            <a:off x="1083435" y="4324938"/>
            <a:ext cx="2231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7" name="Google Shape;327;p14"/>
          <p:cNvCxnSpPr/>
          <p:nvPr/>
        </p:nvCxnSpPr>
        <p:spPr>
          <a:xfrm flipH="1">
            <a:off x="1083302" y="4324939"/>
            <a:ext cx="2231100" cy="4968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8" name="Google Shape;328;p14"/>
          <p:cNvCxnSpPr/>
          <p:nvPr/>
        </p:nvCxnSpPr>
        <p:spPr>
          <a:xfrm rot="10800000" flipH="1">
            <a:off x="1083435" y="4077214"/>
            <a:ext cx="2231100" cy="6192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9" name="Google Shape;329;p14"/>
          <p:cNvCxnSpPr/>
          <p:nvPr/>
        </p:nvCxnSpPr>
        <p:spPr>
          <a:xfrm>
            <a:off x="1267584" y="4448764"/>
            <a:ext cx="2046900" cy="4968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0" name="Google Shape;330;p14"/>
          <p:cNvCxnSpPr/>
          <p:nvPr/>
        </p:nvCxnSpPr>
        <p:spPr>
          <a:xfrm rot="10800000" flipH="1">
            <a:off x="1267584" y="4448851"/>
            <a:ext cx="2046900" cy="4968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1" name="Google Shape;331;p14"/>
          <p:cNvSpPr txBox="1"/>
          <p:nvPr/>
        </p:nvSpPr>
        <p:spPr>
          <a:xfrm>
            <a:off x="2012651" y="5193300"/>
            <a:ext cx="9291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N:M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4"/>
          <p:cNvSpPr txBox="1"/>
          <p:nvPr/>
        </p:nvSpPr>
        <p:spPr>
          <a:xfrm>
            <a:off x="897167" y="3332750"/>
            <a:ext cx="370500" cy="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4"/>
          <p:cNvSpPr txBox="1"/>
          <p:nvPr/>
        </p:nvSpPr>
        <p:spPr>
          <a:xfrm>
            <a:off x="3500668" y="3332750"/>
            <a:ext cx="372600" cy="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4"/>
          <p:cNvSpPr/>
          <p:nvPr/>
        </p:nvSpPr>
        <p:spPr>
          <a:xfrm>
            <a:off x="328208" y="6169181"/>
            <a:ext cx="8661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OBS.: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uso de “zero” (0:1) ou (0:N)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4"/>
          <p:cNvSpPr txBox="1"/>
          <p:nvPr/>
        </p:nvSpPr>
        <p:spPr>
          <a:xfrm>
            <a:off x="129950" y="596363"/>
            <a:ext cx="90762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Restrições de integridade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37" name="Google Shape;33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4"/>
          <p:cNvSpPr/>
          <p:nvPr/>
        </p:nvSpPr>
        <p:spPr>
          <a:xfrm>
            <a:off x="9512642" y="4166891"/>
            <a:ext cx="1496100" cy="8124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4"/>
          <p:cNvSpPr/>
          <p:nvPr/>
        </p:nvSpPr>
        <p:spPr>
          <a:xfrm>
            <a:off x="5053263" y="4166891"/>
            <a:ext cx="1294296" cy="8124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4"/>
          <p:cNvSpPr/>
          <p:nvPr/>
        </p:nvSpPr>
        <p:spPr>
          <a:xfrm>
            <a:off x="7269052" y="4129111"/>
            <a:ext cx="1201179" cy="906600"/>
          </a:xfrm>
          <a:prstGeom prst="diamond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4"/>
          <p:cNvSpPr txBox="1"/>
          <p:nvPr/>
        </p:nvSpPr>
        <p:spPr>
          <a:xfrm>
            <a:off x="5125452" y="4431353"/>
            <a:ext cx="1151583" cy="285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Funcionário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4"/>
          <p:cNvSpPr txBox="1"/>
          <p:nvPr/>
        </p:nvSpPr>
        <p:spPr>
          <a:xfrm>
            <a:off x="9843341" y="4412463"/>
            <a:ext cx="820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4"/>
          <p:cNvSpPr txBox="1"/>
          <p:nvPr/>
        </p:nvSpPr>
        <p:spPr>
          <a:xfrm>
            <a:off x="7464572" y="4412463"/>
            <a:ext cx="933470" cy="279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Gerencia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4" name="Google Shape;344;p14"/>
          <p:cNvCxnSpPr/>
          <p:nvPr/>
        </p:nvCxnSpPr>
        <p:spPr>
          <a:xfrm rot="10800000">
            <a:off x="6363232" y="4582361"/>
            <a:ext cx="881100" cy="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5" name="Google Shape;345;p14"/>
          <p:cNvCxnSpPr/>
          <p:nvPr/>
        </p:nvCxnSpPr>
        <p:spPr>
          <a:xfrm rot="10800000">
            <a:off x="8504942" y="4582548"/>
            <a:ext cx="1007700" cy="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" name="Google Shape;346;p14"/>
          <p:cNvSpPr txBox="1"/>
          <p:nvPr/>
        </p:nvSpPr>
        <p:spPr>
          <a:xfrm>
            <a:off x="5859284" y="5253736"/>
            <a:ext cx="5145600" cy="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Um funcionário gerencia vários projetos.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projeto é gerenciado por vários funcionários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4"/>
          <p:cNvSpPr txBox="1"/>
          <p:nvPr/>
        </p:nvSpPr>
        <p:spPr>
          <a:xfrm>
            <a:off x="6584282" y="4207851"/>
            <a:ext cx="5673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4"/>
          <p:cNvSpPr txBox="1"/>
          <p:nvPr/>
        </p:nvSpPr>
        <p:spPr>
          <a:xfrm>
            <a:off x="9191125" y="4239936"/>
            <a:ext cx="5673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5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5"/>
          <p:cNvSpPr/>
          <p:nvPr/>
        </p:nvSpPr>
        <p:spPr>
          <a:xfrm>
            <a:off x="316396" y="622814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Exemplos em Sala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57" name="Google Shape;35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5"/>
          <p:cNvSpPr/>
          <p:nvPr/>
        </p:nvSpPr>
        <p:spPr>
          <a:xfrm>
            <a:off x="380998" y="1646789"/>
            <a:ext cx="11089257" cy="3525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Um aluno realiza vários trabalhos. Um trabalho é realizado por um ou mais alunos;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Um diretor dirige no máximo um departamento. Um departamento tem no máximo um diretor;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Um autor escreve vários livros. Um livro pode ser escrito por vários autores;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Uma equipe é composta por vários jogadores. Um jogador joga apenas em uma equipe;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Um cliente realiza várias encomendas. Uma encomenda diz respeito apenas a um cliente;;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16"/>
          <p:cNvGrpSpPr/>
          <p:nvPr/>
        </p:nvGrpSpPr>
        <p:grpSpPr>
          <a:xfrm>
            <a:off x="1650974" y="2496197"/>
            <a:ext cx="9628632" cy="1493836"/>
            <a:chOff x="3200400" y="7086600"/>
            <a:chExt cx="10287000" cy="1390650"/>
          </a:xfrm>
        </p:grpSpPr>
        <p:sp>
          <p:nvSpPr>
            <p:cNvPr id="364" name="Google Shape;364;p16"/>
            <p:cNvSpPr txBox="1"/>
            <p:nvPr/>
          </p:nvSpPr>
          <p:spPr>
            <a:xfrm>
              <a:off x="3200400" y="7086600"/>
              <a:ext cx="2514600" cy="1143000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pt-BR" sz="24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Empregado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6"/>
            <p:cNvSpPr txBox="1"/>
            <p:nvPr/>
          </p:nvSpPr>
          <p:spPr>
            <a:xfrm>
              <a:off x="10744200" y="7086600"/>
              <a:ext cx="2743200" cy="1143000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pt-BR" sz="24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Projeto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6629400" y="7105650"/>
              <a:ext cx="3132000" cy="1371600"/>
            </a:xfrm>
            <a:prstGeom prst="diamond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pt-BR" sz="20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trabalha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7" name="Google Shape;367;p16"/>
            <p:cNvCxnSpPr/>
            <p:nvPr/>
          </p:nvCxnSpPr>
          <p:spPr>
            <a:xfrm>
              <a:off x="9601200" y="7772400"/>
              <a:ext cx="1143000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8" name="Google Shape;368;p16"/>
            <p:cNvCxnSpPr/>
            <p:nvPr/>
          </p:nvCxnSpPr>
          <p:spPr>
            <a:xfrm>
              <a:off x="5715000" y="7772400"/>
              <a:ext cx="914400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369" name="Google Shape;369;p16"/>
          <p:cNvCxnSpPr/>
          <p:nvPr/>
        </p:nvCxnSpPr>
        <p:spPr>
          <a:xfrm flipH="1">
            <a:off x="1437183" y="3766201"/>
            <a:ext cx="6435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0" name="Google Shape;370;p16"/>
          <p:cNvSpPr/>
          <p:nvPr/>
        </p:nvSpPr>
        <p:spPr>
          <a:xfrm>
            <a:off x="1223433" y="4256739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71" name="Google Shape;371;p16"/>
          <p:cNvCxnSpPr/>
          <p:nvPr/>
        </p:nvCxnSpPr>
        <p:spPr>
          <a:xfrm flipH="1">
            <a:off x="2294649" y="3766201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2" name="Google Shape;372;p16"/>
          <p:cNvSpPr/>
          <p:nvPr/>
        </p:nvSpPr>
        <p:spPr>
          <a:xfrm>
            <a:off x="2080683" y="4256739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73" name="Google Shape;373;p16"/>
          <p:cNvCxnSpPr/>
          <p:nvPr/>
        </p:nvCxnSpPr>
        <p:spPr>
          <a:xfrm>
            <a:off x="3363383" y="3766201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4" name="Google Shape;374;p16"/>
          <p:cNvSpPr/>
          <p:nvPr/>
        </p:nvSpPr>
        <p:spPr>
          <a:xfrm>
            <a:off x="3577167" y="4256739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5" name="Google Shape;375;p16"/>
          <p:cNvSpPr txBox="1"/>
          <p:nvPr/>
        </p:nvSpPr>
        <p:spPr>
          <a:xfrm>
            <a:off x="368300" y="4748864"/>
            <a:ext cx="1282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matricula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6"/>
          <p:cNvSpPr txBox="1"/>
          <p:nvPr/>
        </p:nvSpPr>
        <p:spPr>
          <a:xfrm>
            <a:off x="1866900" y="4748864"/>
            <a:ext cx="8553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6"/>
          <p:cNvSpPr txBox="1"/>
          <p:nvPr/>
        </p:nvSpPr>
        <p:spPr>
          <a:xfrm>
            <a:off x="3149600" y="4748864"/>
            <a:ext cx="1011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salário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6"/>
          <p:cNvSpPr txBox="1"/>
          <p:nvPr/>
        </p:nvSpPr>
        <p:spPr>
          <a:xfrm>
            <a:off x="6786033" y="4502801"/>
            <a:ext cx="8571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horas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9" name="Google Shape;379;p16"/>
          <p:cNvCxnSpPr/>
          <p:nvPr/>
        </p:nvCxnSpPr>
        <p:spPr>
          <a:xfrm>
            <a:off x="6786033" y="3766201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0" name="Google Shape;380;p16"/>
          <p:cNvSpPr/>
          <p:nvPr/>
        </p:nvSpPr>
        <p:spPr>
          <a:xfrm>
            <a:off x="6999816" y="4256739"/>
            <a:ext cx="2160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1" name="Google Shape;381;p16"/>
          <p:cNvSpPr txBox="1"/>
          <p:nvPr/>
        </p:nvSpPr>
        <p:spPr>
          <a:xfrm>
            <a:off x="4218516" y="2537476"/>
            <a:ext cx="6435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1..N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6"/>
          <p:cNvSpPr txBox="1"/>
          <p:nvPr/>
        </p:nvSpPr>
        <p:spPr>
          <a:xfrm>
            <a:off x="7857067" y="3520139"/>
            <a:ext cx="6411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1..N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6"/>
          <p:cNvSpPr txBox="1"/>
          <p:nvPr/>
        </p:nvSpPr>
        <p:spPr>
          <a:xfrm>
            <a:off x="5518149" y="-26987"/>
            <a:ext cx="18120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r>
              <a:rPr lang="pt-BR" sz="1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4" name="Google Shape;384;p16"/>
          <p:cNvCxnSpPr/>
          <p:nvPr/>
        </p:nvCxnSpPr>
        <p:spPr>
          <a:xfrm flipH="1">
            <a:off x="8974633" y="3701114"/>
            <a:ext cx="6435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5" name="Google Shape;385;p16"/>
          <p:cNvSpPr/>
          <p:nvPr/>
        </p:nvSpPr>
        <p:spPr>
          <a:xfrm>
            <a:off x="8760882" y="4191651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86" name="Google Shape;386;p16"/>
          <p:cNvCxnSpPr/>
          <p:nvPr/>
        </p:nvCxnSpPr>
        <p:spPr>
          <a:xfrm flipH="1">
            <a:off x="9832099" y="3701114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7" name="Google Shape;387;p16"/>
          <p:cNvSpPr/>
          <p:nvPr/>
        </p:nvSpPr>
        <p:spPr>
          <a:xfrm>
            <a:off x="9618133" y="4191651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88" name="Google Shape;388;p16"/>
          <p:cNvCxnSpPr/>
          <p:nvPr/>
        </p:nvCxnSpPr>
        <p:spPr>
          <a:xfrm>
            <a:off x="10900833" y="3701114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9" name="Google Shape;389;p16"/>
          <p:cNvSpPr/>
          <p:nvPr/>
        </p:nvSpPr>
        <p:spPr>
          <a:xfrm>
            <a:off x="11114616" y="4191651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0" name="Google Shape;390;p16"/>
          <p:cNvSpPr txBox="1"/>
          <p:nvPr/>
        </p:nvSpPr>
        <p:spPr>
          <a:xfrm>
            <a:off x="8320616" y="4655201"/>
            <a:ext cx="9483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sigla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6"/>
          <p:cNvSpPr txBox="1"/>
          <p:nvPr/>
        </p:nvSpPr>
        <p:spPr>
          <a:xfrm>
            <a:off x="9404349" y="4683776"/>
            <a:ext cx="8553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6"/>
          <p:cNvSpPr txBox="1"/>
          <p:nvPr/>
        </p:nvSpPr>
        <p:spPr>
          <a:xfrm>
            <a:off x="10687049" y="4683776"/>
            <a:ext cx="1504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orcamento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6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16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Cardinalidade Mínima e Máxima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ea5dddf354_0_0"/>
          <p:cNvSpPr txBox="1"/>
          <p:nvPr/>
        </p:nvSpPr>
        <p:spPr>
          <a:xfrm>
            <a:off x="5518149" y="-26987"/>
            <a:ext cx="18120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r>
              <a:rPr lang="pt-BR" sz="1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ea5dddf354_0_0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gea5dddf354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gea5dddf354_0_0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Notação Cardinalidade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4" name="Google Shape;404;gea5dddf354_0_0" descr="Uma imagem contendo captura de tela&#10;&#10;Descrição gerada com muito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2476" y="1319841"/>
            <a:ext cx="5273615" cy="2636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gea5dddf354_0_0" descr="Uma imagem contendo captura de tela&#10;&#10;Descrição gerada com muito alta confianç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16060" y="4178086"/>
            <a:ext cx="6179386" cy="2383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9"/>
          <p:cNvSpPr txBox="1"/>
          <p:nvPr/>
        </p:nvSpPr>
        <p:spPr>
          <a:xfrm>
            <a:off x="5518151" y="-26988"/>
            <a:ext cx="2702983" cy="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9"/>
          <p:cNvSpPr txBox="1">
            <a:spLocks noGrp="1"/>
          </p:cNvSpPr>
          <p:nvPr>
            <p:ph type="body" idx="1"/>
          </p:nvPr>
        </p:nvSpPr>
        <p:spPr>
          <a:xfrm>
            <a:off x="384525" y="1509200"/>
            <a:ext cx="11201700" cy="56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São entidades que são dependentes de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existência (ou de identificação) de um outra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entidade;</a:t>
            </a: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outra classe de restrição;</a:t>
            </a: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a existência de uma instância </a:t>
            </a:r>
            <a:r>
              <a:rPr lang="pt-BR" sz="180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depende da existência de uma outra instância </a:t>
            </a:r>
            <a:r>
              <a:rPr lang="pt-BR" sz="180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então </a:t>
            </a:r>
            <a:r>
              <a:rPr lang="pt-BR" sz="180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(instância subordinada) é </a:t>
            </a:r>
            <a:r>
              <a:rPr lang="pt-BR" sz="180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dependente de existência </a:t>
            </a: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</a:t>
            </a:r>
            <a:r>
              <a:rPr lang="pt-BR" sz="180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(instância dominante)</a:t>
            </a: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Portanto, a entidade que contém </a:t>
            </a:r>
            <a:r>
              <a:rPr lang="pt-BR" sz="180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fraca com relação à entidade que contém </a:t>
            </a:r>
            <a:r>
              <a:rPr lang="pt-BR" sz="180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Então, se </a:t>
            </a:r>
            <a:r>
              <a:rPr lang="pt-BR" sz="180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removido, </a:t>
            </a:r>
            <a:r>
              <a:rPr lang="pt-BR" sz="180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também o será;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9"/>
          <p:cNvSpPr txBox="1"/>
          <p:nvPr/>
        </p:nvSpPr>
        <p:spPr>
          <a:xfrm>
            <a:off x="372554" y="603915"/>
            <a:ext cx="90762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Entidades Fracas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3" name="Google Shape;413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0"/>
          <p:cNvSpPr txBox="1">
            <a:spLocks noGrp="1"/>
          </p:cNvSpPr>
          <p:nvPr>
            <p:ph type="body" idx="1"/>
          </p:nvPr>
        </p:nvSpPr>
        <p:spPr>
          <a:xfrm>
            <a:off x="228175" y="1104800"/>
            <a:ext cx="11667300" cy="3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distinguir as instâncias de uma entidade?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–"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 Banco de Dados, isto é feito através dos atributos das entidades que formam as chamadas </a:t>
            </a:r>
            <a:r>
              <a:rPr lang="pt-BR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chaves de identificação</a:t>
            </a:r>
            <a:r>
              <a:rPr lang="pt-BR" sz="180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286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Toda instância de uma entidade deve ter uma chave de identificação, que deve ter um valor único e não nulo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, Este atributo é usado para identificar unicamente um registro da tabela.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 Ex.: Matrícula, CPF, código, Renavam, Chassi...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Diferenciamos um atributo chave dos demais atributos colocando um * (asterisco) antes do nome do atributo ou sublinhando este.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0"/>
          <p:cNvSpPr txBox="1"/>
          <p:nvPr/>
        </p:nvSpPr>
        <p:spPr>
          <a:xfrm>
            <a:off x="5518151" y="-26988"/>
            <a:ext cx="2702983" cy="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0"/>
          <p:cNvSpPr txBox="1"/>
          <p:nvPr/>
        </p:nvSpPr>
        <p:spPr>
          <a:xfrm>
            <a:off x="228175" y="291094"/>
            <a:ext cx="90762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Chaves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23" name="Google Shape;42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4" name="Google Shape;424;p20"/>
          <p:cNvGraphicFramePr/>
          <p:nvPr/>
        </p:nvGraphicFramePr>
        <p:xfrm>
          <a:off x="5890375" y="54184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{D0469B6D-FDC5-4EB5-8BD0-3AD0F01BE609}</a:tableStyleId>
              </a:tblPr>
              <a:tblGrid>
                <a:gridCol w="183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Aluno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*CPF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1"/>
          <p:cNvSpPr txBox="1">
            <a:spLocks noGrp="1"/>
          </p:cNvSpPr>
          <p:nvPr>
            <p:ph type="body" idx="1"/>
          </p:nvPr>
        </p:nvSpPr>
        <p:spPr>
          <a:xfrm>
            <a:off x="371725" y="1371600"/>
            <a:ext cx="11633700" cy="47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pt-BR" sz="1800" i="0" u="none" strike="noStrike" cap="none">
                <a:latin typeface="Arial"/>
                <a:ea typeface="Arial"/>
                <a:cs typeface="Arial"/>
                <a:sym typeface="Arial"/>
              </a:rPr>
              <a:t>As superchaves mínimas (que não têm nenhum subconjunto) são chamadas </a:t>
            </a:r>
            <a:r>
              <a:rPr lang="pt-BR" sz="1800" i="1" u="none" strike="noStrike" cap="none">
                <a:latin typeface="Arial"/>
                <a:ea typeface="Arial"/>
                <a:cs typeface="Arial"/>
                <a:sym typeface="Arial"/>
              </a:rPr>
              <a:t>de </a:t>
            </a:r>
            <a:r>
              <a:rPr lang="pt-BR" sz="1800" b="1" i="1" u="none" strike="noStrike" cap="none">
                <a:latin typeface="Arial"/>
                <a:ea typeface="Arial"/>
                <a:cs typeface="Arial"/>
                <a:sym typeface="Arial"/>
              </a:rPr>
              <a:t>chaves candidatas</a:t>
            </a:r>
            <a:r>
              <a:rPr lang="pt-BR" sz="1800" i="1" u="none" strike="noStrike" cap="none"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4318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pt-BR" sz="180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r>
              <a:rPr lang="pt-BR" sz="1800" i="0" u="none" strike="noStrike" cap="none">
                <a:latin typeface="Arial"/>
                <a:ea typeface="Arial"/>
                <a:cs typeface="Arial"/>
                <a:sym typeface="Arial"/>
              </a:rPr>
              <a:t> Empregado: matricula,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i="0" u="none" strike="noStrike" cap="none">
                <a:latin typeface="Arial"/>
                <a:ea typeface="Arial"/>
                <a:cs typeface="Arial"/>
                <a:sym typeface="Arial"/>
              </a:rPr>
              <a:t>nome, endereco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pt-BR" sz="1800" i="0" u="none" strike="noStrike" cap="none">
                <a:latin typeface="Arial"/>
                <a:ea typeface="Arial"/>
                <a:cs typeface="Arial"/>
                <a:sym typeface="Arial"/>
              </a:rPr>
              <a:t> cpf, identidade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286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chave candidata escolhida pelo projetista para identificar as instâncias é chamada de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chave primária</a:t>
            </a:r>
            <a:endParaRPr sz="1800" b="1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180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Empregado: matricula</a:t>
            </a: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Chave de identificação composta: é uma chave formada por mais de um atributo;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pt-B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Cenário: sistema de controle de multas de trânsito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1"/>
          <p:cNvSpPr txBox="1"/>
          <p:nvPr/>
        </p:nvSpPr>
        <p:spPr>
          <a:xfrm>
            <a:off x="5518151" y="-26988"/>
            <a:ext cx="2702983" cy="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1"/>
          <p:cNvSpPr txBox="1"/>
          <p:nvPr/>
        </p:nvSpPr>
        <p:spPr>
          <a:xfrm>
            <a:off x="228175" y="291094"/>
            <a:ext cx="90762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Chaves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33" name="Google Shape;43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3971" y="1771164"/>
            <a:ext cx="7631114" cy="471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/>
          <p:nvPr/>
        </p:nvSpPr>
        <p:spPr>
          <a:xfrm>
            <a:off x="316396" y="220248"/>
            <a:ext cx="61110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Modelos de Dados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2"/>
          <p:cNvSpPr txBox="1">
            <a:spLocks noGrp="1"/>
          </p:cNvSpPr>
          <p:nvPr>
            <p:ph type="body" idx="1"/>
          </p:nvPr>
        </p:nvSpPr>
        <p:spPr>
          <a:xfrm>
            <a:off x="356175" y="966000"/>
            <a:ext cx="11304000" cy="4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just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180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Cenário: sistema de controle de multas de trânsito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just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Premissas: </a:t>
            </a: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“toda multa está relacionada a um carro”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“carros devem ser de propriedades de pessoas que tenham carteira de habilitação”	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“carteiras de habilitação são emitidas pelo DETRAN de cada estado”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28600" algn="just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2"/>
          <p:cNvSpPr txBox="1"/>
          <p:nvPr/>
        </p:nvSpPr>
        <p:spPr>
          <a:xfrm>
            <a:off x="5518151" y="-26988"/>
            <a:ext cx="2702983" cy="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2"/>
          <p:cNvSpPr txBox="1"/>
          <p:nvPr/>
        </p:nvSpPr>
        <p:spPr>
          <a:xfrm>
            <a:off x="228175" y="291094"/>
            <a:ext cx="90762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Chave Composta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42" name="Google Shape;44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79900" y="3633025"/>
            <a:ext cx="4458000" cy="335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3"/>
          <p:cNvSpPr txBox="1"/>
          <p:nvPr/>
        </p:nvSpPr>
        <p:spPr>
          <a:xfrm>
            <a:off x="5518151" y="-26988"/>
            <a:ext cx="2702983" cy="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3"/>
          <p:cNvSpPr txBox="1"/>
          <p:nvPr/>
        </p:nvSpPr>
        <p:spPr>
          <a:xfrm>
            <a:off x="416508" y="391514"/>
            <a:ext cx="9076200" cy="11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Regras de Integridade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8001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Chaves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50" name="Google Shape;450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3"/>
          <p:cNvSpPr txBox="1">
            <a:spLocks noGrp="1"/>
          </p:cNvSpPr>
          <p:nvPr>
            <p:ph type="body" idx="1"/>
          </p:nvPr>
        </p:nvSpPr>
        <p:spPr>
          <a:xfrm>
            <a:off x="531450" y="1924425"/>
            <a:ext cx="11129100" cy="252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marR="0" lvl="1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“Toda instância de uma entidade possui um valor para chave de identificação própria da entidade”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286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“O valor da chave de identificação própria para uma instância é único e não nulo dentro da entidade”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286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“O valor da chave de identificação própria de uma instância não pode ser modificado”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286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286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2" name="Google Shape;45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4"/>
          <p:cNvSpPr txBox="1"/>
          <p:nvPr/>
        </p:nvSpPr>
        <p:spPr>
          <a:xfrm>
            <a:off x="5518151" y="-26988"/>
            <a:ext cx="2702983" cy="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4"/>
          <p:cNvSpPr txBox="1"/>
          <p:nvPr/>
        </p:nvSpPr>
        <p:spPr>
          <a:xfrm>
            <a:off x="324427" y="459536"/>
            <a:ext cx="90762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Chave Estrangeira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60" name="Google Shape;46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24"/>
          <p:cNvSpPr txBox="1"/>
          <p:nvPr/>
        </p:nvSpPr>
        <p:spPr>
          <a:xfrm>
            <a:off x="360947" y="1371601"/>
            <a:ext cx="11333747" cy="632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Utilizada para permitir o relacionamento entre entidades. Utiliza-se na entidade mais fraca ou de menos importância no relacionamento.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DICAS: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Relacionamento 1 para 1: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Chave estrangeira na entidade fraca ou a de menos importância no relacionamento (Ex: Funcionário vs Cônjuge, chave estrangeira em Cônjuge);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Relacionamento 1 para m: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Chave estrangeira no lado m;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Relacionamento m para n: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chaves de cada entidade seгão copiadas para o relacionamento, sendo primárias e estrangeiras, ao mesmo tempo, no relacionamento;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ea5dddf354_0_84"/>
          <p:cNvSpPr txBox="1"/>
          <p:nvPr/>
        </p:nvSpPr>
        <p:spPr>
          <a:xfrm>
            <a:off x="5518151" y="-26988"/>
            <a:ext cx="27030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ea5dddf354_0_8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  <p:sp>
        <p:nvSpPr>
          <p:cNvPr id="468" name="Google Shape;468;gea5dddf354_0_84"/>
          <p:cNvSpPr txBox="1"/>
          <p:nvPr/>
        </p:nvSpPr>
        <p:spPr>
          <a:xfrm>
            <a:off x="324427" y="459536"/>
            <a:ext cx="90762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Chave Estrangeira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69" name="Google Shape;469;gea5dddf354_0_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gea5dddf354_0_84" descr="Uma imagem contendo objeto, relógio&#10;&#10;Descrição gerada com muito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83457" y="1573277"/>
            <a:ext cx="6438181" cy="1238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gea5dddf354_0_84" descr="Uma imagem contendo captura de tela&#10;&#10;Descrição gerada com muito alta confianç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93985" y="3522740"/>
            <a:ext cx="7631500" cy="2687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ea5dddf354_0_93"/>
          <p:cNvSpPr txBox="1"/>
          <p:nvPr/>
        </p:nvSpPr>
        <p:spPr>
          <a:xfrm>
            <a:off x="5518151" y="-26988"/>
            <a:ext cx="27030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ea5dddf354_0_9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  <p:sp>
        <p:nvSpPr>
          <p:cNvPr id="478" name="Google Shape;478;gea5dddf354_0_93"/>
          <p:cNvSpPr txBox="1"/>
          <p:nvPr/>
        </p:nvSpPr>
        <p:spPr>
          <a:xfrm>
            <a:off x="324427" y="459536"/>
            <a:ext cx="90762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Chave Estrangeira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79" name="Google Shape;479;gea5dddf354_0_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gea5dddf354_0_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7720" y="2413671"/>
            <a:ext cx="7487728" cy="2246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8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8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 Prática:</a:t>
            </a:r>
            <a:r>
              <a:rPr lang="pt-BR"/>
              <a:t> </a:t>
            </a: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Cardinalidade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9" name="Google Shape;48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18"/>
          <p:cNvSpPr/>
          <p:nvPr/>
        </p:nvSpPr>
        <p:spPr>
          <a:xfrm>
            <a:off x="452885" y="1704298"/>
            <a:ext cx="11089257" cy="3525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Insira no modelo ER elaborado a cardinalidade (Máxima e Mínima) das entidades presentes.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3107125" y="2362200"/>
            <a:ext cx="5791200" cy="4572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Coleta e Análise de Requisitos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3513525" y="3581400"/>
            <a:ext cx="4572000" cy="4572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Projeto Conceitual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3615125" y="4572000"/>
            <a:ext cx="3454500" cy="4572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Projeto Lógico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3615125" y="5562600"/>
            <a:ext cx="3962400" cy="4572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Projeto Físico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3"/>
          <p:cNvCxnSpPr/>
          <p:nvPr/>
        </p:nvCxnSpPr>
        <p:spPr>
          <a:xfrm>
            <a:off x="5484141" y="1943100"/>
            <a:ext cx="0" cy="4572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1" name="Google Shape;111;p3"/>
          <p:cNvCxnSpPr/>
          <p:nvPr/>
        </p:nvCxnSpPr>
        <p:spPr>
          <a:xfrm>
            <a:off x="5484141" y="2841625"/>
            <a:ext cx="0" cy="7317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2" name="Google Shape;112;p3"/>
          <p:cNvCxnSpPr/>
          <p:nvPr/>
        </p:nvCxnSpPr>
        <p:spPr>
          <a:xfrm>
            <a:off x="5484141" y="4046537"/>
            <a:ext cx="0" cy="5478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3" name="Google Shape;113;p3"/>
          <p:cNvCxnSpPr/>
          <p:nvPr/>
        </p:nvCxnSpPr>
        <p:spPr>
          <a:xfrm>
            <a:off x="5484141" y="5051425"/>
            <a:ext cx="0" cy="5493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4" name="Google Shape;114;p3"/>
          <p:cNvCxnSpPr/>
          <p:nvPr/>
        </p:nvCxnSpPr>
        <p:spPr>
          <a:xfrm>
            <a:off x="5484141" y="6057900"/>
            <a:ext cx="0" cy="639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5" name="Google Shape;115;p3"/>
          <p:cNvSpPr txBox="1"/>
          <p:nvPr/>
        </p:nvSpPr>
        <p:spPr>
          <a:xfrm>
            <a:off x="4427925" y="1447800"/>
            <a:ext cx="2436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Mini-mundo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5951925" y="2971800"/>
            <a:ext cx="3464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</a:t>
            </a:r>
            <a:r>
              <a:rPr lang="pt-B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pt-B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6053525" y="4038600"/>
            <a:ext cx="4036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Esquema</a:t>
            </a:r>
            <a:r>
              <a:rPr lang="pt-B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conceitual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6155125" y="5029200"/>
            <a:ext cx="3555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Esquema</a:t>
            </a:r>
            <a:r>
              <a:rPr lang="pt-B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lógico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6256725" y="6096000"/>
            <a:ext cx="321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pt-BR"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Esquema interno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5230283" y="-26987"/>
            <a:ext cx="14415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r>
              <a:rPr lang="pt-BR" sz="1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316396" y="220248"/>
            <a:ext cx="61110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Fases de um Projeto de BD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 Prática: Modelo Conceitual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32" name="Google Shape;13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4"/>
          <p:cNvSpPr/>
          <p:nvPr/>
        </p:nvSpPr>
        <p:spPr>
          <a:xfrm>
            <a:off x="409754" y="1905582"/>
            <a:ext cx="10988616" cy="3525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Realização das atividades práticas da disciplina </a:t>
            </a:r>
            <a:r>
              <a:rPr lang="pt-BR" sz="1800" dirty="0">
                <a:solidFill>
                  <a:schemeClr val="dk1"/>
                </a:solidFill>
              </a:rPr>
              <a:t>em </a:t>
            </a:r>
            <a:r>
              <a:rPr lang="pt-BR" sz="1800" b="1" dirty="0">
                <a:solidFill>
                  <a:schemeClr val="dk1"/>
                </a:solidFill>
              </a:rPr>
              <a:t>trios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Pensem em um ambiente para projetar um Banco de Dados (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supermercado, farmácia, biblioteca, restaurante, loja, aluguel de carros, food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truck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etc.);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Conversem entre si para coleta e levantamento de requisitos;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Crie o modelo conceitual textual do banco de dados apresentando quais dados irão aparecer no banco de dados. 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 Prática: Modelo Conceitual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/>
          <p:nvPr/>
        </p:nvSpPr>
        <p:spPr>
          <a:xfrm>
            <a:off x="452885" y="1704299"/>
            <a:ext cx="11089257" cy="3525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Após a criação do Modelo conceitual textual feito anteriormente, desenvolva graficamente um diagrama com os dados de uma maneira lógica, inclusive nomeando os componentes e ações que exercem uns sobre os outros.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Nesta etapa identifique apenas as entidades e os relacionamentos entre elas. Não se faz necessário ainda inserir os atributos neste diagrama.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7"/>
          <p:cNvGrpSpPr/>
          <p:nvPr/>
        </p:nvGrpSpPr>
        <p:grpSpPr>
          <a:xfrm>
            <a:off x="1650974" y="1296983"/>
            <a:ext cx="9628632" cy="1493836"/>
            <a:chOff x="3200400" y="7086600"/>
            <a:chExt cx="10287000" cy="1390650"/>
          </a:xfrm>
        </p:grpSpPr>
        <p:sp>
          <p:nvSpPr>
            <p:cNvPr id="149" name="Google Shape;149;p7"/>
            <p:cNvSpPr txBox="1"/>
            <p:nvPr/>
          </p:nvSpPr>
          <p:spPr>
            <a:xfrm>
              <a:off x="3200400" y="7086600"/>
              <a:ext cx="2514600" cy="1143000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pt-BR" sz="24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Empregado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 txBox="1"/>
            <p:nvPr/>
          </p:nvSpPr>
          <p:spPr>
            <a:xfrm>
              <a:off x="10744200" y="7086600"/>
              <a:ext cx="2743200" cy="1143000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pt-BR" sz="24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Projeto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629400" y="7105650"/>
              <a:ext cx="3132000" cy="1371600"/>
            </a:xfrm>
            <a:prstGeom prst="diamond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pt-BR" sz="20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trabalha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2" name="Google Shape;152;p7"/>
            <p:cNvCxnSpPr/>
            <p:nvPr/>
          </p:nvCxnSpPr>
          <p:spPr>
            <a:xfrm>
              <a:off x="9601200" y="7772400"/>
              <a:ext cx="1143000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" name="Google Shape;153;p7"/>
            <p:cNvCxnSpPr/>
            <p:nvPr/>
          </p:nvCxnSpPr>
          <p:spPr>
            <a:xfrm>
              <a:off x="5715000" y="7772400"/>
              <a:ext cx="914400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54" name="Google Shape;154;p7"/>
          <p:cNvCxnSpPr/>
          <p:nvPr/>
        </p:nvCxnSpPr>
        <p:spPr>
          <a:xfrm flipH="1">
            <a:off x="1437183" y="2566987"/>
            <a:ext cx="6435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5" name="Google Shape;155;p7"/>
          <p:cNvSpPr/>
          <p:nvPr/>
        </p:nvSpPr>
        <p:spPr>
          <a:xfrm>
            <a:off x="1223433" y="3057525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6" name="Google Shape;156;p7"/>
          <p:cNvCxnSpPr/>
          <p:nvPr/>
        </p:nvCxnSpPr>
        <p:spPr>
          <a:xfrm flipH="1">
            <a:off x="2294649" y="2566987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" name="Google Shape;157;p7"/>
          <p:cNvSpPr/>
          <p:nvPr/>
        </p:nvSpPr>
        <p:spPr>
          <a:xfrm>
            <a:off x="2080683" y="3057525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8" name="Google Shape;158;p7"/>
          <p:cNvCxnSpPr/>
          <p:nvPr/>
        </p:nvCxnSpPr>
        <p:spPr>
          <a:xfrm>
            <a:off x="3363383" y="2566987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" name="Google Shape;159;p7"/>
          <p:cNvSpPr/>
          <p:nvPr/>
        </p:nvSpPr>
        <p:spPr>
          <a:xfrm>
            <a:off x="3577167" y="3057525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368300" y="3549650"/>
            <a:ext cx="1282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matricula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 txBox="1"/>
          <p:nvPr/>
        </p:nvSpPr>
        <p:spPr>
          <a:xfrm>
            <a:off x="1866900" y="3549650"/>
            <a:ext cx="8553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/>
          <p:nvPr/>
        </p:nvSpPr>
        <p:spPr>
          <a:xfrm>
            <a:off x="3149600" y="3549650"/>
            <a:ext cx="1011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salário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 txBox="1"/>
          <p:nvPr/>
        </p:nvSpPr>
        <p:spPr>
          <a:xfrm>
            <a:off x="6786033" y="3303587"/>
            <a:ext cx="8571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horas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7"/>
          <p:cNvCxnSpPr/>
          <p:nvPr/>
        </p:nvCxnSpPr>
        <p:spPr>
          <a:xfrm>
            <a:off x="6786033" y="2566987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7"/>
          <p:cNvSpPr/>
          <p:nvPr/>
        </p:nvSpPr>
        <p:spPr>
          <a:xfrm>
            <a:off x="6999816" y="3057525"/>
            <a:ext cx="2160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4218516" y="1338262"/>
            <a:ext cx="6435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1..N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7857067" y="2320925"/>
            <a:ext cx="6411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1..N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5518149" y="-26987"/>
            <a:ext cx="18120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r>
              <a:rPr lang="pt-BR" sz="1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7"/>
          <p:cNvCxnSpPr/>
          <p:nvPr/>
        </p:nvCxnSpPr>
        <p:spPr>
          <a:xfrm flipH="1">
            <a:off x="8974633" y="2501900"/>
            <a:ext cx="6435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7"/>
          <p:cNvSpPr/>
          <p:nvPr/>
        </p:nvSpPr>
        <p:spPr>
          <a:xfrm>
            <a:off x="8760882" y="2992437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71" name="Google Shape;171;p7"/>
          <p:cNvCxnSpPr/>
          <p:nvPr/>
        </p:nvCxnSpPr>
        <p:spPr>
          <a:xfrm flipH="1">
            <a:off x="9832099" y="2501900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2" name="Google Shape;172;p7"/>
          <p:cNvSpPr/>
          <p:nvPr/>
        </p:nvSpPr>
        <p:spPr>
          <a:xfrm>
            <a:off x="9618133" y="2992437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73" name="Google Shape;173;p7"/>
          <p:cNvCxnSpPr/>
          <p:nvPr/>
        </p:nvCxnSpPr>
        <p:spPr>
          <a:xfrm>
            <a:off x="10900833" y="2501900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4" name="Google Shape;174;p7"/>
          <p:cNvSpPr/>
          <p:nvPr/>
        </p:nvSpPr>
        <p:spPr>
          <a:xfrm>
            <a:off x="11114616" y="2992437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" name="Google Shape;175;p7"/>
          <p:cNvSpPr txBox="1"/>
          <p:nvPr/>
        </p:nvSpPr>
        <p:spPr>
          <a:xfrm>
            <a:off x="8320616" y="3455987"/>
            <a:ext cx="9483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sigla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9404349" y="3484562"/>
            <a:ext cx="8553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10687049" y="3484562"/>
            <a:ext cx="1504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orcamento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7"/>
          <p:cNvGrpSpPr/>
          <p:nvPr/>
        </p:nvGrpSpPr>
        <p:grpSpPr>
          <a:xfrm>
            <a:off x="1780536" y="4645363"/>
            <a:ext cx="9328688" cy="1752676"/>
            <a:chOff x="6400800" y="11144250"/>
            <a:chExt cx="6916800" cy="2514600"/>
          </a:xfrm>
        </p:grpSpPr>
        <p:sp>
          <p:nvSpPr>
            <p:cNvPr id="179" name="Google Shape;179;p7"/>
            <p:cNvSpPr txBox="1"/>
            <p:nvPr/>
          </p:nvSpPr>
          <p:spPr>
            <a:xfrm>
              <a:off x="6400800" y="11371262"/>
              <a:ext cx="2514600" cy="915900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pt-BR" sz="24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Empregado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0" name="Google Shape;180;p7"/>
            <p:cNvCxnSpPr/>
            <p:nvPr/>
          </p:nvCxnSpPr>
          <p:spPr>
            <a:xfrm>
              <a:off x="7543800" y="12287250"/>
              <a:ext cx="0" cy="13716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1" name="Google Shape;181;p7"/>
            <p:cNvCxnSpPr/>
            <p:nvPr/>
          </p:nvCxnSpPr>
          <p:spPr>
            <a:xfrm>
              <a:off x="7543800" y="13658850"/>
              <a:ext cx="3886200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2" name="Google Shape;182;p7"/>
            <p:cNvSpPr/>
            <p:nvPr/>
          </p:nvSpPr>
          <p:spPr>
            <a:xfrm>
              <a:off x="10058400" y="11144250"/>
              <a:ext cx="3259200" cy="1371600"/>
            </a:xfrm>
            <a:prstGeom prst="diamond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pt-BR" sz="20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supervisiona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3" name="Google Shape;183;p7"/>
            <p:cNvCxnSpPr/>
            <p:nvPr/>
          </p:nvCxnSpPr>
          <p:spPr>
            <a:xfrm rot="10800000">
              <a:off x="11430000" y="12515850"/>
              <a:ext cx="0" cy="11430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4" name="Google Shape;184;p7"/>
            <p:cNvCxnSpPr/>
            <p:nvPr/>
          </p:nvCxnSpPr>
          <p:spPr>
            <a:xfrm>
              <a:off x="8915400" y="11830050"/>
              <a:ext cx="1143000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5" name="Google Shape;185;p7"/>
          <p:cNvSpPr txBox="1"/>
          <p:nvPr/>
        </p:nvSpPr>
        <p:spPr>
          <a:xfrm>
            <a:off x="5403849" y="4732337"/>
            <a:ext cx="6435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0..N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7"/>
          <p:cNvSpPr txBox="1"/>
          <p:nvPr/>
        </p:nvSpPr>
        <p:spPr>
          <a:xfrm flipH="1">
            <a:off x="3695600" y="5591175"/>
            <a:ext cx="5589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0..1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7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Relacionamentos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"/>
          <p:cNvSpPr txBox="1"/>
          <p:nvPr/>
        </p:nvSpPr>
        <p:spPr>
          <a:xfrm>
            <a:off x="4957233" y="-26988"/>
            <a:ext cx="1811867" cy="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Integridade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8"/>
          <p:cNvSpPr txBox="1">
            <a:spLocks noGrp="1"/>
          </p:cNvSpPr>
          <p:nvPr>
            <p:ph type="body" idx="1"/>
          </p:nvPr>
        </p:nvSpPr>
        <p:spPr>
          <a:xfrm>
            <a:off x="342725" y="1259450"/>
            <a:ext cx="10799700" cy="53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São regras do negócio;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just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None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Caracterizam as restrições nas quais os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relacionamentos entre entidades estão submetidos;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just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pt-BR" sz="180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just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“Todo empregado deve estar lotado num departamento”;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just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just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“Existe Cliente que não foi recomendado por Cliente”;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just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just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“Toda Nota Fiscal deve ter pelo menos um item discriminado”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just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just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“Toda multa deve estar associada a um carro”;	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just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just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pt-BR" sz="1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“Existe carro sem multa associada”;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165375" y="233375"/>
            <a:ext cx="90762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Restrições de integridade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7" name="Google Shape;197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 txBox="1">
            <a:spLocks noGrp="1"/>
          </p:cNvSpPr>
          <p:nvPr>
            <p:ph type="body" idx="1"/>
          </p:nvPr>
        </p:nvSpPr>
        <p:spPr>
          <a:xfrm>
            <a:off x="384300" y="1795575"/>
            <a:ext cx="111981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pt-BR" sz="1800" i="0" u="none" strike="noStrike" cap="none">
                <a:latin typeface="Arial"/>
                <a:ea typeface="Arial"/>
                <a:cs typeface="Arial"/>
                <a:sym typeface="Arial"/>
              </a:rPr>
              <a:t>Podemos caracterizar um relacionamento em termos de: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286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71550" marR="0" lvl="1" indent="-4508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AutoNum type="arabicPeriod"/>
            </a:pPr>
            <a:r>
              <a:rPr lang="pt-BR" sz="1800" i="1" u="none" strike="noStrike" cap="none">
                <a:latin typeface="Arial"/>
                <a:ea typeface="Arial"/>
                <a:cs typeface="Arial"/>
                <a:sym typeface="Arial"/>
              </a:rPr>
              <a:t>Cardinalidade</a:t>
            </a:r>
            <a:r>
              <a:rPr lang="pt-BR" sz="1800" i="0" u="none" strike="noStrike" cap="none">
                <a:latin typeface="Arial"/>
                <a:ea typeface="Arial"/>
                <a:cs typeface="Arial"/>
                <a:sym typeface="Arial"/>
              </a:rPr>
              <a:t>: quantidade de instâncias que podem participar do relacionamento</a:t>
            </a:r>
            <a:endParaRPr/>
          </a:p>
          <a:p>
            <a:pPr marL="971550" marR="0" lvl="1" indent="-3365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71550" marR="0" lvl="1" indent="-4508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AutoNum type="arabicPeriod"/>
            </a:pPr>
            <a:r>
              <a:rPr lang="pt-BR" sz="1800" i="1" u="none" strike="noStrike" cap="none">
                <a:latin typeface="Arial"/>
                <a:ea typeface="Arial"/>
                <a:cs typeface="Arial"/>
                <a:sym typeface="Arial"/>
              </a:rPr>
              <a:t>Totalidade</a:t>
            </a:r>
            <a:r>
              <a:rPr lang="pt-BR" sz="1800" i="0" u="none" strike="noStrike" cap="none">
                <a:latin typeface="Arial"/>
                <a:ea typeface="Arial"/>
                <a:cs typeface="Arial"/>
                <a:sym typeface="Arial"/>
              </a:rPr>
              <a:t>: obrigatoriedade da ocorrência do relacionamento entre as entidades envolvidas.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9"/>
          <p:cNvSpPr txBox="1"/>
          <p:nvPr/>
        </p:nvSpPr>
        <p:spPr>
          <a:xfrm>
            <a:off x="4957233" y="-26988"/>
            <a:ext cx="1811867" cy="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Integridade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9"/>
          <p:cNvSpPr txBox="1"/>
          <p:nvPr/>
        </p:nvSpPr>
        <p:spPr>
          <a:xfrm>
            <a:off x="196800" y="625700"/>
            <a:ext cx="90762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Restrições de integridade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6" name="Google Shape;206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0"/>
          <p:cNvSpPr/>
          <p:nvPr/>
        </p:nvSpPr>
        <p:spPr>
          <a:xfrm>
            <a:off x="335446" y="372648"/>
            <a:ext cx="793225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Cardinalidade</a:t>
            </a:r>
            <a:endParaRPr sz="24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6" name="Google Shape;216;p10"/>
          <p:cNvSpPr/>
          <p:nvPr/>
        </p:nvSpPr>
        <p:spPr>
          <a:xfrm>
            <a:off x="419100" y="1460838"/>
            <a:ext cx="107823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Cardinalidade –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a quantidade de ocorrências de uma entidade que poderá estar associada a outra entidade.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 Um vendedor pode vender  apenas um tipo de produto? Ou dois? Ou três?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Um produto pode ser vendido por apenas um vendedor, ou por todos?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7448550" y="4171950"/>
            <a:ext cx="1809750" cy="81915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"/>
          <p:cNvSpPr/>
          <p:nvPr/>
        </p:nvSpPr>
        <p:spPr>
          <a:xfrm>
            <a:off x="2171700" y="4171950"/>
            <a:ext cx="1447800" cy="81915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4705350" y="4133850"/>
            <a:ext cx="1524000" cy="914400"/>
          </a:xfrm>
          <a:prstGeom prst="diamond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0"/>
          <p:cNvSpPr txBox="1"/>
          <p:nvPr/>
        </p:nvSpPr>
        <p:spPr>
          <a:xfrm>
            <a:off x="2362200" y="4438650"/>
            <a:ext cx="11721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Vendedor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0"/>
          <p:cNvSpPr txBox="1"/>
          <p:nvPr/>
        </p:nvSpPr>
        <p:spPr>
          <a:xfrm>
            <a:off x="7848600" y="4419600"/>
            <a:ext cx="9925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0"/>
          <p:cNvSpPr txBox="1"/>
          <p:nvPr/>
        </p:nvSpPr>
        <p:spPr>
          <a:xfrm>
            <a:off x="5029200" y="4419600"/>
            <a:ext cx="8387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10"/>
          <p:cNvCxnSpPr/>
          <p:nvPr/>
        </p:nvCxnSpPr>
        <p:spPr>
          <a:xfrm rot="10800000">
            <a:off x="3638550" y="4591050"/>
            <a:ext cx="1066006" cy="79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4" name="Google Shape;224;p10"/>
          <p:cNvCxnSpPr/>
          <p:nvPr/>
        </p:nvCxnSpPr>
        <p:spPr>
          <a:xfrm rot="10800000">
            <a:off x="6229350" y="4591050"/>
            <a:ext cx="1219200" cy="15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5" name="Google Shape;22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1372</Words>
  <Application>Microsoft Office PowerPoint</Application>
  <PresentationFormat>Widescreen</PresentationFormat>
  <Paragraphs>323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Times New Roman</vt:lpstr>
      <vt:lpstr>Arial</vt:lpstr>
      <vt:lpstr>Noto Sans Symbols</vt:lpstr>
      <vt:lpstr>Calibri</vt:lpstr>
      <vt:lpstr>Tahoma</vt:lpstr>
      <vt:lpstr>Century Schoolbook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Talita Rocha Pinheiro</dc:creator>
  <cp:lastModifiedBy>Heleno Cardoso</cp:lastModifiedBy>
  <cp:revision>3</cp:revision>
  <dcterms:modified xsi:type="dcterms:W3CDTF">2023-08-09T19:51:22Z</dcterms:modified>
</cp:coreProperties>
</file>