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entury Schoolbook" panose="02040604050505020304" pitchFamily="18" charset="0"/>
      <p:regular r:id="rId27"/>
      <p:bold r:id="rId28"/>
      <p:italic r:id="rId29"/>
      <p:boldItalic r:id="rId30"/>
    </p:embeddedFont>
    <p:embeddedFont>
      <p:font typeface="Tahoma" panose="020B0604030504040204" pitchFamily="3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iZ3T00ioVe2seE5UcQADaYwPxZ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5AAD86-CE1B-4991-BC57-2020ABBEAA17}">
  <a:tblStyle styleId="{895AAD86-CE1B-4991-BC57-2020ABBEAA1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1" name="Google Shape;19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1" name="Google Shape;20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5" name="Google Shape;22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3" name="Google Shape;23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3" name="Google Shape;24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6" name="Google Shape;25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0" name="Google Shape;27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1" name="Google Shape;27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0" name="Google Shape;28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0" name="Google Shape;29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1" name="Google Shape;291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1" name="Google Shape;17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1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9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29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29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704850" y="2409825"/>
            <a:ext cx="1076166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Banco de Dados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Aula 0</a:t>
            </a:r>
            <a:r>
              <a:rPr lang="pt-BR" sz="3600" b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5</a:t>
            </a:r>
            <a:endParaRPr sz="3600" b="1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289" y="235691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924C82C0-EA0B-5913-2D06-470AB207B9E0}"/>
              </a:ext>
            </a:extLst>
          </p:cNvPr>
          <p:cNvSpPr/>
          <p:nvPr/>
        </p:nvSpPr>
        <p:spPr>
          <a:xfrm>
            <a:off x="294807" y="4505021"/>
            <a:ext cx="116023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Professor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MSc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 Heleno Cardoso </a:t>
            </a:r>
            <a:r>
              <a:rPr lang="pt-BR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– E-mail: helenocardosofilho@gmail.com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Google Shape;89;p1">
            <a:extLst>
              <a:ext uri="{FF2B5EF4-FFF2-40B4-BE49-F238E27FC236}">
                <a16:creationId xmlns:a16="http://schemas.microsoft.com/office/drawing/2014/main" id="{318B88EC-7B3D-BF5A-E121-A2B2962CB683}"/>
              </a:ext>
            </a:extLst>
          </p:cNvPr>
          <p:cNvSpPr/>
          <p:nvPr/>
        </p:nvSpPr>
        <p:spPr>
          <a:xfrm>
            <a:off x="1149246" y="5254827"/>
            <a:ext cx="83475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Agradecimentos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: Professora Talita Rocha Pinheiro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/>
        </p:nvSpPr>
        <p:spPr>
          <a:xfrm>
            <a:off x="723900" y="2733675"/>
            <a:ext cx="1076166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SGBD SQL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Comandos DML - Update</a:t>
            </a:r>
            <a:endParaRPr sz="36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pic>
        <p:nvPicPr>
          <p:cNvPr id="188" name="Google Shape;18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8812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sp>
        <p:nvSpPr>
          <p:cNvPr id="196" name="Google Shape;196;p12"/>
          <p:cNvSpPr/>
          <p:nvPr/>
        </p:nvSpPr>
        <p:spPr>
          <a:xfrm>
            <a:off x="316396" y="220248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Update – Atualização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2"/>
          <p:cNvSpPr txBox="1"/>
          <p:nvPr/>
        </p:nvSpPr>
        <p:spPr>
          <a:xfrm>
            <a:off x="574372" y="1876927"/>
            <a:ext cx="10759376" cy="4662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que seja possível efetuar uma alteração em uma tabela, é utilizado em SQL o comando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update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 forma geral para o comando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update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	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&lt;tabela&gt;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		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&lt;(coluna)&gt; = &lt;expressão&gt;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	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&lt;condição&gt;;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EMPREGADOS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salario= 1000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 depto = 3;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sp>
        <p:nvSpPr>
          <p:cNvPr id="206" name="Google Shape;206;p13"/>
          <p:cNvSpPr/>
          <p:nvPr/>
        </p:nvSpPr>
        <p:spPr>
          <a:xfrm>
            <a:off x="316396" y="220248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 Exercício 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Update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7" name="Google Shape;207;p13"/>
          <p:cNvSpPr/>
          <p:nvPr/>
        </p:nvSpPr>
        <p:spPr>
          <a:xfrm>
            <a:off x="0" y="1564328"/>
            <a:ext cx="1188246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Atualize na tabela “Produto” os valores do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Desktop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10% a mais do valor definido na tabela.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todas as impressoras, o valor deve ser padrão (R$600,00).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8" name="Google Shape;208;p13"/>
          <p:cNvGraphicFramePr/>
          <p:nvPr/>
        </p:nvGraphicFramePr>
        <p:xfrm>
          <a:off x="491671" y="255784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{895AAD86-CE1B-4991-BC57-2020ABBEAA17}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Codigo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Descricao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Preco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CodigodoTipo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Desktop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1.200,00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Laptop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1.600,00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Impr. Jato Tinta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300,00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40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Impr. Laser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500,00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9" name="Google Shape;209;p13"/>
          <p:cNvSpPr txBox="1"/>
          <p:nvPr/>
        </p:nvSpPr>
        <p:spPr>
          <a:xfrm>
            <a:off x="528864" y="2245488"/>
            <a:ext cx="10695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3"/>
          <p:cNvSpPr txBox="1"/>
          <p:nvPr/>
        </p:nvSpPr>
        <p:spPr>
          <a:xfrm>
            <a:off x="675971" y="4924927"/>
            <a:ext cx="3591229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PRODUTO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preco= preco + (preco*0,10)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 descricao= ‘Desktop’;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3"/>
          <p:cNvSpPr txBox="1"/>
          <p:nvPr/>
        </p:nvSpPr>
        <p:spPr>
          <a:xfrm>
            <a:off x="4660142" y="4961213"/>
            <a:ext cx="6399743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PRODUTO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Preco= 600,00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 CodigodoTipo= 2;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sp>
        <p:nvSpPr>
          <p:cNvPr id="220" name="Google Shape;220;p14"/>
          <p:cNvSpPr/>
          <p:nvPr/>
        </p:nvSpPr>
        <p:spPr>
          <a:xfrm>
            <a:off x="316396" y="220248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Update – Atualização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574372" y="1876927"/>
            <a:ext cx="10759376" cy="4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Omitir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cláusula WHERE implica que o UPDATE deve ser aplicado a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todas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tuplas da relação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EMPREGADOS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salario= 1000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houver mais de um atributo a serem alterado,  os separamos por vírgula (,) na cláusula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Produto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Preco= 500,00, CodigodoTipo=4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/>
          <p:nvPr/>
        </p:nvSpPr>
        <p:spPr>
          <a:xfrm>
            <a:off x="723900" y="2733675"/>
            <a:ext cx="1076166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SGBD SQL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Comandos DML - Delete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9" name="Google Shape;229;p1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pic>
        <p:nvPicPr>
          <p:cNvPr id="230" name="Google Shape;23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333" y="196948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  <p:sp>
        <p:nvSpPr>
          <p:cNvPr id="238" name="Google Shape;238;p17"/>
          <p:cNvSpPr/>
          <p:nvPr/>
        </p:nvSpPr>
        <p:spPr>
          <a:xfrm>
            <a:off x="316396" y="220248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Delete – Exclusão de registros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574372" y="2406316"/>
            <a:ext cx="10759376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que seja possível eliminar uma tupla de uma tabela, utiliza-se o comando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 forma geral para o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comando delete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from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&lt;tabela&gt;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&lt;(condição&gt;;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from EMPREGADOS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 mat=7070707070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316396" y="220248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Delete – Exemplo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8"/>
          <p:cNvSpPr txBox="1"/>
          <p:nvPr/>
        </p:nvSpPr>
        <p:spPr>
          <a:xfrm>
            <a:off x="598435" y="1732547"/>
            <a:ext cx="5946744" cy="216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 em consideração a seguinte expressão: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Elimine todos os registros nos quais o empregado trabalhe no departamento 2 e possua salário maior que R$3.500,00: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 txBox="1"/>
          <p:nvPr/>
        </p:nvSpPr>
        <p:spPr>
          <a:xfrm>
            <a:off x="5793491" y="3852781"/>
            <a:ext cx="493294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from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EMPREGADOS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salario &gt; 3.500,00 AND depto =2;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/>
          <p:nvPr/>
        </p:nvSpPr>
        <p:spPr>
          <a:xfrm rot="-2311251">
            <a:off x="3546833" y="3765693"/>
            <a:ext cx="1130969" cy="1467852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8"/>
          <p:cNvSpPr/>
          <p:nvPr/>
        </p:nvSpPr>
        <p:spPr>
          <a:xfrm>
            <a:off x="348343" y="5440011"/>
            <a:ext cx="11350172" cy="698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Obs: </a:t>
            </a: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 omitirmos a cláusula WHERE, então o DELETE deve ser aplicado a todas as tuplas da relação. Porém, a  relação permanece no BD como uma relação vazia.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16396" y="220248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 Exercício 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Delete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9"/>
          <p:cNvSpPr/>
          <p:nvPr/>
        </p:nvSpPr>
        <p:spPr>
          <a:xfrm>
            <a:off x="0" y="1564328"/>
            <a:ext cx="1188246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da tabela “Produto” todos os produtos de código do tipo 2.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Exclua equipamentos como valor maior que R$1.500,00.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3" name="Google Shape;263;p19"/>
          <p:cNvGraphicFramePr/>
          <p:nvPr/>
        </p:nvGraphicFramePr>
        <p:xfrm>
          <a:off x="419100" y="29533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{895AAD86-CE1B-4991-BC57-2020ABBEAA17}</a:tableStyleId>
              </a:tblPr>
              <a:tblGrid>
                <a:gridCol w="8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Código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Descrição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Computador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Impressora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4" name="Google Shape;264;p19"/>
          <p:cNvGraphicFramePr/>
          <p:nvPr/>
        </p:nvGraphicFramePr>
        <p:xfrm>
          <a:off x="3365500" y="44011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{895AAD86-CE1B-4991-BC57-2020ABBEAA17}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Código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Descrição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Preço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CódigodoTipo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Desktop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1.200,00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Laptop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1.600,00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Impr. Jato Tinta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300,00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40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Impr. Laser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500,00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5" name="Google Shape;265;p19"/>
          <p:cNvSpPr txBox="1"/>
          <p:nvPr/>
        </p:nvSpPr>
        <p:spPr>
          <a:xfrm>
            <a:off x="10267950" y="3929146"/>
            <a:ext cx="10695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9"/>
          <p:cNvSpPr txBox="1"/>
          <p:nvPr/>
        </p:nvSpPr>
        <p:spPr>
          <a:xfrm>
            <a:off x="400050" y="2424196"/>
            <a:ext cx="19373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 de produto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  <p:sp>
        <p:nvSpPr>
          <p:cNvPr id="275" name="Google Shape;275;p10"/>
          <p:cNvSpPr/>
          <p:nvPr/>
        </p:nvSpPr>
        <p:spPr>
          <a:xfrm>
            <a:off x="316396" y="220248"/>
            <a:ext cx="793225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Insert – </a:t>
            </a:r>
            <a:r>
              <a:rPr lang="pt-BR" sz="32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 TRAB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6" name="Google Shape;276;p10"/>
          <p:cNvSpPr txBox="1"/>
          <p:nvPr/>
        </p:nvSpPr>
        <p:spPr>
          <a:xfrm>
            <a:off x="510253" y="1758426"/>
            <a:ext cx="11477452" cy="4761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Considerando o trabalho sendo desenvolvido pela equipe: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–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Abra o Projeto Lógico criado pela equipe com definição das chaves e cardinalidades;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–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Exporte o Diagrama criado para a geração do script e visualização do código para as tabelas criadas.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–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 novo script SQL e apresente os códigos para a </a:t>
            </a: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inserção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03 linhas em cada uma das tabelas criadas.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  <p:sp>
        <p:nvSpPr>
          <p:cNvPr id="285" name="Google Shape;285;p15"/>
          <p:cNvSpPr/>
          <p:nvPr/>
        </p:nvSpPr>
        <p:spPr>
          <a:xfrm>
            <a:off x="316396" y="220248"/>
            <a:ext cx="793225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Update– </a:t>
            </a:r>
            <a:r>
              <a:rPr lang="pt-BR" sz="32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 TRAB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6" name="Google Shape;286;p15"/>
          <p:cNvSpPr txBox="1"/>
          <p:nvPr/>
        </p:nvSpPr>
        <p:spPr>
          <a:xfrm>
            <a:off x="540925" y="1589869"/>
            <a:ext cx="11421996" cy="5592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Considerando uma ou mais entidades do projeto lógico do TRABALHO EM EQUIPE, apresente os códigos SQL para as seguintes atualizações: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–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Atualize uma ou mais tabelas especifique um valor padrão para um dos atributos;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 Livro que contem o atributo </a:t>
            </a: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editora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especificando o valor ‘Abril’.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–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Modifique valores de atributos modificando seus nomes.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 Para os livros de Titulo “Banco de Dados”, atualize seus nome apenas para </a:t>
            </a: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“BD”.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–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Considere um dos atributos numericos que quardam algum valor (ex preço) e atualize um %.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Atualize o numero de páginas dos livros aumentando 20% das páginas cadastradas para cada um deles.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723900" y="2733675"/>
            <a:ext cx="107616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SGBD SQL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228600"/>
            <a:ext cx="2581469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9042400" y="634365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  <p:sp>
        <p:nvSpPr>
          <p:cNvPr id="295" name="Google Shape;295;p20"/>
          <p:cNvSpPr/>
          <p:nvPr/>
        </p:nvSpPr>
        <p:spPr>
          <a:xfrm>
            <a:off x="316396" y="220248"/>
            <a:ext cx="7932254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Delete– </a:t>
            </a:r>
            <a:r>
              <a:rPr lang="pt-BR" sz="32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6" name="Google Shape;296;p20"/>
          <p:cNvSpPr txBox="1"/>
          <p:nvPr/>
        </p:nvSpPr>
        <p:spPr>
          <a:xfrm>
            <a:off x="598434" y="1848661"/>
            <a:ext cx="10171200" cy="42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Considerando uma ou mais entidades do projeto lógico do TRABALHO, apresente os códigos SQL para as seguintes atualizações: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–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Apague um conjunto de tuplas de uma tabela específica.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Apague </a:t>
            </a: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todos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os livros com menos de 100 páginas.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Apague </a:t>
            </a: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qualquer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livro que contém o ‘Banco’ em seu nome.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Apague os autores que contém o ‘Silva’ em seu sobrenome.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628649" y="1071086"/>
            <a:ext cx="10630800" cy="13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Modelo Relacional prevê, desde sua concepção, a existência de uma linguagem baseada em caracteres que suporte a definição do esquema físico (tabelas, restrições, etc.), e sua manipulação (inserção, consulta, atualização e remoção).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3153" y="2491427"/>
            <a:ext cx="6610350" cy="36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/>
          <p:nvPr/>
        </p:nvSpPr>
        <p:spPr>
          <a:xfrm>
            <a:off x="2334126" y="3296653"/>
            <a:ext cx="1491916" cy="2189747"/>
          </a:xfrm>
          <a:prstGeom prst="roundRect">
            <a:avLst>
              <a:gd name="adj" fmla="val 16667"/>
            </a:avLst>
          </a:prstGeom>
          <a:solidFill>
            <a:srgbClr val="FF0000">
              <a:alpha val="43529"/>
            </a:srgb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2377239" y="5600700"/>
            <a:ext cx="118013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de hoje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519875" y="799024"/>
            <a:ext cx="110890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Linguagem de Manipulação de Dados (</a:t>
            </a:r>
            <a:r>
              <a:rPr lang="pt-BR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DML</a:t>
            </a: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192504" y="1781885"/>
            <a:ext cx="11670633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Linguagem para acessar e manipular os dados organizados pelo modelo de dados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DML é também conhecida como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LINGUAGEM DE CONSULTA</a:t>
            </a:r>
            <a:r>
              <a:rPr lang="pt-BR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Consulta: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(Ordenação de dados, agrupamento, funções aritméticas e filtros de seleção; 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Manipulação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(insere dados),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(altera dados),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(deleta dados);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Controle: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Grant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(habilita acesso a dados e operações),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revoke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(revoga);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Transação: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transaction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(inicia transação),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(concretiza), </a:t>
            </a:r>
            <a:r>
              <a:rPr lang="pt-BR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rollback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(anula);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223973" y="3079095"/>
            <a:ext cx="6936600" cy="52950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/>
        </p:nvSpPr>
        <p:spPr>
          <a:xfrm>
            <a:off x="723900" y="2733675"/>
            <a:ext cx="1076166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SGBD SQL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Comandos DML - Insert</a:t>
            </a:r>
            <a:endParaRPr sz="36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7" name="Google Shape;127;p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pic>
        <p:nvPicPr>
          <p:cNvPr id="128" name="Google Shape;1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197" y="225083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316396" y="220248"/>
            <a:ext cx="793225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Insert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Inserções e Atualizações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574372" y="2406316"/>
            <a:ext cx="10759376" cy="3831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que seja possível elaborar inserções em SQL, utiliza-se o comando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 forma geral para o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comando insert into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&lt;nome da tabela&gt; &lt;(lista de colunas)&gt;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	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&lt;(lista de valores)&gt;;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EMPREGADOS (nome, rg)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 (‘Jorge’, 0210853382);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6"/>
          <p:cNvSpPr/>
          <p:nvPr/>
        </p:nvSpPr>
        <p:spPr>
          <a:xfrm>
            <a:off x="487681" y="5812116"/>
            <a:ext cx="1092121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Obs: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inserção será rejeitada se tentarmos omitir  um atributo que não permite valores nulos (NOT  NULL)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316396" y="220248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Exercício 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Insert</a:t>
            </a: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309534" y="1562847"/>
            <a:ext cx="11676140" cy="698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Adicione na tabela “Tipo de produto” o produto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Roteador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Na tabela “Produto” adicione o D-link e TP-Link (R$80,00). Todos os campos precisam ser preenchidos.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9" name="Google Shape;149;p7"/>
          <p:cNvGraphicFramePr/>
          <p:nvPr/>
        </p:nvGraphicFramePr>
        <p:xfrm>
          <a:off x="419100" y="29533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{895AAD86-CE1B-4991-BC57-2020ABBEAA17}</a:tableStyleId>
              </a:tblPr>
              <a:tblGrid>
                <a:gridCol w="8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Codigo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Descricao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Computador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Impressora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0" name="Google Shape;150;p7"/>
          <p:cNvGraphicFramePr/>
          <p:nvPr/>
        </p:nvGraphicFramePr>
        <p:xfrm>
          <a:off x="3365500" y="44011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{895AAD86-CE1B-4991-BC57-2020ABBEAA17}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Codigo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Descricao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Preço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CodigodoTipo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Desktop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1.200,00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Laptop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1.600,00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Impr. Jato Tinta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300,00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40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Impr. Laser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500,00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1" name="Google Shape;151;p7"/>
          <p:cNvSpPr txBox="1"/>
          <p:nvPr/>
        </p:nvSpPr>
        <p:spPr>
          <a:xfrm>
            <a:off x="10267950" y="3929146"/>
            <a:ext cx="10695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400050" y="2424196"/>
            <a:ext cx="19373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 de produto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161" name="Google Shape;161;p8"/>
          <p:cNvSpPr/>
          <p:nvPr/>
        </p:nvSpPr>
        <p:spPr>
          <a:xfrm>
            <a:off x="316396" y="220248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Insert - Exemplo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8"/>
          <p:cNvSpPr txBox="1"/>
          <p:nvPr/>
        </p:nvSpPr>
        <p:spPr>
          <a:xfrm>
            <a:off x="253378" y="1416245"/>
            <a:ext cx="6437693" cy="2637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Insira na tabela EMPREGADOS os seguintes dados: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Jorge Ramos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rg: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5555555555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mat: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5050505050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departamento: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rg_superior: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4444444444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salario: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R$4.000,00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5319169" y="2651487"/>
            <a:ext cx="1347537" cy="81814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7172032" y="2170226"/>
            <a:ext cx="4283242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EMPREGADOS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(‘Jorge Ramos’, ‘5555555555’, ‘5050505050’, 3, ‘4444444444’, 4000,00);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8"/>
          <p:cNvSpPr txBox="1"/>
          <p:nvPr/>
        </p:nvSpPr>
        <p:spPr>
          <a:xfrm>
            <a:off x="310887" y="4219830"/>
            <a:ext cx="5682049" cy="2314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Joao Campos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rg: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77777777777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mat: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7070707070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departamento: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salario: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R$2.000,00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 txBox="1"/>
          <p:nvPr/>
        </p:nvSpPr>
        <p:spPr>
          <a:xfrm>
            <a:off x="6091156" y="4698220"/>
            <a:ext cx="6200275" cy="13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EMPREGADOS (nome, rg, mat, depto, salario)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(‘Jorge Ramos’, ‘5555555555’, ‘5050505050’, 3, 4000,00);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4025206" y="4966241"/>
            <a:ext cx="1347537" cy="81814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176" name="Google Shape;176;p9"/>
          <p:cNvSpPr/>
          <p:nvPr/>
        </p:nvSpPr>
        <p:spPr>
          <a:xfrm>
            <a:off x="316396" y="220248"/>
            <a:ext cx="793225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Comandos DML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Insert – Exemplo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1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7" name="Google Shape;177;p9"/>
          <p:cNvSpPr txBox="1"/>
          <p:nvPr/>
        </p:nvSpPr>
        <p:spPr>
          <a:xfrm>
            <a:off x="598434" y="1732547"/>
            <a:ext cx="11100079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inserir </a:t>
            </a:r>
            <a:r>
              <a:rPr lang="pt-BR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várias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tuplas numa relação  através de uma </a:t>
            </a:r>
            <a:r>
              <a:rPr lang="pt-BR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Insira na tabela EMPREGADOS os seguintes dados: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Joao Campos,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rg: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77777777777, 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7070707070,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3,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salario: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R$2.000,00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Talita Pinheiro,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rg: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88888888888, 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8080808080,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3,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salario: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R$2.000,00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nome: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 Maria,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rg: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99999999999, 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9090909090,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4,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salario: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R$2.000,00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9"/>
          <p:cNvSpPr txBox="1"/>
          <p:nvPr/>
        </p:nvSpPr>
        <p:spPr>
          <a:xfrm>
            <a:off x="4106396" y="4361926"/>
            <a:ext cx="6200275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EMPREGADOS (nome, rg, mat, depto, salario)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(‘Joao Campos’, ‘77777777777’, ‘7070707070’, 3, 2000,00), (‘Talita Pinheiro’, ‘88888888888’, ‘8080808080’, 3, 2000,00), (‘Ana Maria’, ‘99999999999’, ‘9090909090’, 3, 2000,00);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9"/>
          <p:cNvSpPr/>
          <p:nvPr/>
        </p:nvSpPr>
        <p:spPr>
          <a:xfrm rot="-1129282">
            <a:off x="2293638" y="4263380"/>
            <a:ext cx="1275348" cy="866273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1379</Words>
  <Application>Microsoft Office PowerPoint</Application>
  <PresentationFormat>Widescreen</PresentationFormat>
  <Paragraphs>279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Times New Roman</vt:lpstr>
      <vt:lpstr>Century Schoolbook</vt:lpstr>
      <vt:lpstr>Calibri</vt:lpstr>
      <vt:lpstr>Tahoma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Talita Rocha Pinheiro</dc:creator>
  <cp:lastModifiedBy>Heleno Cardoso</cp:lastModifiedBy>
  <cp:revision>1</cp:revision>
  <dcterms:modified xsi:type="dcterms:W3CDTF">2023-08-09T19:55:39Z</dcterms:modified>
</cp:coreProperties>
</file>