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Schoolbook" panose="02040604050505020304" pitchFamily="18" charset="0"/>
      <p:regular r:id="rId34"/>
      <p:bold r:id="rId35"/>
      <p:italic r:id="rId36"/>
      <p:boldItalic r:id="rId37"/>
    </p:embeddedFon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pFChyWMhbP4voRV570nC/uDO2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B7D01-9E0E-43D6-BED8-1E1A6A8EFD1B}">
  <a:tblStyle styleId="{5E9B7D01-9E0E-43D6-BED8-1E1A6A8EFD1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9" name="Google Shape;34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7" name="Google Shape;35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a4116c7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3" name="Google Shape;383;gca4116c7f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ca4116c7f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6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7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7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7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7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7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7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6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6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7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7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7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7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04850" y="2409825"/>
            <a:ext cx="1076166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</a:t>
            </a:r>
            <a:r>
              <a:rPr lang="pt-BR" sz="36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sz="36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9;p1">
            <a:extLst>
              <a:ext uri="{FF2B5EF4-FFF2-40B4-BE49-F238E27FC236}">
                <a16:creationId xmlns:a16="http://schemas.microsoft.com/office/drawing/2014/main" id="{47C23AC7-D2C1-2099-9DD2-77A708AC1C16}"/>
              </a:ext>
            </a:extLst>
          </p:cNvPr>
          <p:cNvSpPr/>
          <p:nvPr/>
        </p:nvSpPr>
        <p:spPr>
          <a:xfrm>
            <a:off x="294807" y="4966686"/>
            <a:ext cx="116023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Professor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MSc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 Heleno Cardoso </a:t>
            </a:r>
            <a:r>
              <a:rPr lang="pt-B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entury Schoolbook"/>
              </a:rPr>
              <a:t>– E-mail: helenocardosofilho@gmail.com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Google Shape;89;p1">
            <a:extLst>
              <a:ext uri="{FF2B5EF4-FFF2-40B4-BE49-F238E27FC236}">
                <a16:creationId xmlns:a16="http://schemas.microsoft.com/office/drawing/2014/main" id="{318B88EC-7B3D-BF5A-E121-A2B2962CB683}"/>
              </a:ext>
            </a:extLst>
          </p:cNvPr>
          <p:cNvSpPr/>
          <p:nvPr/>
        </p:nvSpPr>
        <p:spPr>
          <a:xfrm>
            <a:off x="1149246" y="5716492"/>
            <a:ext cx="83475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Agradecimentos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entury Schoolbook"/>
                <a:cs typeface="Times New Roman" panose="02020603050405020304" pitchFamily="18" charset="0"/>
                <a:sym typeface="Century Schoolbook"/>
              </a:rPr>
              <a:t>: Professora Talita Rocha Pinheiro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170986" y="4744687"/>
            <a:ext cx="4806573" cy="83420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3702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DISTINCT salario  FROM empregado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/>
          <p:nvPr/>
        </p:nvSpPr>
        <p:spPr>
          <a:xfrm>
            <a:off x="364522" y="653381"/>
            <a:ext cx="7932300" cy="127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Distinct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425114" y="2157862"/>
            <a:ext cx="11341769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Algumas vezes surgem duplicatas como resposta a uma query. Podemos eliminá-las usando o  comando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cláusula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os diferentes salários pagos pela  empresa aos 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3681421" y="4380577"/>
            <a:ext cx="4795713" cy="123431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16198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 FROM empregado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supervisor IS NULL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3"/>
          <p:cNvSpPr/>
          <p:nvPr/>
        </p:nvSpPr>
        <p:spPr>
          <a:xfrm>
            <a:off x="364522" y="653381"/>
            <a:ext cx="7932300" cy="1271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null / is not null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5" name="Google Shape;205;p13"/>
          <p:cNvSpPr/>
          <p:nvPr/>
        </p:nvSpPr>
        <p:spPr>
          <a:xfrm>
            <a:off x="352926" y="2146393"/>
            <a:ext cx="11438022" cy="229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pt-BR" sz="2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verificar valores nulos através de </a:t>
            </a:r>
            <a:r>
              <a:rPr lang="pt-BR" sz="2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NULL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pt-BR" sz="2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 NOT NULL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os nomes de todos os empregados que não têm supervisores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/>
          <p:nvPr/>
        </p:nvSpPr>
        <p:spPr>
          <a:xfrm>
            <a:off x="364522" y="43681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713874" y="2592125"/>
            <a:ext cx="1064393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COUNT: retorna o número de tuplas ou valores especificados numa query;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SUM: retorna a soma os valores de uma coluna;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AVG: retorna a média dos valores de uma coluna;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MAX: retorna o maior valor de uma coluna;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MIN: identifica o menor valor de uma coluna;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280737" y="1146085"/>
            <a:ext cx="60960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SQL fornece 5 funções embutidas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/>
        </p:nvSpPr>
        <p:spPr>
          <a:xfrm>
            <a:off x="470059" y="2026303"/>
            <a:ext cx="11320888" cy="88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Encontre o total de salários, 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maior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salário, 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salário e a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média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salarial da relação empregados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470053" y="4385946"/>
            <a:ext cx="1144121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Encontre 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maior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salário de funcionários cujo código do departamento é ‘D5’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2173031" y="3199369"/>
            <a:ext cx="8775705" cy="88101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0" marR="112458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SUM(salario), MAX(salario), MIN(salario), AVG(salario)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3424315" y="4959077"/>
            <a:ext cx="5719685" cy="1574277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1257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MAX(salario), MIN(salario)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1257300" lvl="0" indent="0" algn="l" rtl="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1257300" lvl="0" indent="0" algn="l" rtl="0">
              <a:lnSpc>
                <a:spcPct val="15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depto = ‘D5’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5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/>
          <p:nvPr/>
        </p:nvSpPr>
        <p:spPr>
          <a:xfrm>
            <a:off x="340459" y="629317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/>
        </p:nvSpPr>
        <p:spPr>
          <a:xfrm>
            <a:off x="455477" y="1890787"/>
            <a:ext cx="7502714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Obtenha 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empregados da empresa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455471" y="3356900"/>
            <a:ext cx="1083014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 número de salários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distintos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departamento cujo  código é ‘D5’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214840" y="5547771"/>
            <a:ext cx="1173652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aconteceria se escrevêssemos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COUNT(salario)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 invés de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COUNT(DISTINCT salario))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3663617" y="2397473"/>
            <a:ext cx="3095059" cy="713016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COUNT(*)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2991783" y="4095135"/>
            <a:ext cx="4588112" cy="112723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COUNT(DISTINCT salario)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depto ='D5’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/>
          <p:nvPr/>
        </p:nvSpPr>
        <p:spPr>
          <a:xfrm>
            <a:off x="340459" y="53306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2105804" y="3170126"/>
            <a:ext cx="7014133" cy="158953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mat, salario , 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(SELECT MAX(salario)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FROM empregado)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empregado;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/>
          <p:nvPr/>
        </p:nvSpPr>
        <p:spPr>
          <a:xfrm>
            <a:off x="340459" y="53306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funções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69494" y="2084548"/>
            <a:ext cx="107401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Ex.: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da função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numa query dentro de um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outra query: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5179313" y="3908442"/>
            <a:ext cx="1340830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equivale 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384220" y="4559705"/>
            <a:ext cx="11478917" cy="8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5080" lvl="0" indent="-2870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pt-BR" sz="2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</a:t>
            </a:r>
            <a:r>
              <a:rPr lang="pt-BR" sz="26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nomes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empregados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ganham mais ou igual a 1000 e menos ou igual a 2000 reais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2060307" y="2883268"/>
            <a:ext cx="7276198" cy="40523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expressão [NOT] BETWEEN expressão AND expressão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437145" y="3856346"/>
            <a:ext cx="3327460" cy="37317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BETWEEN x AND Z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6675872" y="3854962"/>
            <a:ext cx="1861380" cy="37317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&lt;= y &lt;= z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3404620" y="5479200"/>
            <a:ext cx="5546874" cy="109004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32448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324485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salario BETWEEN 1000 AND 2000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8"/>
          <p:cNvSpPr/>
          <p:nvPr/>
        </p:nvSpPr>
        <p:spPr>
          <a:xfrm>
            <a:off x="591270" y="1701779"/>
            <a:ext cx="917608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Operadores de Comparação e Aritméticos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- BETWEEN: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364522" y="412749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Between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3368600" y="5402830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55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5778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‘%Natal,RN%’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pic>
        <p:nvPicPr>
          <p:cNvPr id="279" name="Google Shape;27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280737" y="1977951"/>
            <a:ext cx="1171875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LIKE %: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Permite comparações de substrings. Usa o caractere reservado  ‘%’ (substitui um número arbitrário de caracteres).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estão em Natal,  RN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344537" y="4704998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55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5778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‘_ean’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pic>
        <p:nvPicPr>
          <p:cNvPr id="290" name="Google Shape;29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280737" y="1977951"/>
            <a:ext cx="1171875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LIKE _: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Usa o caractere reservado  ‘_’ (substituindo  um único caractere).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terminam com  ean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3585168" y="5547209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55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5778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‘[C-P]ean’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280737" y="1977951"/>
            <a:ext cx="1171875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LIKE [ ]: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os caracteres reservados  ‘[]’ definindo qualquer caractere no intervalo [a-f] ou conjunto [abcdef];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terminam com  ean e começam com letra do intervalo especificado: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3296411" y="5378766"/>
            <a:ext cx="5212732" cy="99770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557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5778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endereco LIKE ‘^[R]%’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like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280737" y="1977951"/>
            <a:ext cx="1171875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LIKE ^[]: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Usa o caractere reservados  ‘^[]’ definindo intervalo que não esteja no ^[a-f] ou no conjunto ^[abcdef].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os nomes de empregados cujos endereços não comece com R.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/>
        </p:nvSpPr>
        <p:spPr>
          <a:xfrm>
            <a:off x="1784388" y="5606611"/>
            <a:ext cx="5795508" cy="43409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salario DESC, nome ASC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3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3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ordenação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336883" y="1509282"/>
            <a:ext cx="11502191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pt-BR" sz="2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Ordenação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O operador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ordenar o resultado de uma query por um ou mais atributos.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ordem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ascendente (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Para ordem decrescente usamos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DESC;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/>
        </p:nvSpPr>
        <p:spPr>
          <a:xfrm>
            <a:off x="420765" y="1742529"/>
            <a:ext cx="11370181" cy="167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5080" lvl="0" indent="-28701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uma lista de empregados que ganham mais que  1000 reais, com seus respectivos códigos de departamentos.  Listar ordenado  de forma decrescente  pelo código de  departamento, e dentro deste, de forma crescente pelo nome  do empregado: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3308105" y="3882685"/>
            <a:ext cx="5691516" cy="146706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8809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depto, nome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880995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880995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salario &gt;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depto desc, nome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334" name="Google Shape;3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ordenação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/>
        </p:nvSpPr>
        <p:spPr>
          <a:xfrm>
            <a:off x="1327188" y="4884716"/>
            <a:ext cx="2426665" cy="43409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8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uf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343" name="Google Shape;34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5"/>
          <p:cNvSpPr/>
          <p:nvPr/>
        </p:nvSpPr>
        <p:spPr>
          <a:xfrm>
            <a:off x="412649" y="316496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 </a:t>
            </a:r>
            <a:r>
              <a:rPr lang="pt-BR" sz="32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agrupar</a:t>
            </a:r>
            <a:endParaRPr sz="3200" b="1" i="0" u="none" strike="noStrike" cap="none">
              <a:solidFill>
                <a:srgbClr val="C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336883" y="1509282"/>
            <a:ext cx="11502191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pt-BR" sz="28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Agrupar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O operador </a:t>
            </a: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agrupar o resultado de uma query por um ou mais atributos.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EX: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4944400" y="4412075"/>
            <a:ext cx="5691516" cy="1467068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5550" rIns="0" bIns="0" anchor="t" anchorCtr="0">
            <a:spAutoFit/>
          </a:bodyPr>
          <a:lstStyle/>
          <a:p>
            <a:pPr marL="91440" marR="28809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depto, nome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880995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 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880995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salario &gt; 1000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 depto</a:t>
            </a:r>
            <a:endParaRPr sz="2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/>
        </p:nvSpPr>
        <p:spPr>
          <a:xfrm>
            <a:off x="723900" y="2733675"/>
            <a:ext cx="107616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SGBD 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53" name="Google Shape;3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100" y="228600"/>
            <a:ext cx="2581469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6"/>
          <p:cNvSpPr txBox="1"/>
          <p:nvPr/>
        </p:nvSpPr>
        <p:spPr>
          <a:xfrm>
            <a:off x="9042400" y="634365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363" name="Google Shape;363;p27"/>
          <p:cNvGraphicFramePr/>
          <p:nvPr/>
        </p:nvGraphicFramePr>
        <p:xfrm>
          <a:off x="1303576" y="218369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{5E9B7D01-9E0E-43D6-BED8-1E1A6A8EFD1B}</a:tableStyleId>
              </a:tblPr>
              <a:tblGrid>
                <a:gridCol w="12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Cod_Disc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Fernando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11111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Flavia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55555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Ricardo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44444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Jorge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33333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4" name="Google Shape;364;p27"/>
          <p:cNvSpPr txBox="1"/>
          <p:nvPr/>
        </p:nvSpPr>
        <p:spPr>
          <a:xfrm>
            <a:off x="1345525" y="1563986"/>
            <a:ext cx="3673644" cy="49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27"/>
          <p:cNvGraphicFramePr/>
          <p:nvPr/>
        </p:nvGraphicFramePr>
        <p:xfrm>
          <a:off x="6485176" y="215461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{5E9B7D01-9E0E-43D6-BED8-1E1A6A8EFD1B}</a:tableStyleId>
              </a:tblPr>
              <a:tblGrid>
                <a:gridCol w="12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Cod_Disc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Facul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RUY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Estruturas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RUY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003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Banco Dados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AREA1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6" name="Google Shape;366;p27"/>
          <p:cNvSpPr txBox="1"/>
          <p:nvPr/>
        </p:nvSpPr>
        <p:spPr>
          <a:xfrm>
            <a:off x="6469975" y="1544936"/>
            <a:ext cx="3673644" cy="49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7"/>
          <p:cNvSpPr txBox="1"/>
          <p:nvPr/>
        </p:nvSpPr>
        <p:spPr>
          <a:xfrm>
            <a:off x="392027" y="4604772"/>
            <a:ext cx="11399923" cy="188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 Alterar a tabela Alunos, agregando um novo campo chamado Idade;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Listar todos os alunos ordenados pelo número de matrícula em ordem crescente;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Listar o Nome e Matricula dos alunos que estudam na RUY;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– Atualizar o campo “Facul” para “Faculdade” na tabela Disciplinas;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16396" y="220248"/>
            <a:ext cx="793225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t-BR" sz="3200" b="1" i="1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Exercícios</a:t>
            </a:r>
            <a:endParaRPr sz="32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77" name="Google Shape;3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8" name="Google Shape;378;p28"/>
          <p:cNvGraphicFramePr/>
          <p:nvPr/>
        </p:nvGraphicFramePr>
        <p:xfrm>
          <a:off x="1279513" y="20874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{5E9B7D01-9E0E-43D6-BED8-1E1A6A8EFD1B}</a:tableStyleId>
              </a:tblPr>
              <a:tblGrid>
                <a:gridCol w="225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Matricula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Nome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Depto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Salario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11111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JOAO PEDRO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2.500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55555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PAULO THIAGO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2.000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44444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ANA CAROLINA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5.000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33333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MARIA EDUARDA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4.500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22222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FERNANDO CESAR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001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strike="noStrike" cap="none"/>
                        <a:t>1.500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" name="Google Shape;379;p28"/>
          <p:cNvSpPr txBox="1"/>
          <p:nvPr/>
        </p:nvSpPr>
        <p:spPr>
          <a:xfrm>
            <a:off x="1345525" y="1563986"/>
            <a:ext cx="3673644" cy="49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392027" y="4604772"/>
            <a:ext cx="1139992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 Listar matricula de funcionários agrupados pelo departamento;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– Listar nome de todos os funcionário com salário entre R$1.000,00 e R$3.000,00;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– Apresente o nome e salário de todos. Salário deve ser acrescido 20%.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– Apresente a média salarial dos funcionários;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a4116c7fd_0_0"/>
          <p:cNvSpPr/>
          <p:nvPr/>
        </p:nvSpPr>
        <p:spPr>
          <a:xfrm>
            <a:off x="3386138" y="4683125"/>
            <a:ext cx="623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Talita Rocha Pinheiro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ca4116c7fd_0_0"/>
          <p:cNvSpPr txBox="1"/>
          <p:nvPr/>
        </p:nvSpPr>
        <p:spPr>
          <a:xfrm>
            <a:off x="704850" y="2409825"/>
            <a:ext cx="107616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Banco de Dados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Aula 0</a:t>
            </a:r>
            <a:r>
              <a:rPr lang="pt-BR" sz="36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 b="1" i="1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</a:t>
            </a:r>
            <a:endParaRPr sz="3600" b="1" i="1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88" name="Google Shape;388;gca4116c7f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289" y="235691"/>
            <a:ext cx="2380082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316396" y="220248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28649" y="1071086"/>
            <a:ext cx="106308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Relacional prevê, desde sua concepção, a existência de uma linguagem baseada em caracteres que suporte a definição do esquema físico (tabelas, restrições, etc.), e sua manipulação (inserção, consulta, atualização e remoção).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3153" y="2491427"/>
            <a:ext cx="661035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334126" y="3296653"/>
            <a:ext cx="1491916" cy="2189747"/>
          </a:xfrm>
          <a:prstGeom prst="roundRect">
            <a:avLst>
              <a:gd name="adj" fmla="val 16667"/>
            </a:avLst>
          </a:prstGeom>
          <a:solidFill>
            <a:srgbClr val="FF0000">
              <a:alpha val="43529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377239" y="5600700"/>
            <a:ext cx="12298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de hoje: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0" y="0"/>
            <a:ext cx="12192000" cy="174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336882" y="1424619"/>
            <a:ext cx="11855118" cy="511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forma básica do comando 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&lt;lista atributos&gt;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&lt;lista de tabelas&gt;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&lt;condições&gt;;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para selecionar o nome e o rg dos funcionários que trabalham no departamento número 2 na tabela EMPREGADOS utiliza-se o seguinte comando: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nome, rg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EMPREGADOS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pt-B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depto=2;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388586" y="55713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0" y="0"/>
            <a:ext cx="12192000" cy="17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388586" y="557132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- SELECT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9042400" y="63246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pt-BR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20229" y="1720167"/>
            <a:ext cx="10036003" cy="379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do BD Empresa: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920" marR="5080" lvl="1" indent="-756920" algn="l" rtl="0">
              <a:lnSpc>
                <a:spcPct val="150000"/>
              </a:lnSpc>
              <a:spcBef>
                <a:spcPts val="235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Empregado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matricula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endereco, salario, supervisor,  depto)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920" marR="0" lvl="1" indent="-756920" algn="l" rtl="0">
              <a:lnSpc>
                <a:spcPct val="150000"/>
              </a:lnSpc>
              <a:spcBef>
                <a:spcPts val="201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coddep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gerente, dataini)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920" marR="0" lvl="1" indent="-756920" algn="l" rtl="0">
              <a:lnSpc>
                <a:spcPct val="150000"/>
              </a:lnSpc>
              <a:spcBef>
                <a:spcPts val="201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nome, local, depart)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920" marR="0" lvl="1" indent="-756920" algn="l" rtl="0">
              <a:lnSpc>
                <a:spcPct val="150000"/>
              </a:lnSpc>
              <a:spcBef>
                <a:spcPts val="20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–"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Alocacao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matric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codproj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horas)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/>
        </p:nvSpPr>
        <p:spPr>
          <a:xfrm>
            <a:off x="1342437" y="2124785"/>
            <a:ext cx="5405313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Obtenha o salário de José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1342432" y="4315656"/>
            <a:ext cx="10376326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Obs.: </a:t>
            </a: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renomear o nome da coluna no  resultado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3796800" y="2775316"/>
            <a:ext cx="4334922" cy="1311256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93662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salario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936625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936625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nome=‘José’;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3254207" y="5327184"/>
            <a:ext cx="5204615" cy="1311256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89535" marR="7893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salario as Salário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789305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9535" marR="789305" lvl="0" indent="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nome=‘José’;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45" name="Google Shape;1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/>
          <p:nvPr/>
        </p:nvSpPr>
        <p:spPr>
          <a:xfrm>
            <a:off x="316396" y="67744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1066528" y="2010269"/>
            <a:ext cx="8900739" cy="4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Obs: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usar colunas como expressões: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918409" y="2889000"/>
            <a:ext cx="8470689" cy="832919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89535" marR="2609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mat as matricula, salario, 0.15*salario as IR  FROM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/>
          <p:nvPr/>
        </p:nvSpPr>
        <p:spPr>
          <a:xfrm>
            <a:off x="316396" y="677445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1114654" y="4390341"/>
            <a:ext cx="7957378" cy="4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a matrícula de todos os empregados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3176929" y="5208829"/>
            <a:ext cx="3411443" cy="83420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3479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matricula  FROM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/>
        </p:nvSpPr>
        <p:spPr>
          <a:xfrm>
            <a:off x="512811" y="1719481"/>
            <a:ext cx="11350325" cy="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Selecione todos os atributos de todos os empregados do departamento d5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3529817" y="2570643"/>
            <a:ext cx="3585201" cy="1234312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marR="1530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  WHERE depto = ‘d5’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/>
          <p:nvPr/>
        </p:nvSpPr>
        <p:spPr>
          <a:xfrm>
            <a:off x="364522" y="460877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585266" y="4225873"/>
            <a:ext cx="8859472" cy="41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pt-BR" sz="2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Recupere os salários de cada empregado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3588370" y="5205652"/>
            <a:ext cx="3585201" cy="83420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91440" marR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salario  FROM Empregado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407345" y="1889707"/>
            <a:ext cx="11383601" cy="112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pt-B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Queremos ver o efeito de dar aos empregados do código de departamento ‘D5’ um aumento de 10%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3394514" y="6378513"/>
            <a:ext cx="76887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Unidade 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022832" y="3516707"/>
            <a:ext cx="6289610" cy="1309973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91440" marR="25419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nome, 0.1*salario 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41905" lvl="0" indent="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empregado</a:t>
            </a: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marR="2541905" lvl="0" indent="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pt-BR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depto = ‘D5’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5116452" y="299678"/>
            <a:ext cx="82100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739" y="0"/>
            <a:ext cx="238008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>
            <a:off x="364522" y="460877"/>
            <a:ext cx="7932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SQL DML – SELECT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Exemplos</a:t>
            </a:r>
            <a:endParaRPr sz="32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Microsoft Office PowerPoint</Application>
  <PresentationFormat>Widescreen</PresentationFormat>
  <Paragraphs>330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Noto Sans Symbols</vt:lpstr>
      <vt:lpstr>Times New Roman</vt:lpstr>
      <vt:lpstr>Century Schoolbook</vt:lpstr>
      <vt:lpstr>Calibri</vt:lpstr>
      <vt:lpstr>Tahoma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Heleno Cardoso</cp:lastModifiedBy>
  <cp:revision>2</cp:revision>
  <dcterms:modified xsi:type="dcterms:W3CDTF">2023-08-09T19:57:35Z</dcterms:modified>
</cp:coreProperties>
</file>