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Schoolbook" panose="02040604050505020304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gfUTcklMo7o8TxAFonIKwkr0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82435-DF29-4B69-B11F-0999D5B234A0}">
  <a:tblStyle styleId="{F9982435-DF29-4B69-B11F-0999D5B234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5" name="Google Shape;3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1" name="Google Shape;3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Google Shape;41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8" name="Google Shape;42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9" name="Google Shape;43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0" name="Google Shape;46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08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D4065783-AEE7-4AFD-8516-C54C9F277026}"/>
              </a:ext>
            </a:extLst>
          </p:cNvPr>
          <p:cNvSpPr/>
          <p:nvPr/>
        </p:nvSpPr>
        <p:spPr>
          <a:xfrm>
            <a:off x="294807" y="4735853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485659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57500" y="1603750"/>
            <a:ext cx="84573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de livros de TI;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t2.nome=”LTC”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840550" y="1841150"/>
            <a:ext cx="84573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t1.cod_autor, 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t2.titulo=”BD”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t2, livroTI t3 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t2.nome=”CAMP”)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(t1.cod_autor= t3.cod_autor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t3.num_pag &gt; 500);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 (consultas múltiplas)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316396" y="520723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 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90500" y="2273700"/>
            <a:ext cx="112110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SQL provê um mecanismo para aninhamento de subconsultas;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Uma subconsulta é uma expressão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from 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é aninhada dentro de uma outra consulta.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aplicações mais comuns para as subconsultas são testes para membros de conjuntos, comparação de conjuntos e cardinalidade de conjuntos.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239425" y="1621875"/>
            <a:ext cx="11750400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Encontrar todos os clientes que possuem uma conta e um empréstimo no banco.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Encontrar todos os clientes que tenham um empréstimo no banco mas não tenham uma conta neste banco.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49177" y="165923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Pode-se gerar consultas aninhadas em SQL utilizando o especificados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/ not 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faz uma comparação do especificador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consulta externa com o resultado da consulta mais interna;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525377" y="263078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cursam “Banco de Dados”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16"/>
          <p:cNvGraphicFramePr/>
          <p:nvPr/>
        </p:nvGraphicFramePr>
        <p:xfrm>
          <a:off x="1817926" y="4086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Google Shape;255;p16"/>
          <p:cNvSpPr txBox="1"/>
          <p:nvPr/>
        </p:nvSpPr>
        <p:spPr>
          <a:xfrm>
            <a:off x="1802725" y="36785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16"/>
          <p:cNvGraphicFramePr/>
          <p:nvPr/>
        </p:nvGraphicFramePr>
        <p:xfrm>
          <a:off x="6542326" y="41819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Segurança Redes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Google Shape;257;p16"/>
          <p:cNvSpPr txBox="1"/>
          <p:nvPr/>
        </p:nvSpPr>
        <p:spPr>
          <a:xfrm>
            <a:off x="6527125" y="37166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525377" y="122108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cursam “Banco de Dados”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17"/>
          <p:cNvGraphicFramePr/>
          <p:nvPr/>
        </p:nvGraphicFramePr>
        <p:xfrm>
          <a:off x="1303576" y="24674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9" name="Google Shape;269;p17"/>
          <p:cNvSpPr txBox="1"/>
          <p:nvPr/>
        </p:nvSpPr>
        <p:spPr>
          <a:xfrm>
            <a:off x="1345525" y="20402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6469975" y="26052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17"/>
          <p:cNvSpPr txBox="1"/>
          <p:nvPr/>
        </p:nvSpPr>
        <p:spPr>
          <a:xfrm>
            <a:off x="6469975" y="202118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-236696" y="5078788"/>
            <a:ext cx="11533273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t1.cod_disc= t2.cod_Disc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t2.cod_disc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cod_disc		 	  							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= “Banco de Dados”);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57627" y="153493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não cursam “Banco de Dados”.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33737" y="3143653"/>
            <a:ext cx="11951050" cy="140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t1.cod_disc= t2.cod_Disc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t2.cod_disc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5531224" y="4242546"/>
            <a:ext cx="59032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cod_disc 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 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disciplinas​ 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 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= “Banco de Dados”);​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3650200" y="3771950"/>
            <a:ext cx="84573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não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para todas as consultas aplique consultas aninhadas (in / not in);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19"/>
          <p:cNvGraphicFramePr/>
          <p:nvPr/>
        </p:nvGraphicFramePr>
        <p:xfrm>
          <a:off x="5539651" y="12070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Cod_livro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Titulo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Num_pag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Redes Comp.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BD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Segurança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631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Eng. Soft.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874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" name="Google Shape;297;p19"/>
          <p:cNvSpPr txBox="1"/>
          <p:nvPr/>
        </p:nvSpPr>
        <p:spPr>
          <a:xfrm>
            <a:off x="5539650" y="743850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LivroTI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19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Andre Ferreira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Souza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André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Silva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Thomas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19"/>
          <p:cNvSpPr txBox="1"/>
          <p:nvPr/>
        </p:nvSpPr>
        <p:spPr>
          <a:xfrm>
            <a:off x="577450" y="644459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19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LTC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CAMP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19"/>
          <p:cNvSpPr txBox="1"/>
          <p:nvPr/>
        </p:nvSpPr>
        <p:spPr>
          <a:xfrm>
            <a:off x="1196123" y="3359414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16400" y="6805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657600" y="2265850"/>
            <a:ext cx="108768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cod_edit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	   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nome=”LTC”)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e Aninhadas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316400" y="6805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1"/>
          <p:cNvSpPr txBox="1"/>
          <p:nvPr/>
        </p:nvSpPr>
        <p:spPr>
          <a:xfrm>
            <a:off x="857525" y="2018450"/>
            <a:ext cx="110013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t1.cod_autor, 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t2.cod_autor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cod_autor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titulo=”BD”)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213150" y="1281650"/>
            <a:ext cx="12063601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t1, livroTI t2, editora t3 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cod_edit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nome=”CAMP”)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t1.cod_autor= t3.cod_autor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cod_autor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num_pag &gt; 500);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 (consultas aninhadas)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449175" y="1371600"/>
            <a:ext cx="111333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operam em relações e correspondem às operações ∪ , ∩ e - (diferença) da álgebra relacional. </a:t>
            </a:r>
            <a:endParaRPr sz="18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Estas operações eliminam as duplicatas; se desejarmos obter as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repetições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devemos explicitar através da forma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Suponha uma tupla que ocorra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“m”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vezes em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“n”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vezes em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então temos 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 + n vezes em 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min (m, n) vezes em 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 (0, m-n) vezes em 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449175" y="1371600"/>
            <a:ext cx="111333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possuam um empréstimo, uma conta ou ambos: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possuem ambos uma conta e um empréstimo: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from devedor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possuem uma conta mas não possuem empréstimo;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130825" y="3648675"/>
            <a:ext cx="77280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nomes de todos os empregados e dependentes;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apenas os empregados que são supervisores;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empregados que não são supervisores.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26"/>
          <p:cNvGraphicFramePr/>
          <p:nvPr/>
        </p:nvGraphicFramePr>
        <p:xfrm>
          <a:off x="5166601" y="15776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Cod_Sup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RH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" name="Google Shape;374;p26"/>
          <p:cNvSpPr txBox="1"/>
          <p:nvPr/>
        </p:nvSpPr>
        <p:spPr>
          <a:xfrm>
            <a:off x="5166600" y="1177889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5" name="Google Shape;375;p26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Cod_Empr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Felipe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Tiago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Ana Paula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Paulo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6" name="Google Shape;376;p26"/>
          <p:cNvSpPr txBox="1"/>
          <p:nvPr/>
        </p:nvSpPr>
        <p:spPr>
          <a:xfrm>
            <a:off x="577450" y="668587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26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Cod_Dep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Maria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Tiago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Priscila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8" name="Google Shape;378;p26"/>
          <p:cNvSpPr txBox="1"/>
          <p:nvPr/>
        </p:nvSpPr>
        <p:spPr>
          <a:xfrm>
            <a:off x="1209375" y="3382368"/>
            <a:ext cx="1690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16400" y="1440575"/>
            <a:ext cx="10874700" cy="4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nomes de todos os empregados e dependentes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apenas os empregados que são supervisores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empregados que não são supervisores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49175" y="914400"/>
            <a:ext cx="111333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retornam objetos de duas ou mais tabelas apenas quando as mesmas há correspondências entre elas, ou seja, dados correspondentes nas tabelas envolvidas na consulta.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6243051" y="358951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Cod_Sup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RH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0" name="Google Shape;400;p28"/>
          <p:cNvSpPr txBox="1"/>
          <p:nvPr/>
        </p:nvSpPr>
        <p:spPr>
          <a:xfrm>
            <a:off x="6243050" y="3162468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28"/>
          <p:cNvGraphicFramePr/>
          <p:nvPr/>
        </p:nvGraphicFramePr>
        <p:xfrm>
          <a:off x="1653901" y="30665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Cod_Empr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Felipe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Tiago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Ana Paula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Paulo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2" name="Google Shape;402;p28"/>
          <p:cNvSpPr txBox="1"/>
          <p:nvPr/>
        </p:nvSpPr>
        <p:spPr>
          <a:xfrm>
            <a:off x="1653900" y="2666814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2569250" y="5590525"/>
            <a:ext cx="668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dos formatos mais usados de join, que retorna a Tabela A inteira e apenas os registros que coincidirem com a igualdade do join na TabelaB (ou campos nulos para os campos sem correspondência).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348800" y="3742225"/>
            <a:ext cx="668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Segue o mesmo raciocínio do Left Join, mas se aplicando à tabela B em vez da 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2213150" y="3010350"/>
            <a:ext cx="66897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16396" y="4488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97830" y="1677283"/>
            <a:ext cx="10419300" cy="5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 a seleção de tuplas e atributos em uma ou mais tabelas. A forma básica do comando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&lt;lista atributos&gt;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&lt;lista de tabelas&gt;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&lt;condições&gt;;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selecionar o nome e o rg dos funcionários que trabalham no departamento número 2 na tabela EMPREGADOS utiliza-se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nome, rg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depto=2;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024" y="150125"/>
            <a:ext cx="2357148" cy="15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360950" y="117949"/>
            <a:ext cx="136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Lembrete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Conhecida como OUTER JOIN ou simplesmente FULL JOIN, este retorna todos os registros de ambas as tabelas.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1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2196174" y="3620775"/>
            <a:ext cx="7875873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265525" y="1009275"/>
            <a:ext cx="11672100" cy="3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Basicamente é o produto cartesiano entre as duas tabelas. Para cada linha de TabelaA, são retornadas todas as linhas de TabelaB.</a:t>
            </a:r>
            <a:endParaRPr sz="18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É mais fácil entender o Cross Join como um "Join sem cláusula ON", ou seja, todas as combinações de linhas de A e B são devolvidas.Se for feito um Cross Join com cláusla ON, ele "vira" um mero Inner Join.</a:t>
            </a:r>
            <a:endParaRPr sz="18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2"/>
          <p:cNvSpPr/>
          <p:nvPr/>
        </p:nvSpPr>
        <p:spPr>
          <a:xfrm>
            <a:off x="265521" y="1471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3200950" y="4723150"/>
            <a:ext cx="66897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INNER JOIN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 com utilização do INNER JOIN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e Aninhadas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4" name="Google Shape;4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16396" y="5250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Condições Múltiplas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01577" y="1849735"/>
            <a:ext cx="104193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SQL, também é permitido o uso de condições múltiplas.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	nome, rg, salario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	EMPREGADOS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	depto= 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salario &gt;2500,00;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522526" y="44105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40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Depto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20202020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30303030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40404040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1500,00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50505050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60606060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2000,00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Google Shape;122;p5"/>
          <p:cNvSpPr/>
          <p:nvPr/>
        </p:nvSpPr>
        <p:spPr>
          <a:xfrm>
            <a:off x="6087978" y="5285873"/>
            <a:ext cx="1299300" cy="5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7725428" y="51404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20202020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 txBox="1"/>
          <p:nvPr/>
        </p:nvSpPr>
        <p:spPr>
          <a:xfrm>
            <a:off x="507325" y="400238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60950" y="117949"/>
            <a:ext cx="136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Lembrete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Condições Múltiplas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10895" y="1657785"/>
            <a:ext cx="9608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condições múltiplas 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16396" y="5250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01576" y="1849735"/>
            <a:ext cx="11361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operação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select-from-where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SQL pode envolver quantas tabelas forem necessárias. Por 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Quais são as disciplinas de cada um dos alunos?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1817926" y="3172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7"/>
          <p:cNvSpPr txBox="1"/>
          <p:nvPr/>
        </p:nvSpPr>
        <p:spPr>
          <a:xfrm>
            <a:off x="1802725" y="27641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7"/>
          <p:cNvGraphicFramePr/>
          <p:nvPr/>
        </p:nvGraphicFramePr>
        <p:xfrm>
          <a:off x="6542326" y="32675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Segurança Redes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" name="Google Shape;149;p7"/>
          <p:cNvSpPr txBox="1"/>
          <p:nvPr/>
        </p:nvSpPr>
        <p:spPr>
          <a:xfrm>
            <a:off x="6527125" y="28022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678027" y="5804922"/>
            <a:ext cx="871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alunos.nome, disciplinas.nome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ALUNOS, DISCIPLINAS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alunos.cod_disc= disciplinas.cod_Disc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316396" y="39169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- Alias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26200" y="1630800"/>
            <a:ext cx="111564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expressão SQL mostrada no slide anterior, é possível criar apelidos para as tabelas evitando extensão nas consultas. Por exemplo: chamaremos de t1 e t2 “alias” (apelidos) que representam as tabelas que estamos referenciando;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t1.nome, t2.nome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t1.cod_disc= t2.cod_Disc 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“alias” é usado quando há redundância nos nomes das colunas de duas ou mais tabelas que estão envolvidas em uma expressão;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invés de utilizar o “alias”, é possível utilizar o nome da tabela, mas isso pode ficar cansativo em consultas muito complexas.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Consultas Múltiplas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49177" y="1659235"/>
            <a:ext cx="10771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todos os funcionários que são supervisores.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1817926" y="25817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11111111111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22222222222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33333333333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44444444444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55555555555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9"/>
          <p:cNvSpPr txBox="1"/>
          <p:nvPr/>
        </p:nvSpPr>
        <p:spPr>
          <a:xfrm>
            <a:off x="1764625" y="20783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Funcionarios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6313726" y="30389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5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Rg_supervisor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22222222222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33333333333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55555555555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Google Shape;174;p9"/>
          <p:cNvSpPr txBox="1"/>
          <p:nvPr/>
        </p:nvSpPr>
        <p:spPr>
          <a:xfrm>
            <a:off x="6298525" y="25736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49177" y="5347722"/>
            <a:ext cx="553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e1.nome, e1.rg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funcionarios e1, supervisores e2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e1.rg= e2.rg_supervisor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5143500" y="5657850"/>
            <a:ext cx="17718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7323376" y="51153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22222222222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33333333333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55555555555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650200" y="3771950"/>
            <a:ext cx="84573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de livros de TI;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para todas as consultas aplique consultas múltiplas;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0"/>
          <p:cNvGraphicFramePr/>
          <p:nvPr/>
        </p:nvGraphicFramePr>
        <p:xfrm>
          <a:off x="5539651" y="12070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Cod_livro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Titulo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Num_pag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Redes Comp.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BD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Segurança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631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Eng. Soft.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874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5539650" y="793691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LivroTI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0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Andre Ferreira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Souza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André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Silva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Thomas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Google Shape;192;p10"/>
          <p:cNvSpPr txBox="1"/>
          <p:nvPr/>
        </p:nvSpPr>
        <p:spPr>
          <a:xfrm>
            <a:off x="577450" y="668587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0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LTC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CAMP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10"/>
          <p:cNvSpPr txBox="1"/>
          <p:nvPr/>
        </p:nvSpPr>
        <p:spPr>
          <a:xfrm>
            <a:off x="1209375" y="3382356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Microsoft Office PowerPoint</Application>
  <PresentationFormat>Widescreen</PresentationFormat>
  <Paragraphs>672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Times New Roman</vt:lpstr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1</cp:revision>
  <dcterms:modified xsi:type="dcterms:W3CDTF">2023-08-09T19:58:07Z</dcterms:modified>
</cp:coreProperties>
</file>