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2192000" cy="6858000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Century Schoolbook" panose="02040604050505020304" pitchFamily="18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jim/kdrM0JvA3CgkiMFbp0NccC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222F2A-2013-4A6E-90BA-5C9B18EC9834}">
  <a:tblStyle styleId="{B8222F2A-2013-4A6E-90BA-5C9B18EC983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font" Target="fonts/font5.fntdata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7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4.fntdata"/><Relationship Id="rId38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1" name="Google Shape;16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4" name="Google Shape;25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5" name="Google Shape;26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4" name="Google Shape;27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3" name="Google Shape;28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1" name="Google Shape;30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0" name="Google Shape;31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9" name="Google Shape;31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1" name="Google Shape;33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3" name="Google Shape;34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0" name="Google Shape;17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1" name="Google Shape;17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9" name="Google Shape;35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0" name="Google Shape;37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5" name="Google Shape;38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4" name="Google Shape;39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3" name="Google Shape;40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1" name="Google Shape;41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0" name="Google Shape;42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9" name="Google Shape;1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8" name="Google Shape;18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8" name="Google Shape;19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9" name="Google Shape;2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8" name="Google Shape;22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238" name="Google Shape;238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2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39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7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3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3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3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0"/>
          <p:cNvSpPr txBox="1">
            <a:spLocks noGrp="1"/>
          </p:cNvSpPr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40"/>
          <p:cNvSpPr txBox="1">
            <a:spLocks noGrp="1"/>
          </p:cNvSpPr>
          <p:nvPr>
            <p:ph type="body" idx="1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4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4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4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0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1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4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4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2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4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11" name="Google Shape;111;p43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12" name="Google Shape;112;p4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4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4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44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8" name="Google Shape;118;p44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19" name="Google Shape;119;p44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0" name="Google Shape;120;p44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21" name="Google Shape;121;p4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4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4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4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4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4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4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4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7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47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6" name="Google Shape;136;p47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7" name="Google Shape;137;p4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4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4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3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3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3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8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48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48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4" name="Google Shape;144;p4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4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4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49"/>
          <p:cNvSpPr txBox="1">
            <a:spLocks noGrp="1"/>
          </p:cNvSpPr>
          <p:nvPr>
            <p:ph type="body" idx="1"/>
          </p:nvPr>
        </p:nvSpPr>
        <p:spPr>
          <a:xfrm rot="5400000">
            <a:off x="3832950" y="-1623149"/>
            <a:ext cx="4526100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4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4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4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0"/>
          <p:cNvSpPr txBox="1">
            <a:spLocks noGrp="1"/>
          </p:cNvSpPr>
          <p:nvPr>
            <p:ph type="title"/>
          </p:nvPr>
        </p:nvSpPr>
        <p:spPr>
          <a:xfrm rot="5400000">
            <a:off x="7285050" y="1828789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50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61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5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5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5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2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3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3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3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3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33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3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3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3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34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34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3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3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3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35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35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35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35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3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3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3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3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3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7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37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37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3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3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3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8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38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8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3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3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3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29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2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2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2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"/>
          <p:cNvSpPr txBox="1"/>
          <p:nvPr/>
        </p:nvSpPr>
        <p:spPr>
          <a:xfrm>
            <a:off x="704850" y="2409825"/>
            <a:ext cx="10761663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Banco de Dados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Aula 09</a:t>
            </a:r>
            <a:endParaRPr sz="3600" b="1" i="0" u="none" strike="noStrike" cap="non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66" name="Google Shape;16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4289" y="235691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2" name="Google Shape;89;p1">
            <a:extLst>
              <a:ext uri="{FF2B5EF4-FFF2-40B4-BE49-F238E27FC236}">
                <a16:creationId xmlns:a16="http://schemas.microsoft.com/office/drawing/2014/main" id="{8ECD9773-76D1-B626-CB31-5B9B45EEE53F}"/>
              </a:ext>
            </a:extLst>
          </p:cNvPr>
          <p:cNvSpPr/>
          <p:nvPr/>
        </p:nvSpPr>
        <p:spPr>
          <a:xfrm>
            <a:off x="294807" y="4966686"/>
            <a:ext cx="116023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entury Schoolbook"/>
              </a:rPr>
              <a:t>Professor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entury Schoolbook"/>
              </a:rPr>
              <a:t>MSc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entury Schoolbook"/>
              </a:rPr>
              <a:t> Heleno Cardoso </a:t>
            </a:r>
            <a:r>
              <a:rPr lang="pt-BR" sz="24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entury Schoolbook"/>
              </a:rPr>
              <a:t>– E-mail: helenocardosofilho@gmail.com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3" name="Google Shape;89;p1">
            <a:extLst>
              <a:ext uri="{FF2B5EF4-FFF2-40B4-BE49-F238E27FC236}">
                <a16:creationId xmlns:a16="http://schemas.microsoft.com/office/drawing/2014/main" id="{318B88EC-7B3D-BF5A-E121-A2B2962CB683}"/>
              </a:ext>
            </a:extLst>
          </p:cNvPr>
          <p:cNvSpPr/>
          <p:nvPr/>
        </p:nvSpPr>
        <p:spPr>
          <a:xfrm>
            <a:off x="1149246" y="5716492"/>
            <a:ext cx="834750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 dirty="0">
                <a:solidFill>
                  <a:srgbClr val="FF0000"/>
                </a:solidFill>
                <a:latin typeface="Times New Roman" panose="02020603050405020304" pitchFamily="18" charset="0"/>
                <a:ea typeface="Century Schoolbook"/>
                <a:cs typeface="Times New Roman" panose="02020603050405020304" pitchFamily="18" charset="0"/>
                <a:sym typeface="Century Schoolbook"/>
              </a:rPr>
              <a:t>Agradecimentos</a:t>
            </a: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entury Schoolbook"/>
                <a:cs typeface="Times New Roman" panose="02020603050405020304" pitchFamily="18" charset="0"/>
                <a:sym typeface="Century Schoolbook"/>
              </a:rPr>
              <a:t>: Professora Talita Rocha Pinheiro</a:t>
            </a:r>
            <a:endParaRPr sz="1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0"/>
          <p:cNvSpPr txBox="1"/>
          <p:nvPr/>
        </p:nvSpPr>
        <p:spPr>
          <a:xfrm>
            <a:off x="3648075" y="6624638"/>
            <a:ext cx="10794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Unidade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7" name="Google Shape;257;p10"/>
          <p:cNvGraphicFramePr/>
          <p:nvPr/>
        </p:nvGraphicFramePr>
        <p:xfrm>
          <a:off x="170165" y="163258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{B8222F2A-2013-4A6E-90BA-5C9B18EC9834}</a:tableStyleId>
              </a:tblPr>
              <a:tblGrid>
                <a:gridCol w="67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8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4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4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Matr*</a:t>
                      </a:r>
                      <a:endParaRPr sz="16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Nome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CodCargo</a:t>
                      </a:r>
                      <a:endParaRPr sz="16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NomeCargo</a:t>
                      </a:r>
                      <a:endParaRPr sz="16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CodProj*</a:t>
                      </a:r>
                      <a:endParaRPr sz="16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DataFim</a:t>
                      </a:r>
                      <a:endParaRPr sz="16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Horas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121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Hélio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Programador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01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17/07/19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45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121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Hélio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Programador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08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12/01/20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270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Gabriel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Analista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08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12/01/20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270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Gabriel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Analista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12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21/03/21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38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273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Silva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Projetista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01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17/07/19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22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274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Abraão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Analista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12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21/03/21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31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279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Carla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Programador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01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17/07/19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27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279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Carla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Programador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08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12/01/20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20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301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Ana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Programador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12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21/03/21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16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306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Manoel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Projetista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12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21/03/21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67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258" name="Google Shape;25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13338" y="-3016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60" name="Google Shape;260;p10"/>
          <p:cNvSpPr txBox="1"/>
          <p:nvPr/>
        </p:nvSpPr>
        <p:spPr>
          <a:xfrm>
            <a:off x="348834" y="304800"/>
            <a:ext cx="9036000" cy="10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Primeira Forma Normal (1FN)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0"/>
          <p:cNvSpPr txBox="1"/>
          <p:nvPr/>
        </p:nvSpPr>
        <p:spPr>
          <a:xfrm>
            <a:off x="7555405" y="2082293"/>
            <a:ext cx="4286700" cy="24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-114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–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chave primária para a tabela Empregados é (</a:t>
            </a:r>
            <a:r>
              <a:rPr lang="en-US" sz="16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Matr, CodProj</a:t>
            </a: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114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-114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–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Vimos que um dos objetivos da normalização é reduzir a redundância de dados, porém com essa tabela aumentamos a redundância 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114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-114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–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Precisamos realizar outros passos de normalização para termos um bom projeto.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114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-114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–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1FN possui características indesejáveis!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0"/>
          <p:cNvSpPr txBox="1"/>
          <p:nvPr/>
        </p:nvSpPr>
        <p:spPr>
          <a:xfrm>
            <a:off x="170165" y="1250200"/>
            <a:ext cx="1473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EMPREGADOS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1"/>
          <p:cNvSpPr txBox="1"/>
          <p:nvPr/>
        </p:nvSpPr>
        <p:spPr>
          <a:xfrm>
            <a:off x="3648075" y="6624638"/>
            <a:ext cx="10795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Unidade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1"/>
          <p:cNvSpPr txBox="1">
            <a:spLocks noGrp="1"/>
          </p:cNvSpPr>
          <p:nvPr>
            <p:ph type="body" idx="1"/>
          </p:nvPr>
        </p:nvSpPr>
        <p:spPr>
          <a:xfrm>
            <a:off x="247959" y="1451770"/>
            <a:ext cx="11334541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</a:pPr>
            <a:r>
              <a:rPr lang="en-US" sz="2400" b="1">
                <a:solidFill>
                  <a:schemeClr val="dk1"/>
                </a:solidFill>
              </a:rPr>
              <a:t>Anomalias da 1FN:</a:t>
            </a:r>
            <a:endParaRPr/>
          </a:p>
          <a:p>
            <a:pPr marL="457200" lvl="0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endParaRPr sz="2000" b="1">
              <a:solidFill>
                <a:schemeClr val="dk1"/>
              </a:solidFill>
            </a:endParaRPr>
          </a:p>
          <a:p>
            <a:pPr marL="914400" lvl="1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000" b="1">
                <a:solidFill>
                  <a:schemeClr val="dk1"/>
                </a:solidFill>
              </a:rPr>
              <a:t>Inserção</a:t>
            </a:r>
            <a:r>
              <a:rPr lang="en-US" sz="2000">
                <a:solidFill>
                  <a:schemeClr val="dk1"/>
                </a:solidFill>
              </a:rPr>
              <a:t>: não podemos inserir um empregado sem que este esteja alocado num projeto, nem um projeto  sem que haja um empregrado trabalhando nele (integridade de entidade).</a:t>
            </a:r>
            <a:endParaRPr/>
          </a:p>
          <a:p>
            <a:pPr marL="914400" lvl="1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endParaRPr sz="2000">
              <a:solidFill>
                <a:schemeClr val="dk1"/>
              </a:solidFill>
            </a:endParaRPr>
          </a:p>
          <a:p>
            <a:pPr marL="914400" lvl="1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000" b="1">
                <a:solidFill>
                  <a:schemeClr val="dk1"/>
                </a:solidFill>
              </a:rPr>
              <a:t>Remoção</a:t>
            </a:r>
            <a:r>
              <a:rPr lang="en-US" sz="2000">
                <a:solidFill>
                  <a:schemeClr val="dk1"/>
                </a:solidFill>
              </a:rPr>
              <a:t>: se precisarmos remover um projeto, as informações de empregados que estiverem lotados apenas naquele projeto serão perdidas.</a:t>
            </a:r>
            <a:endParaRPr/>
          </a:p>
          <a:p>
            <a:pPr marL="914400" lvl="1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endParaRPr sz="2000">
              <a:solidFill>
                <a:schemeClr val="dk1"/>
              </a:solidFill>
            </a:endParaRPr>
          </a:p>
          <a:p>
            <a:pPr marL="914400" lvl="1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000" b="1">
                <a:solidFill>
                  <a:schemeClr val="dk1"/>
                </a:solidFill>
              </a:rPr>
              <a:t>Atualização</a:t>
            </a:r>
            <a:r>
              <a:rPr lang="en-US" sz="2000">
                <a:solidFill>
                  <a:schemeClr val="dk1"/>
                </a:solidFill>
              </a:rPr>
              <a:t>: se um empregado for promovido de cargo teremos que atualizar os atributos CodCargo e NomeCargo em todas as tuplas nas quais aquele empregado está presente.</a:t>
            </a:r>
            <a:endParaRPr/>
          </a:p>
        </p:txBody>
      </p:sp>
      <p:pic>
        <p:nvPicPr>
          <p:cNvPr id="269" name="Google Shape;26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13338" y="-3016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71" name="Google Shape;271;p11"/>
          <p:cNvSpPr txBox="1"/>
          <p:nvPr/>
        </p:nvSpPr>
        <p:spPr>
          <a:xfrm>
            <a:off x="348834" y="304800"/>
            <a:ext cx="9036050" cy="1036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Primeira Forma Normal (1FN)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2"/>
          <p:cNvSpPr txBox="1"/>
          <p:nvPr/>
        </p:nvSpPr>
        <p:spPr>
          <a:xfrm>
            <a:off x="3648075" y="6624638"/>
            <a:ext cx="10795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Unidade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2"/>
          <p:cNvSpPr txBox="1">
            <a:spLocks noGrp="1"/>
          </p:cNvSpPr>
          <p:nvPr>
            <p:ph type="body" idx="1"/>
          </p:nvPr>
        </p:nvSpPr>
        <p:spPr>
          <a:xfrm>
            <a:off x="348834" y="1163138"/>
            <a:ext cx="1110307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</a:pPr>
            <a:r>
              <a:rPr lang="en-US" sz="2400" b="1"/>
              <a:t>Conclusão:</a:t>
            </a:r>
            <a:endParaRPr/>
          </a:p>
          <a:p>
            <a:pPr marL="457200" lvl="0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endParaRPr sz="2000" b="1"/>
          </a:p>
          <a:p>
            <a:pPr marL="914400" lvl="1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000"/>
              <a:t>Uma tabela em 1FN não evita, porém, anomalias de inclusão, atualização e remoção. É preciso uma outra normalização mais “fina”, ou outras formas normais:</a:t>
            </a:r>
            <a:endParaRPr/>
          </a:p>
          <a:p>
            <a:pPr marL="914400" lvl="1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endParaRPr sz="2000"/>
          </a:p>
          <a:p>
            <a:pPr marL="1371600" lvl="2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</a:pPr>
            <a:r>
              <a:rPr lang="en-US" sz="2000" b="1"/>
              <a:t>Segunda Forma Normal (2FN)</a:t>
            </a:r>
            <a:endParaRPr/>
          </a:p>
          <a:p>
            <a:pPr marL="1371600" lvl="2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</a:pPr>
            <a:r>
              <a:rPr lang="en-US" sz="2000" b="1"/>
              <a:t>Terceira Forma Normal (3FN)</a:t>
            </a:r>
            <a:endParaRPr/>
          </a:p>
          <a:p>
            <a:pPr marL="1371600" lvl="2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endParaRPr sz="2000"/>
          </a:p>
          <a:p>
            <a:pPr marL="914400" lvl="1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000"/>
              <a:t>Esta normalização “fina” utiliza o conceito de </a:t>
            </a:r>
            <a:r>
              <a:rPr lang="en-US" sz="2000" i="1"/>
              <a:t>dependência funcional</a:t>
            </a:r>
            <a:r>
              <a:rPr lang="en-US" sz="2000"/>
              <a:t>.</a:t>
            </a:r>
            <a:endParaRPr/>
          </a:p>
        </p:txBody>
      </p:sp>
      <p:pic>
        <p:nvPicPr>
          <p:cNvPr id="278" name="Google Shape;278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13338" y="-3016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80" name="Google Shape;280;p12"/>
          <p:cNvSpPr txBox="1"/>
          <p:nvPr/>
        </p:nvSpPr>
        <p:spPr>
          <a:xfrm>
            <a:off x="348834" y="304800"/>
            <a:ext cx="9036050" cy="1036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Primeira Forma Normal (1FN)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3"/>
          <p:cNvSpPr txBox="1"/>
          <p:nvPr/>
        </p:nvSpPr>
        <p:spPr>
          <a:xfrm>
            <a:off x="3648075" y="6624638"/>
            <a:ext cx="10795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Unidade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3"/>
          <p:cNvSpPr txBox="1">
            <a:spLocks noGrp="1"/>
          </p:cNvSpPr>
          <p:nvPr>
            <p:ph type="body" idx="1"/>
          </p:nvPr>
        </p:nvSpPr>
        <p:spPr>
          <a:xfrm>
            <a:off x="479425" y="1371601"/>
            <a:ext cx="84963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</a:pPr>
            <a:r>
              <a:rPr lang="en-US" sz="2400">
                <a:solidFill>
                  <a:srgbClr val="C00000"/>
                </a:solidFill>
              </a:rPr>
              <a:t>A → B</a:t>
            </a:r>
            <a:r>
              <a:rPr lang="en-US" sz="2400"/>
              <a:t>, lê-se:</a:t>
            </a:r>
            <a:endParaRPr/>
          </a:p>
          <a:p>
            <a:pPr marL="914400" lvl="1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000" b="1"/>
              <a:t>A</a:t>
            </a:r>
            <a:r>
              <a:rPr lang="en-US" sz="2000"/>
              <a:t> </a:t>
            </a:r>
            <a:r>
              <a:rPr lang="en-US" sz="2000" i="1"/>
              <a:t>funcionalmente determina </a:t>
            </a:r>
            <a:r>
              <a:rPr lang="en-US" sz="2000" b="1"/>
              <a:t>B</a:t>
            </a:r>
            <a:endParaRPr/>
          </a:p>
          <a:p>
            <a:pPr marL="914400" lvl="1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000" b="1"/>
              <a:t>B</a:t>
            </a:r>
            <a:r>
              <a:rPr lang="en-US" sz="2000"/>
              <a:t> é </a:t>
            </a:r>
            <a:r>
              <a:rPr lang="en-US" sz="2000" i="1"/>
              <a:t>funcionalmente dependente </a:t>
            </a:r>
            <a:r>
              <a:rPr lang="en-US" sz="2000"/>
              <a:t>de </a:t>
            </a:r>
            <a:r>
              <a:rPr lang="en-US" sz="2000" b="1"/>
              <a:t>A</a:t>
            </a:r>
            <a:endParaRPr/>
          </a:p>
          <a:p>
            <a:pPr marL="914400" lvl="1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000" b="1"/>
              <a:t>B</a:t>
            </a:r>
            <a:r>
              <a:rPr lang="en-US" sz="2000"/>
              <a:t> é </a:t>
            </a:r>
            <a:r>
              <a:rPr lang="en-US" sz="2000" i="1"/>
              <a:t>função</a:t>
            </a:r>
            <a:r>
              <a:rPr lang="en-US" sz="2000"/>
              <a:t> de </a:t>
            </a:r>
            <a:r>
              <a:rPr lang="en-US" sz="2000" b="1"/>
              <a:t>A</a:t>
            </a:r>
            <a:endParaRPr/>
          </a:p>
          <a:p>
            <a:pPr marL="914400" lvl="1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endParaRPr sz="2000"/>
          </a:p>
          <a:p>
            <a:pPr marL="457200" lvl="0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</a:pPr>
            <a:r>
              <a:rPr lang="en-US" sz="2000"/>
              <a:t>Para cada valor de </a:t>
            </a:r>
            <a:r>
              <a:rPr lang="en-US" sz="2000" b="1"/>
              <a:t>A</a:t>
            </a:r>
            <a:r>
              <a:rPr lang="en-US" sz="2000"/>
              <a:t>, só existe um valor de </a:t>
            </a:r>
            <a:r>
              <a:rPr lang="en-US" sz="2000" b="1"/>
              <a:t>B</a:t>
            </a:r>
            <a:r>
              <a:rPr lang="en-US" sz="2000"/>
              <a:t>.</a:t>
            </a:r>
            <a:endParaRPr/>
          </a:p>
          <a:p>
            <a:pPr marL="114300" lvl="0" indent="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endParaRPr sz="2000"/>
          </a:p>
          <a:p>
            <a:pPr marL="914400" lvl="1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lang="en-US" sz="2000">
                <a:solidFill>
                  <a:srgbClr val="C00000"/>
                </a:solidFill>
              </a:rPr>
              <a:t>A ¬→ B</a:t>
            </a:r>
            <a:r>
              <a:rPr lang="en-US" sz="2000"/>
              <a:t>, negação de </a:t>
            </a:r>
            <a:r>
              <a:rPr lang="en-US" sz="2000">
                <a:solidFill>
                  <a:srgbClr val="C00000"/>
                </a:solidFill>
              </a:rPr>
              <a:t>A → B</a:t>
            </a:r>
            <a:endParaRPr/>
          </a:p>
        </p:txBody>
      </p:sp>
      <p:sp>
        <p:nvSpPr>
          <p:cNvPr id="287" name="Google Shape;287;p13"/>
          <p:cNvSpPr txBox="1"/>
          <p:nvPr/>
        </p:nvSpPr>
        <p:spPr>
          <a:xfrm>
            <a:off x="372776" y="489745"/>
            <a:ext cx="9036050" cy="1036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Dependências Funcionais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8" name="Google Shape;28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13338" y="-3016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1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4"/>
          <p:cNvSpPr txBox="1"/>
          <p:nvPr/>
        </p:nvSpPr>
        <p:spPr>
          <a:xfrm>
            <a:off x="3648075" y="6624638"/>
            <a:ext cx="10795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Unidade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4"/>
          <p:cNvSpPr txBox="1">
            <a:spLocks noGrp="1"/>
          </p:cNvSpPr>
          <p:nvPr>
            <p:ph type="body" idx="1"/>
          </p:nvPr>
        </p:nvSpPr>
        <p:spPr>
          <a:xfrm>
            <a:off x="642651" y="1341438"/>
            <a:ext cx="84963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</a:pPr>
            <a:r>
              <a:rPr lang="en-US" sz="2400" b="1"/>
              <a:t>A</a:t>
            </a:r>
            <a:r>
              <a:rPr lang="en-US" sz="2400"/>
              <a:t> ou </a:t>
            </a:r>
            <a:r>
              <a:rPr lang="en-US" sz="2400" b="1"/>
              <a:t>B</a:t>
            </a:r>
            <a:r>
              <a:rPr lang="en-US" sz="2400"/>
              <a:t> podem ser um conjunto de atributos.</a:t>
            </a:r>
            <a:endParaRPr/>
          </a:p>
          <a:p>
            <a:pPr marL="1143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endParaRPr sz="2400"/>
          </a:p>
          <a:p>
            <a:pPr marL="914400" lvl="1" indent="-342900" algn="just" rtl="0">
              <a:lnSpc>
                <a:spcPct val="125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000"/>
              <a:t>Identidade</a:t>
            </a:r>
            <a:r>
              <a:rPr lang="en-US" sz="2000" b="1"/>
              <a:t> </a:t>
            </a:r>
            <a:r>
              <a:rPr lang="en-US" sz="2000"/>
              <a:t>→</a:t>
            </a:r>
            <a:r>
              <a:rPr lang="en-US" sz="2000">
                <a:solidFill>
                  <a:srgbClr val="C00000"/>
                </a:solidFill>
              </a:rPr>
              <a:t> </a:t>
            </a:r>
            <a:r>
              <a:rPr lang="en-US" sz="2000"/>
              <a:t>Nome</a:t>
            </a:r>
            <a:endParaRPr sz="2000" b="1"/>
          </a:p>
          <a:p>
            <a:pPr marL="914400" lvl="1" indent="-342900" algn="just" rtl="0">
              <a:lnSpc>
                <a:spcPct val="125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000"/>
              <a:t>Identidade</a:t>
            </a:r>
            <a:r>
              <a:rPr lang="en-US" sz="2000" b="1"/>
              <a:t> </a:t>
            </a:r>
            <a:r>
              <a:rPr lang="en-US" sz="2000"/>
              <a:t>→</a:t>
            </a:r>
            <a:r>
              <a:rPr lang="en-US" sz="2000">
                <a:solidFill>
                  <a:srgbClr val="C00000"/>
                </a:solidFill>
              </a:rPr>
              <a:t> </a:t>
            </a:r>
            <a:r>
              <a:rPr lang="en-US" sz="2000"/>
              <a:t>Endereço</a:t>
            </a:r>
            <a:endParaRPr sz="2000" b="1"/>
          </a:p>
          <a:p>
            <a:pPr marL="914400" lvl="1" indent="-342900" algn="just" rtl="0">
              <a:lnSpc>
                <a:spcPct val="125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000"/>
              <a:t>Identidade</a:t>
            </a:r>
            <a:r>
              <a:rPr lang="en-US" sz="2000" b="1"/>
              <a:t> </a:t>
            </a:r>
            <a:r>
              <a:rPr lang="en-US" sz="2000"/>
              <a:t>¬→</a:t>
            </a:r>
            <a:r>
              <a:rPr lang="en-US" sz="2000">
                <a:solidFill>
                  <a:srgbClr val="C00000"/>
                </a:solidFill>
              </a:rPr>
              <a:t> </a:t>
            </a:r>
            <a:r>
              <a:rPr lang="en-US" sz="2000"/>
              <a:t>Habilidade</a:t>
            </a:r>
            <a:endParaRPr sz="2000"/>
          </a:p>
          <a:p>
            <a:pPr marL="914400" lvl="1" indent="-342900" algn="just" rtl="0">
              <a:lnSpc>
                <a:spcPct val="125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000"/>
              <a:t>Nome ¬→</a:t>
            </a:r>
            <a:r>
              <a:rPr lang="en-US" sz="2000">
                <a:solidFill>
                  <a:srgbClr val="C00000"/>
                </a:solidFill>
              </a:rPr>
              <a:t> </a:t>
            </a:r>
            <a:r>
              <a:rPr lang="en-US" sz="2000"/>
              <a:t>Identidade</a:t>
            </a:r>
            <a:endParaRPr sz="2000" b="1"/>
          </a:p>
          <a:p>
            <a:pPr marL="914400" lvl="1" indent="-342900" algn="just" rtl="0">
              <a:lnSpc>
                <a:spcPct val="125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000"/>
              <a:t>Endereço ¬→</a:t>
            </a:r>
            <a:r>
              <a:rPr lang="en-US" sz="2000">
                <a:solidFill>
                  <a:srgbClr val="C00000"/>
                </a:solidFill>
              </a:rPr>
              <a:t> </a:t>
            </a:r>
            <a:r>
              <a:rPr lang="en-US" sz="2000"/>
              <a:t>Identidade</a:t>
            </a:r>
            <a:endParaRPr sz="2000"/>
          </a:p>
          <a:p>
            <a:pPr marL="914400" lvl="1" indent="-342900" algn="just" rtl="0">
              <a:lnSpc>
                <a:spcPct val="125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000"/>
              <a:t>Habilidade ¬→</a:t>
            </a:r>
            <a:r>
              <a:rPr lang="en-US" sz="2000">
                <a:solidFill>
                  <a:srgbClr val="C00000"/>
                </a:solidFill>
              </a:rPr>
              <a:t> </a:t>
            </a:r>
            <a:r>
              <a:rPr lang="en-US" sz="2000"/>
              <a:t>Identidade</a:t>
            </a:r>
            <a:endParaRPr sz="2000" b="1"/>
          </a:p>
          <a:p>
            <a:pPr marL="914400" lvl="1" indent="-342900" algn="just" rtl="0">
              <a:lnSpc>
                <a:spcPct val="125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000"/>
              <a:t>Identidade</a:t>
            </a:r>
            <a:r>
              <a:rPr lang="en-US" sz="2000" b="1"/>
              <a:t> </a:t>
            </a:r>
            <a:r>
              <a:rPr lang="en-US" sz="2000"/>
              <a:t>→</a:t>
            </a:r>
            <a:r>
              <a:rPr lang="en-US" sz="2000">
                <a:solidFill>
                  <a:srgbClr val="C00000"/>
                </a:solidFill>
              </a:rPr>
              <a:t> </a:t>
            </a:r>
            <a:r>
              <a:rPr lang="en-US" sz="2000"/>
              <a:t>Nome,</a:t>
            </a:r>
            <a:r>
              <a:rPr lang="en-US" sz="2000" b="1"/>
              <a:t> </a:t>
            </a:r>
            <a:r>
              <a:rPr lang="en-US" sz="2000"/>
              <a:t>Endereço</a:t>
            </a:r>
            <a:endParaRPr sz="2000"/>
          </a:p>
        </p:txBody>
      </p:sp>
      <p:pic>
        <p:nvPicPr>
          <p:cNvPr id="296" name="Google Shape;29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13338" y="-3016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1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98" name="Google Shape;298;p14"/>
          <p:cNvSpPr txBox="1"/>
          <p:nvPr/>
        </p:nvSpPr>
        <p:spPr>
          <a:xfrm>
            <a:off x="372776" y="489745"/>
            <a:ext cx="9036050" cy="1036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Dependências Funcionais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5"/>
          <p:cNvSpPr txBox="1"/>
          <p:nvPr/>
        </p:nvSpPr>
        <p:spPr>
          <a:xfrm>
            <a:off x="3648075" y="6624638"/>
            <a:ext cx="10795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Unidade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5"/>
          <p:cNvSpPr txBox="1">
            <a:spLocks noGrp="1"/>
          </p:cNvSpPr>
          <p:nvPr>
            <p:ph type="body" idx="1"/>
          </p:nvPr>
        </p:nvSpPr>
        <p:spPr>
          <a:xfrm>
            <a:off x="372776" y="1433828"/>
            <a:ext cx="11620644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</a:pPr>
            <a:r>
              <a:rPr lang="en-US" sz="2000"/>
              <a:t>Ideia de normalização “fina”: agrupar numa tabela somente dois conjuntos de atributos </a:t>
            </a:r>
            <a:r>
              <a:rPr lang="en-US" sz="2000" b="1"/>
              <a:t>X</a:t>
            </a:r>
            <a:r>
              <a:rPr lang="en-US" sz="2000"/>
              <a:t> e </a:t>
            </a:r>
            <a:r>
              <a:rPr lang="en-US" sz="2000" b="1"/>
              <a:t>Y</a:t>
            </a:r>
            <a:r>
              <a:rPr lang="en-US" sz="2000"/>
              <a:t>, com </a:t>
            </a:r>
            <a:r>
              <a:rPr lang="en-US" sz="2000" b="1"/>
              <a:t>X →</a:t>
            </a:r>
            <a:r>
              <a:rPr lang="en-US" sz="2000" b="1">
                <a:solidFill>
                  <a:srgbClr val="C00000"/>
                </a:solidFill>
              </a:rPr>
              <a:t> </a:t>
            </a:r>
            <a:r>
              <a:rPr lang="en-US" sz="2000" b="1"/>
              <a:t>Y</a:t>
            </a:r>
            <a:r>
              <a:rPr lang="en-US" sz="2000"/>
              <a:t>.</a:t>
            </a:r>
            <a:endParaRPr/>
          </a:p>
          <a:p>
            <a:pPr marL="457200" lvl="0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endParaRPr sz="2000"/>
          </a:p>
          <a:p>
            <a:pPr marL="457200" lvl="0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</a:pPr>
            <a:r>
              <a:rPr lang="en-US" sz="2000" b="1"/>
              <a:t>X</a:t>
            </a:r>
            <a:r>
              <a:rPr lang="en-US" sz="2000"/>
              <a:t> é então a </a:t>
            </a:r>
            <a:r>
              <a:rPr lang="en-US" sz="2000" i="1"/>
              <a:t>chave </a:t>
            </a:r>
            <a:r>
              <a:rPr lang="en-US" sz="2000"/>
              <a:t>da tabela, e </a:t>
            </a:r>
            <a:r>
              <a:rPr lang="en-US" sz="2000" b="1"/>
              <a:t>Y</a:t>
            </a:r>
            <a:r>
              <a:rPr lang="en-US" sz="2000"/>
              <a:t> é </a:t>
            </a:r>
            <a:r>
              <a:rPr lang="en-US" sz="2000" i="1"/>
              <a:t>complemento da chave</a:t>
            </a:r>
            <a:r>
              <a:rPr lang="en-US" sz="2000"/>
              <a:t>.</a:t>
            </a:r>
            <a:endParaRPr/>
          </a:p>
          <a:p>
            <a:pPr marL="457200" lvl="0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endParaRPr sz="2000"/>
          </a:p>
          <a:p>
            <a:pPr marL="457200" lvl="0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</a:pPr>
            <a:r>
              <a:rPr lang="en-US" sz="2000"/>
              <a:t>Consequência das definições de dependência funcional e de chave:</a:t>
            </a:r>
            <a:endParaRPr/>
          </a:p>
          <a:p>
            <a:pPr marL="457200" lvl="0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endParaRPr sz="2000"/>
          </a:p>
          <a:p>
            <a:pPr marL="914400" lvl="1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000"/>
              <a:t>Se </a:t>
            </a:r>
            <a:r>
              <a:rPr lang="en-US" sz="2000" b="1"/>
              <a:t>X</a:t>
            </a:r>
            <a:r>
              <a:rPr lang="en-US" sz="2000"/>
              <a:t> é chave então cada valor de </a:t>
            </a:r>
            <a:r>
              <a:rPr lang="en-US" sz="2000" b="1"/>
              <a:t>X</a:t>
            </a:r>
            <a:r>
              <a:rPr lang="en-US" sz="2000"/>
              <a:t> é </a:t>
            </a:r>
            <a:r>
              <a:rPr lang="en-US" sz="2000" i="1"/>
              <a:t>único</a:t>
            </a:r>
            <a:r>
              <a:rPr lang="en-US" sz="2000"/>
              <a:t>, e, consequentemente, um valor de </a:t>
            </a:r>
            <a:r>
              <a:rPr lang="en-US" sz="2000" b="1"/>
              <a:t>X</a:t>
            </a:r>
            <a:r>
              <a:rPr lang="en-US" sz="2000"/>
              <a:t> identifica uma linha de tabela.</a:t>
            </a:r>
            <a:endParaRPr/>
          </a:p>
          <a:p>
            <a:pPr marL="914400" lvl="1" indent="-2286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endParaRPr sz="2000"/>
          </a:p>
          <a:p>
            <a:pPr marL="0" lvl="1" indent="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r>
              <a:rPr lang="en-US" sz="2000" i="1">
                <a:solidFill>
                  <a:srgbClr val="FF0000"/>
                </a:solidFill>
              </a:rPr>
              <a:t>É importante salientar que mais de um atributo (ou conjunto de atributos) pode ser chave, isto é, pode-se ter vários </a:t>
            </a:r>
            <a:r>
              <a:rPr lang="en-US" sz="2000" b="1" i="1">
                <a:solidFill>
                  <a:srgbClr val="FF0000"/>
                </a:solidFill>
              </a:rPr>
              <a:t>X → Y</a:t>
            </a:r>
            <a:r>
              <a:rPr lang="en-US" sz="2000" i="1">
                <a:solidFill>
                  <a:srgbClr val="FF0000"/>
                </a:solidFill>
              </a:rPr>
              <a:t>, cada </a:t>
            </a:r>
            <a:r>
              <a:rPr lang="en-US" sz="2000" b="1" i="1">
                <a:solidFill>
                  <a:srgbClr val="FF0000"/>
                </a:solidFill>
              </a:rPr>
              <a:t>X</a:t>
            </a:r>
            <a:r>
              <a:rPr lang="en-US" sz="2000" i="1">
                <a:solidFill>
                  <a:srgbClr val="FF0000"/>
                </a:solidFill>
              </a:rPr>
              <a:t> sendo uma chave candidata.</a:t>
            </a:r>
            <a:endParaRPr/>
          </a:p>
          <a:p>
            <a:pPr marL="571500" lvl="1" indent="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endParaRPr sz="2000"/>
          </a:p>
        </p:txBody>
      </p:sp>
      <p:pic>
        <p:nvPicPr>
          <p:cNvPr id="305" name="Google Shape;30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13338" y="-3016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307" name="Google Shape;307;p15"/>
          <p:cNvSpPr txBox="1"/>
          <p:nvPr/>
        </p:nvSpPr>
        <p:spPr>
          <a:xfrm>
            <a:off x="372776" y="489745"/>
            <a:ext cx="9036050" cy="1036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Dependências Funcionais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6"/>
          <p:cNvSpPr txBox="1"/>
          <p:nvPr/>
        </p:nvSpPr>
        <p:spPr>
          <a:xfrm>
            <a:off x="3648075" y="6624638"/>
            <a:ext cx="10795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Unidade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6"/>
          <p:cNvSpPr txBox="1">
            <a:spLocks noGrp="1"/>
          </p:cNvSpPr>
          <p:nvPr>
            <p:ph type="body" idx="1"/>
          </p:nvPr>
        </p:nvSpPr>
        <p:spPr>
          <a:xfrm>
            <a:off x="241300" y="1585913"/>
            <a:ext cx="113412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</a:pPr>
            <a:r>
              <a:rPr lang="en-US" sz="2400" b="1"/>
              <a:t>Segunda Forma Normal (2FN)</a:t>
            </a:r>
            <a:endParaRPr/>
          </a:p>
          <a:p>
            <a:pPr marL="457200" lvl="0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endParaRPr sz="2000"/>
          </a:p>
          <a:p>
            <a:pPr marL="914400" lvl="1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000"/>
              <a:t>Primeiramente, para estar na </a:t>
            </a:r>
            <a:r>
              <a:rPr lang="en-US" sz="2000" b="1"/>
              <a:t>2FN</a:t>
            </a:r>
            <a:r>
              <a:rPr lang="en-US" sz="2000"/>
              <a:t> é preciso estar também na </a:t>
            </a:r>
            <a:r>
              <a:rPr lang="en-US" sz="2000" b="1"/>
              <a:t>1FN</a:t>
            </a:r>
            <a:r>
              <a:rPr lang="en-US" sz="2000"/>
              <a:t>.</a:t>
            </a:r>
            <a:endParaRPr/>
          </a:p>
          <a:p>
            <a:pPr marL="914400" lvl="1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endParaRPr sz="2000"/>
          </a:p>
          <a:p>
            <a:pPr marL="914400" lvl="1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000" b="1"/>
              <a:t>2FN</a:t>
            </a:r>
            <a:r>
              <a:rPr lang="en-US" sz="2000"/>
              <a:t> define que os atributos normais, ou seja, os não chave, devem depender unicamente da chave primária da tabela.</a:t>
            </a:r>
            <a:endParaRPr/>
          </a:p>
          <a:p>
            <a:pPr marL="571500" lvl="1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endParaRPr sz="2000"/>
          </a:p>
          <a:p>
            <a:pPr marL="914400" lvl="1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000"/>
              <a:t>Assim como as colunas da tabela que </a:t>
            </a:r>
            <a:r>
              <a:rPr lang="en-US" sz="2000" b="1"/>
              <a:t>não são </a:t>
            </a:r>
            <a:r>
              <a:rPr lang="en-US" sz="2000"/>
              <a:t>dependentes dessa chave devem ser removidas da tabela principal e cria-se uma nova tabela utilizando esses dados.</a:t>
            </a:r>
            <a:endParaRPr sz="2000"/>
          </a:p>
        </p:txBody>
      </p:sp>
      <p:sp>
        <p:nvSpPr>
          <p:cNvPr id="314" name="Google Shape;314;p16"/>
          <p:cNvSpPr txBox="1"/>
          <p:nvPr/>
        </p:nvSpPr>
        <p:spPr>
          <a:xfrm>
            <a:off x="209550" y="304800"/>
            <a:ext cx="9036050" cy="1036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4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Qualidade de Esquemas Relacionais: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4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4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Normalização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5" name="Google Shape;31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13338" y="-3016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7"/>
          <p:cNvSpPr txBox="1"/>
          <p:nvPr/>
        </p:nvSpPr>
        <p:spPr>
          <a:xfrm>
            <a:off x="3648075" y="6624638"/>
            <a:ext cx="10795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Unidade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" name="Google Shape;32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13338" y="-3016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1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324" name="Google Shape;324;p17"/>
          <p:cNvSpPr txBox="1"/>
          <p:nvPr/>
        </p:nvSpPr>
        <p:spPr>
          <a:xfrm>
            <a:off x="348834" y="1070275"/>
            <a:ext cx="11341200" cy="692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17"/>
          <p:cNvSpPr txBox="1"/>
          <p:nvPr/>
        </p:nvSpPr>
        <p:spPr>
          <a:xfrm>
            <a:off x="348834" y="304800"/>
            <a:ext cx="9036050" cy="1036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Segunda Forma Normal (2FN)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6" name="Google Shape;326;p17"/>
          <p:cNvGraphicFramePr/>
          <p:nvPr/>
        </p:nvGraphicFramePr>
        <p:xfrm>
          <a:off x="1597319" y="244881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{B8222F2A-2013-4A6E-90BA-5C9B18EC9834}</a:tableStyleId>
              </a:tblPr>
              <a:tblGrid>
                <a:gridCol w="110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ID_Prof*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ID_Curso</a:t>
                      </a:r>
                      <a:endParaRPr sz="18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Salario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Descricao_Curso</a:t>
                      </a:r>
                      <a:endParaRPr sz="18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0001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123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R$1.000,00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Curso de Programação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0002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456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R$1.500,00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Curso de Artes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0003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789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R$1.000,00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Curso de Culinária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7" name="Google Shape;327;p17"/>
          <p:cNvSpPr txBox="1"/>
          <p:nvPr/>
        </p:nvSpPr>
        <p:spPr>
          <a:xfrm>
            <a:off x="1597319" y="2141038"/>
            <a:ext cx="206178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PROFESSOR_CURSO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7"/>
          <p:cNvSpPr/>
          <p:nvPr/>
        </p:nvSpPr>
        <p:spPr>
          <a:xfrm>
            <a:off x="348834" y="4597459"/>
            <a:ext cx="10824718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Como podemos observar, o atributo "DESCRICAO_CURSO" não depende unicamente da chave primária "ID_PROF", mas sim somente da chave "ID_CURSO".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8"/>
          <p:cNvSpPr txBox="1"/>
          <p:nvPr/>
        </p:nvSpPr>
        <p:spPr>
          <a:xfrm>
            <a:off x="3648075" y="6624638"/>
            <a:ext cx="10795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Unidade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" name="Google Shape;33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13338" y="-3016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1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336" name="Google Shape;336;p18"/>
          <p:cNvSpPr txBox="1"/>
          <p:nvPr/>
        </p:nvSpPr>
        <p:spPr>
          <a:xfrm>
            <a:off x="203045" y="1061290"/>
            <a:ext cx="11341200" cy="692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normalizar é necessário: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8"/>
          <p:cNvSpPr txBox="1"/>
          <p:nvPr/>
        </p:nvSpPr>
        <p:spPr>
          <a:xfrm>
            <a:off x="348834" y="304800"/>
            <a:ext cx="9036050" cy="1036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Segunda Forma Normal (2FN)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8" name="Google Shape;338;p18"/>
          <p:cNvGraphicFramePr/>
          <p:nvPr/>
        </p:nvGraphicFramePr>
        <p:xfrm>
          <a:off x="1586292" y="218127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{B8222F2A-2013-4A6E-90BA-5C9B18EC9834}</a:tableStyleId>
              </a:tblPr>
              <a:tblGrid>
                <a:gridCol w="110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ID_Prof*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ID_Curso</a:t>
                      </a:r>
                      <a:endParaRPr sz="18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Salario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Descricao_Curso</a:t>
                      </a:r>
                      <a:endParaRPr sz="18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0001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123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R$1.000,00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Curso de Programação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0002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456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R$1.500,00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Curso de Artes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0003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789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R$1.000,00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Curso de Culinária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9" name="Google Shape;339;p18"/>
          <p:cNvSpPr txBox="1"/>
          <p:nvPr/>
        </p:nvSpPr>
        <p:spPr>
          <a:xfrm>
            <a:off x="1586292" y="1873497"/>
            <a:ext cx="206178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PROFESSOR_CURSO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8"/>
          <p:cNvSpPr/>
          <p:nvPr/>
        </p:nvSpPr>
        <p:spPr>
          <a:xfrm>
            <a:off x="943911" y="4227381"/>
            <a:ext cx="9859468" cy="1277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– Identificar os dados não dependentes da chave primária (nesse exemplo "DESCRICAO_CURSO") e removê-los;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– Construir uma nova tabela com os dados em questão: PROFESSOR_CURSO = {ID_PROF + ID_CURSO + SALARIO} e CURSOS (nova tabela) = {ID_CURSO + DESCRICAO_CURSO}.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9"/>
          <p:cNvSpPr txBox="1"/>
          <p:nvPr/>
        </p:nvSpPr>
        <p:spPr>
          <a:xfrm>
            <a:off x="3648075" y="6624638"/>
            <a:ext cx="10795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Unidade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6" name="Google Shape;34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13338" y="-3016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1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348" name="Google Shape;348;p19"/>
          <p:cNvSpPr txBox="1"/>
          <p:nvPr/>
        </p:nvSpPr>
        <p:spPr>
          <a:xfrm>
            <a:off x="348834" y="304800"/>
            <a:ext cx="9036050" cy="1036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Segunda Forma Normal (2FN)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9" name="Google Shape;349;p19"/>
          <p:cNvGraphicFramePr/>
          <p:nvPr/>
        </p:nvGraphicFramePr>
        <p:xfrm>
          <a:off x="348834" y="273591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{B8222F2A-2013-4A6E-90BA-5C9B18EC9834}</a:tableStyleId>
              </a:tblPr>
              <a:tblGrid>
                <a:gridCol w="110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ID_Prof*</a:t>
                      </a:r>
                      <a:endParaRPr sz="18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ID_Curso</a:t>
                      </a:r>
                      <a:endParaRPr sz="18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Salario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Descricao_Curso</a:t>
                      </a:r>
                      <a:endParaRPr sz="18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0001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123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R$1.000,00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Curso de Programação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0002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456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R$1.500,00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Curso de Artes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0003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789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R$1.000,00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Curso de Culinária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0" name="Google Shape;350;p19"/>
          <p:cNvSpPr txBox="1"/>
          <p:nvPr/>
        </p:nvSpPr>
        <p:spPr>
          <a:xfrm>
            <a:off x="348834" y="2428133"/>
            <a:ext cx="206178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PROFESSOR_CURSO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9"/>
          <p:cNvSpPr txBox="1"/>
          <p:nvPr/>
        </p:nvSpPr>
        <p:spPr>
          <a:xfrm>
            <a:off x="7644869" y="3654330"/>
            <a:ext cx="95410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CURSOS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2" name="Google Shape;352;p19"/>
          <p:cNvCxnSpPr/>
          <p:nvPr/>
        </p:nvCxnSpPr>
        <p:spPr>
          <a:xfrm rot="10800000" flipH="1">
            <a:off x="6261236" y="2263515"/>
            <a:ext cx="914400" cy="1210933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53" name="Google Shape;353;p19"/>
          <p:cNvCxnSpPr/>
          <p:nvPr/>
        </p:nvCxnSpPr>
        <p:spPr>
          <a:xfrm>
            <a:off x="6261236" y="3657600"/>
            <a:ext cx="1122673" cy="9144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graphicFrame>
        <p:nvGraphicFramePr>
          <p:cNvPr id="354" name="Google Shape;354;p19"/>
          <p:cNvGraphicFramePr/>
          <p:nvPr/>
        </p:nvGraphicFramePr>
        <p:xfrm>
          <a:off x="7572360" y="169607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{B8222F2A-2013-4A6E-90BA-5C9B18EC9834}</a:tableStyleId>
              </a:tblPr>
              <a:tblGrid>
                <a:gridCol w="110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ID_Prof*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ID_Curso</a:t>
                      </a:r>
                      <a:endParaRPr sz="18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Salario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0001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123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R$1.000,00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0002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456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R$1.500,00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0003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789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R$1.000,00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5" name="Google Shape;355;p19"/>
          <p:cNvSpPr txBox="1"/>
          <p:nvPr/>
        </p:nvSpPr>
        <p:spPr>
          <a:xfrm>
            <a:off x="7499431" y="1341438"/>
            <a:ext cx="206178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PROFESSOR_CURSO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6" name="Google Shape;356;p19"/>
          <p:cNvGraphicFramePr/>
          <p:nvPr/>
        </p:nvGraphicFramePr>
        <p:xfrm>
          <a:off x="7644869" y="3962107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{B8222F2A-2013-4A6E-90BA-5C9B18EC9834}</a:tableStyleId>
              </a:tblPr>
              <a:tblGrid>
                <a:gridCol w="14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ID_Curso*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Descricao_Curso</a:t>
                      </a:r>
                      <a:endParaRPr sz="18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123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Curso de Programação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456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Curso de Artes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789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Curso de Culinária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"/>
          <p:cNvSpPr txBox="1"/>
          <p:nvPr/>
        </p:nvSpPr>
        <p:spPr>
          <a:xfrm>
            <a:off x="723900" y="2733675"/>
            <a:ext cx="10761600" cy="27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SGBD SQL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i="0" u="none" strike="noStrike" cap="non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i="0" u="none" strike="noStrike" cap="non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1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Normalização</a:t>
            </a:r>
            <a:endParaRPr sz="2800" b="1" i="1" u="none" strike="noStrike" cap="non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74" name="Google Shape;174;p2"/>
          <p:cNvSpPr txBox="1"/>
          <p:nvPr/>
        </p:nvSpPr>
        <p:spPr>
          <a:xfrm>
            <a:off x="723900" y="1628775"/>
            <a:ext cx="107616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i="0" u="none" strike="noStrike" cap="non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75" name="Google Shape;17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4289" y="23569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0"/>
          <p:cNvSpPr txBox="1"/>
          <p:nvPr/>
        </p:nvSpPr>
        <p:spPr>
          <a:xfrm>
            <a:off x="3648075" y="6624638"/>
            <a:ext cx="10795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Unidade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2" name="Google Shape;36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13338" y="-3016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2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364" name="Google Shape;364;p20"/>
          <p:cNvSpPr txBox="1"/>
          <p:nvPr/>
        </p:nvSpPr>
        <p:spPr>
          <a:xfrm>
            <a:off x="348834" y="304800"/>
            <a:ext cx="9036050" cy="1036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Segunda Forma Normal (2FN)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0"/>
          <p:cNvSpPr txBox="1"/>
          <p:nvPr/>
        </p:nvSpPr>
        <p:spPr>
          <a:xfrm>
            <a:off x="599347" y="5326588"/>
            <a:ext cx="9758856" cy="569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-114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chave primária para a tabela Empregados é (</a:t>
            </a:r>
            <a:r>
              <a:rPr lang="en-US" sz="20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Matr, CodProj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-114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tabela Empregado anterior após passarmos para 2FN resultaria em três tabelas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114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66" name="Google Shape;366;p20"/>
          <p:cNvGraphicFramePr/>
          <p:nvPr/>
        </p:nvGraphicFramePr>
        <p:xfrm>
          <a:off x="599347" y="144637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{B8222F2A-2013-4A6E-90BA-5C9B18EC9834}</a:tableStyleId>
              </a:tblPr>
              <a:tblGrid>
                <a:gridCol w="67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8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4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4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Matr*</a:t>
                      </a:r>
                      <a:endParaRPr sz="16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Nome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CodCargo</a:t>
                      </a:r>
                      <a:endParaRPr sz="16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NomeCargo</a:t>
                      </a:r>
                      <a:endParaRPr sz="16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CodProj*</a:t>
                      </a:r>
                      <a:endParaRPr sz="16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DataFim</a:t>
                      </a:r>
                      <a:endParaRPr sz="16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Horas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121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Hélio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Programador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01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17/07/19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45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121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Hélio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Programador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08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12/01/20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270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Gabriel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Analista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08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12/01/20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270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Gabriel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Analista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12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21/03/21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38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273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Silva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Projetista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01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17/07/19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22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274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Abraão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Analista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12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21/03/21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31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279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Carla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Programador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01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17/07/19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27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279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Carla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Programador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08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12/01/20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20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301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Ana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Programador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12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21/03/21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16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306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Manoel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Projetista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12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21/03/21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67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67" name="Google Shape;367;p20"/>
          <p:cNvSpPr txBox="1"/>
          <p:nvPr/>
        </p:nvSpPr>
        <p:spPr>
          <a:xfrm>
            <a:off x="599347" y="1126033"/>
            <a:ext cx="147348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EMPREGADOS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1"/>
          <p:cNvSpPr txBox="1"/>
          <p:nvPr/>
        </p:nvSpPr>
        <p:spPr>
          <a:xfrm>
            <a:off x="3648075" y="6624638"/>
            <a:ext cx="10795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Unidade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1"/>
          <p:cNvSpPr txBox="1">
            <a:spLocks noGrp="1"/>
          </p:cNvSpPr>
          <p:nvPr>
            <p:ph type="body" idx="1"/>
          </p:nvPr>
        </p:nvSpPr>
        <p:spPr>
          <a:xfrm>
            <a:off x="343890" y="667899"/>
            <a:ext cx="10518983" cy="641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lang="en-US" sz="2000"/>
              <a:t>A tabela Empregado anterior após passarmos para 2FN resultaria em três tabelas:</a:t>
            </a:r>
            <a:endParaRPr/>
          </a:p>
        </p:txBody>
      </p:sp>
      <p:graphicFrame>
        <p:nvGraphicFramePr>
          <p:cNvPr id="374" name="Google Shape;374;p21"/>
          <p:cNvGraphicFramePr/>
          <p:nvPr/>
        </p:nvGraphicFramePr>
        <p:xfrm>
          <a:off x="343890" y="172833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{B8222F2A-2013-4A6E-90BA-5C9B18EC9834}</a:tableStyleId>
              </a:tblPr>
              <a:tblGrid>
                <a:gridCol w="132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9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Matrícula*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Nome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CodCargo*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NomeCargo</a:t>
                      </a:r>
                      <a:endParaRPr sz="18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121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Hélio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Programador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270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Gabriel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Analista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273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Silva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Projetista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274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Abraão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Analista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279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Carla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Programador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301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Ana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Programador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306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Manuel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Projetista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75" name="Google Shape;37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13338" y="-3016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2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377" name="Google Shape;377;p21"/>
          <p:cNvSpPr txBox="1"/>
          <p:nvPr/>
        </p:nvSpPr>
        <p:spPr>
          <a:xfrm>
            <a:off x="348834" y="34980"/>
            <a:ext cx="9036050" cy="1036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Segunda Forma Normal (2FN)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1"/>
          <p:cNvSpPr txBox="1"/>
          <p:nvPr/>
        </p:nvSpPr>
        <p:spPr>
          <a:xfrm>
            <a:off x="343890" y="1371684"/>
            <a:ext cx="147348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EMPREGADOS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9" name="Google Shape;379;p21"/>
          <p:cNvGraphicFramePr/>
          <p:nvPr/>
        </p:nvGraphicFramePr>
        <p:xfrm>
          <a:off x="1544065" y="514191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{B8222F2A-2013-4A6E-90BA-5C9B18EC9834}</a:tableStyleId>
              </a:tblPr>
              <a:tblGrid>
                <a:gridCol w="123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CodProj*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DataFIm</a:t>
                      </a:r>
                      <a:endParaRPr sz="18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01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17/07/19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08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12/01/20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12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21/03/21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80" name="Google Shape;380;p21"/>
          <p:cNvSpPr txBox="1"/>
          <p:nvPr/>
        </p:nvSpPr>
        <p:spPr>
          <a:xfrm>
            <a:off x="1519860" y="4834137"/>
            <a:ext cx="103265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1" name="Google Shape;381;p21"/>
          <p:cNvGraphicFramePr/>
          <p:nvPr/>
        </p:nvGraphicFramePr>
        <p:xfrm>
          <a:off x="6837414" y="1704537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{B8222F2A-2013-4A6E-90BA-5C9B18EC9834}</a:tableStyleId>
              </a:tblPr>
              <a:tblGrid>
                <a:gridCol w="91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Matr*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CodProj*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Horas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121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01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45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121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08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27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270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08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270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12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78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273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01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22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274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12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31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279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01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27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279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08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20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301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01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16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301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12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85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306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12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67</a:t>
                      </a:r>
                      <a:endParaRPr sz="1400" u="none" strike="noStrike" cap="none"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82" name="Google Shape;382;p21"/>
          <p:cNvSpPr txBox="1"/>
          <p:nvPr/>
        </p:nvSpPr>
        <p:spPr>
          <a:xfrm>
            <a:off x="6837414" y="1355972"/>
            <a:ext cx="118333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ALOCAÇÃO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2"/>
          <p:cNvSpPr txBox="1"/>
          <p:nvPr/>
        </p:nvSpPr>
        <p:spPr>
          <a:xfrm>
            <a:off x="3648075" y="6624638"/>
            <a:ext cx="10795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Unidade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2"/>
          <p:cNvSpPr txBox="1">
            <a:spLocks noGrp="1"/>
          </p:cNvSpPr>
          <p:nvPr>
            <p:ph type="body" idx="1"/>
          </p:nvPr>
        </p:nvSpPr>
        <p:spPr>
          <a:xfrm>
            <a:off x="324628" y="1583637"/>
            <a:ext cx="11257872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</a:pPr>
            <a:r>
              <a:rPr lang="en-US" sz="2000" b="1"/>
              <a:t>Anomalias da 2FN:</a:t>
            </a:r>
            <a:endParaRPr/>
          </a:p>
          <a:p>
            <a:pPr marL="914400" lvl="1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000">
                <a:solidFill>
                  <a:srgbClr val="C00000"/>
                </a:solidFill>
              </a:rPr>
              <a:t>Inserção:</a:t>
            </a:r>
            <a:r>
              <a:rPr lang="en-US" sz="2000"/>
              <a:t> só podemos criar cargos se houver empregados designados para ele.</a:t>
            </a:r>
            <a:endParaRPr/>
          </a:p>
          <a:p>
            <a:pPr marL="914400" lvl="1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endParaRPr sz="2000"/>
          </a:p>
          <a:p>
            <a:pPr marL="914400" lvl="1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000">
                <a:solidFill>
                  <a:srgbClr val="C00000"/>
                </a:solidFill>
              </a:rPr>
              <a:t>Remoção:</a:t>
            </a:r>
            <a:r>
              <a:rPr lang="en-US" sz="2000"/>
              <a:t> se removermos um empregado que ocupa unicamente um cargo na empresa, perderemos a informação deste cargo.</a:t>
            </a:r>
            <a:endParaRPr/>
          </a:p>
          <a:p>
            <a:pPr marL="914400" lvl="1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endParaRPr sz="2000"/>
          </a:p>
          <a:p>
            <a:pPr marL="914400" lvl="1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000">
                <a:solidFill>
                  <a:srgbClr val="C00000"/>
                </a:solidFill>
              </a:rPr>
              <a:t>Atualização:</a:t>
            </a:r>
            <a:r>
              <a:rPr lang="en-US" sz="2000"/>
              <a:t> se um cargo muda de nome, precisaremos mudar todas as linhas em que este cargo aparece.</a:t>
            </a:r>
            <a:endParaRPr/>
          </a:p>
        </p:txBody>
      </p:sp>
      <p:sp>
        <p:nvSpPr>
          <p:cNvPr id="389" name="Google Shape;389;p22"/>
          <p:cNvSpPr txBox="1"/>
          <p:nvPr/>
        </p:nvSpPr>
        <p:spPr>
          <a:xfrm>
            <a:off x="417747" y="304800"/>
            <a:ext cx="9036050" cy="1036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4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Qualidade de Esquemas Relacionais: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4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4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Normalização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0" name="Google Shape;390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13338" y="-3016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2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3"/>
          <p:cNvSpPr txBox="1"/>
          <p:nvPr/>
        </p:nvSpPr>
        <p:spPr>
          <a:xfrm>
            <a:off x="3648075" y="6624638"/>
            <a:ext cx="10795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Unidade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3"/>
          <p:cNvSpPr txBox="1">
            <a:spLocks noGrp="1"/>
          </p:cNvSpPr>
          <p:nvPr>
            <p:ph type="body" idx="1"/>
          </p:nvPr>
        </p:nvSpPr>
        <p:spPr>
          <a:xfrm>
            <a:off x="209550" y="1585913"/>
            <a:ext cx="1137295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</a:pPr>
            <a:r>
              <a:rPr lang="en-US" sz="2400" b="1"/>
              <a:t>Terceira Forma Normal (3FN)</a:t>
            </a:r>
            <a:endParaRPr/>
          </a:p>
          <a:p>
            <a:pPr marL="457200" lvl="0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endParaRPr sz="2000"/>
          </a:p>
          <a:p>
            <a:pPr marL="360000" lvl="1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000"/>
              <a:t>Envolve o conceito de dependência transitiva. Suponha que tenhamos uma tabela com colunas </a:t>
            </a:r>
            <a:r>
              <a:rPr lang="en-US" sz="2000" b="1"/>
              <a:t>A</a:t>
            </a:r>
            <a:r>
              <a:rPr lang="en-US" sz="2000"/>
              <a:t>, </a:t>
            </a:r>
            <a:r>
              <a:rPr lang="en-US" sz="2000" b="1"/>
              <a:t>B</a:t>
            </a:r>
            <a:r>
              <a:rPr lang="en-US" sz="2000"/>
              <a:t> e </a:t>
            </a:r>
            <a:r>
              <a:rPr lang="en-US" sz="2000" b="1"/>
              <a:t>C</a:t>
            </a:r>
            <a:r>
              <a:rPr lang="en-US" sz="2000"/>
              <a:t>.</a:t>
            </a:r>
            <a:endParaRPr/>
          </a:p>
          <a:p>
            <a:pPr marL="360000" lvl="1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endParaRPr sz="2000"/>
          </a:p>
          <a:p>
            <a:pPr marL="360000" lvl="1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000"/>
              <a:t>Se a coluna </a:t>
            </a:r>
            <a:r>
              <a:rPr lang="en-US" sz="2000" b="1"/>
              <a:t>C</a:t>
            </a:r>
            <a:r>
              <a:rPr lang="en-US" sz="2000"/>
              <a:t> é funcionalmente dependente de </a:t>
            </a:r>
            <a:r>
              <a:rPr lang="en-US" sz="2000" b="1"/>
              <a:t>B</a:t>
            </a:r>
            <a:r>
              <a:rPr lang="en-US" sz="2000"/>
              <a:t> e </a:t>
            </a:r>
            <a:r>
              <a:rPr lang="en-US" sz="2000" b="1"/>
              <a:t>B</a:t>
            </a:r>
            <a:r>
              <a:rPr lang="en-US" sz="2000"/>
              <a:t> é funcionalmente dependente de </a:t>
            </a:r>
            <a:r>
              <a:rPr lang="en-US" sz="2000" b="1"/>
              <a:t>A</a:t>
            </a:r>
            <a:r>
              <a:rPr lang="en-US" sz="2000"/>
              <a:t>, então </a:t>
            </a:r>
            <a:r>
              <a:rPr lang="en-US" sz="2000" b="1"/>
              <a:t>C</a:t>
            </a:r>
            <a:r>
              <a:rPr lang="en-US" sz="2000"/>
              <a:t> é funcionalmente dependente de </a:t>
            </a:r>
            <a:r>
              <a:rPr lang="en-US" sz="2000" b="1"/>
              <a:t>A</a:t>
            </a:r>
            <a:r>
              <a:rPr lang="en-US" sz="2000"/>
              <a:t>.</a:t>
            </a:r>
            <a:endParaRPr/>
          </a:p>
        </p:txBody>
      </p:sp>
      <p:sp>
        <p:nvSpPr>
          <p:cNvPr id="398" name="Google Shape;398;p23"/>
          <p:cNvSpPr txBox="1"/>
          <p:nvPr/>
        </p:nvSpPr>
        <p:spPr>
          <a:xfrm>
            <a:off x="209550" y="304800"/>
            <a:ext cx="9036050" cy="1036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4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Qualidade de Esquemas Relacionais: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4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4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Normalização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9" name="Google Shape;39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13338" y="-3016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2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4"/>
          <p:cNvSpPr txBox="1">
            <a:spLocks noGrp="1"/>
          </p:cNvSpPr>
          <p:nvPr>
            <p:ph type="body" idx="1"/>
          </p:nvPr>
        </p:nvSpPr>
        <p:spPr>
          <a:xfrm>
            <a:off x="432450" y="1554163"/>
            <a:ext cx="1115005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 indent="-114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0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Definição: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Assim como para estar na </a:t>
            </a:r>
            <a:r>
              <a:rPr lang="en-US" sz="2000" b="1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2FN</a:t>
            </a:r>
            <a:r>
              <a:rPr lang="en-US" sz="20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 é preciso estar na </a:t>
            </a:r>
            <a:r>
              <a:rPr lang="en-US" sz="2000" b="1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1FN</a:t>
            </a:r>
            <a:r>
              <a:rPr lang="en-US" sz="20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, para estar na </a:t>
            </a:r>
            <a:r>
              <a:rPr lang="en-US" sz="2000" b="1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3FN</a:t>
            </a:r>
            <a:r>
              <a:rPr lang="en-US" sz="20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 é preciso estar também na </a:t>
            </a:r>
            <a:r>
              <a:rPr lang="en-US" sz="2000" b="1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2FN</a:t>
            </a:r>
            <a:r>
              <a:rPr lang="en-US" sz="20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lvl="1" indent="114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endParaRPr sz="200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-114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000" b="1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3FN</a:t>
            </a:r>
            <a:r>
              <a:rPr lang="en-US" sz="20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define que todos os atributos dessa tabela devem ser funcionalmente independentes uns dos outros, ao mesmo tempo que devem ser dependentes exclusivamente da chave primária da tabela.</a:t>
            </a:r>
            <a:endParaRPr/>
          </a:p>
          <a:p>
            <a:pPr marL="0" lvl="1" indent="114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endParaRPr sz="200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 indent="-114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0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Projetada para melhorar o desempenho de processamento dos BDs e minimizar os custos de armazenamento. 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1" indent="114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6" name="Google Shape;40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13338" y="-3016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2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408" name="Google Shape;408;p24"/>
          <p:cNvSpPr txBox="1"/>
          <p:nvPr/>
        </p:nvSpPr>
        <p:spPr>
          <a:xfrm>
            <a:off x="282575" y="241301"/>
            <a:ext cx="9036050" cy="1036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Terceira Forma Normal (3FN)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5"/>
          <p:cNvSpPr txBox="1">
            <a:spLocks noGrp="1"/>
          </p:cNvSpPr>
          <p:nvPr>
            <p:ph type="body" idx="1"/>
          </p:nvPr>
        </p:nvSpPr>
        <p:spPr>
          <a:xfrm>
            <a:off x="567363" y="778450"/>
            <a:ext cx="2130867" cy="499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 indent="-114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Exemplo: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1" indent="114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4" name="Google Shape;41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13338" y="-3016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2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416" name="Google Shape;416;p25"/>
          <p:cNvSpPr txBox="1"/>
          <p:nvPr/>
        </p:nvSpPr>
        <p:spPr>
          <a:xfrm>
            <a:off x="282575" y="241301"/>
            <a:ext cx="9036050" cy="1036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Terceira Forma Normal (3FN)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5"/>
          <p:cNvSpPr/>
          <p:nvPr/>
        </p:nvSpPr>
        <p:spPr>
          <a:xfrm>
            <a:off x="567362" y="1570375"/>
            <a:ext cx="11015138" cy="4555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FUNCIONARIO = {ID + NOME + VALOR_SALARIO + </a:t>
            </a:r>
            <a:r>
              <a:rPr lang="en-US"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VALOR_FGTS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}. Como sabemos o valor do FGTS é proporcional ao salário, logo o atributo normal "VALOR_FGTS" é dependente do também atributo normal "VALOR_SALARIO". Para normalizar, é necessário: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Identificar os dados dependentes de outros (nesse exemplo "VALOR_FGTS");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Removê-los da tabela. Esses atributos poderiam ser definitivamente excluídos -- e deixando para a camada de negócio a responsabilidade pelo seu cálculo -- ou até ser movidos para uma nova tabela e referenciar a principal ("FUNCIONARIO").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6"/>
          <p:cNvSpPr txBox="1"/>
          <p:nvPr/>
        </p:nvSpPr>
        <p:spPr>
          <a:xfrm>
            <a:off x="3648075" y="6624638"/>
            <a:ext cx="10795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Unidade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6"/>
          <p:cNvSpPr txBox="1">
            <a:spLocks noGrp="1"/>
          </p:cNvSpPr>
          <p:nvPr>
            <p:ph type="body" idx="1"/>
          </p:nvPr>
        </p:nvSpPr>
        <p:spPr>
          <a:xfrm>
            <a:off x="1440" y="1606980"/>
            <a:ext cx="11691796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lvl="1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000"/>
              <a:t>“Uma relação está em 3FN se todas as colunas da tabela são funcionalmente dependentes da chave inteira e nada além da chave.”</a:t>
            </a:r>
            <a:endParaRPr/>
          </a:p>
          <a:p>
            <a:pPr marL="914400" lvl="1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endParaRPr sz="2000"/>
          </a:p>
          <a:p>
            <a:pPr marL="914400" lvl="1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000"/>
              <a:t>A 3FN elimina as características mais potencialmente indesejáveis dos dados que estão em 2FN ou 1FN.</a:t>
            </a:r>
            <a:endParaRPr/>
          </a:p>
          <a:p>
            <a:pPr marL="914400" lvl="1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endParaRPr sz="2000"/>
          </a:p>
        </p:txBody>
      </p:sp>
      <p:sp>
        <p:nvSpPr>
          <p:cNvPr id="424" name="Google Shape;424;p26"/>
          <p:cNvSpPr txBox="1"/>
          <p:nvPr/>
        </p:nvSpPr>
        <p:spPr>
          <a:xfrm>
            <a:off x="209550" y="189706"/>
            <a:ext cx="9036050" cy="1036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4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Qualidade de Esquemas Relacionais: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4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4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Normalização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5" name="Google Shape;42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13338" y="-3016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"/>
          <p:cNvSpPr txBox="1"/>
          <p:nvPr/>
        </p:nvSpPr>
        <p:spPr>
          <a:xfrm>
            <a:off x="3648075" y="6624638"/>
            <a:ext cx="10795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Unidade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"/>
          <p:cNvSpPr txBox="1">
            <a:spLocks noGrp="1"/>
          </p:cNvSpPr>
          <p:nvPr>
            <p:ph type="body" idx="1"/>
          </p:nvPr>
        </p:nvSpPr>
        <p:spPr>
          <a:xfrm>
            <a:off x="224592" y="1585913"/>
            <a:ext cx="1163262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</a:pPr>
            <a:r>
              <a:rPr lang="en-US" sz="2000">
                <a:solidFill>
                  <a:schemeClr val="dk1"/>
                </a:solidFill>
              </a:rPr>
              <a:t>É uma técnica necessária (embora não suficiente) para ser aplicada a um bom projeto relacional reduzindo a redundância nas informações, aumentando a integridade dos dados e o desempenho;</a:t>
            </a:r>
            <a:endParaRPr/>
          </a:p>
          <a:p>
            <a:pPr marL="457200" lvl="0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endParaRPr sz="2000">
              <a:solidFill>
                <a:schemeClr val="dk1"/>
              </a:solidFill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</a:pPr>
            <a:r>
              <a:rPr lang="en-US" sz="2000">
                <a:solidFill>
                  <a:schemeClr val="dk1"/>
                </a:solidFill>
              </a:rPr>
              <a:t>Na prática, utiliza-se a normalização para </a:t>
            </a:r>
            <a:r>
              <a:rPr lang="en-US" sz="2000" i="1">
                <a:solidFill>
                  <a:schemeClr val="dk1"/>
                </a:solidFill>
              </a:rPr>
              <a:t>validar</a:t>
            </a:r>
            <a:r>
              <a:rPr lang="en-US" sz="2000">
                <a:solidFill>
                  <a:schemeClr val="dk1"/>
                </a:solidFill>
              </a:rPr>
              <a:t> um projeto relacional;</a:t>
            </a:r>
            <a:endParaRPr/>
          </a:p>
          <a:p>
            <a:pPr marL="457200" lvl="0" indent="-2286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endParaRPr sz="2000">
              <a:solidFill>
                <a:schemeClr val="dk1"/>
              </a:solidFill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</a:pPr>
            <a:r>
              <a:rPr lang="en-US" sz="2000"/>
              <a:t>Para normalizar o banco de dados, deve-se examinar as colunas (atributos) de uma entidade e as relações entre entidades, com o objetivo de se evitar anomalias observadas na inclusão, exclusão e alteração de registros.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83" name="Google Shape;183;p3"/>
          <p:cNvSpPr txBox="1"/>
          <p:nvPr/>
        </p:nvSpPr>
        <p:spPr>
          <a:xfrm>
            <a:off x="447727" y="304800"/>
            <a:ext cx="9036050" cy="1036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4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Qualidade de Esquemas Relacionais: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4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4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Normalização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13338" y="-3016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"/>
          <p:cNvSpPr txBox="1"/>
          <p:nvPr/>
        </p:nvSpPr>
        <p:spPr>
          <a:xfrm>
            <a:off x="3648075" y="6624638"/>
            <a:ext cx="10795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Unidade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1" name="Google Shape;191;p4"/>
          <p:cNvGraphicFramePr/>
          <p:nvPr/>
        </p:nvGraphicFramePr>
        <p:xfrm>
          <a:off x="479424" y="195221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{B8222F2A-2013-4A6E-90BA-5C9B18EC9834}</a:tableStyleId>
              </a:tblPr>
              <a:tblGrid>
                <a:gridCol w="212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4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4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Identidade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Nome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Endereço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Habilidade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8795835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José Souza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Ponta da Praia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Futebol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8795835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José Souza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Ponta da Praia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Voleibol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8795835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José Souza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Ponta da Praia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Basquete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8795835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José Souza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Ponta da Praia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Atletismo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8795835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José Souza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Ponta da Praia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Tênis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2" name="Google Shape;192;p4"/>
          <p:cNvSpPr txBox="1"/>
          <p:nvPr/>
        </p:nvSpPr>
        <p:spPr>
          <a:xfrm>
            <a:off x="209550" y="173037"/>
            <a:ext cx="9036050" cy="1036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4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Qualidade de Esquemas Relacionais: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4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4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Normalização – Exemplo de Motivação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4"/>
          <p:cNvSpPr txBox="1"/>
          <p:nvPr/>
        </p:nvSpPr>
        <p:spPr>
          <a:xfrm>
            <a:off x="209550" y="1493050"/>
            <a:ext cx="9311400" cy="53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Habilidades Esportivas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Esta tabela está mal projetada!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AutoNum type="arabicParenR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José mudar de endereço? (ocorre anomalia de atualização)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AutoNum type="arabicParenR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Um novo esporte para José? (ocorre anomalia de inclusão)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AutoNum type="arabicParenR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Retirar José do banco de dados? (ocorre anomalia de remoção)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13338" y="-3016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"/>
          <p:cNvSpPr txBox="1"/>
          <p:nvPr/>
        </p:nvSpPr>
        <p:spPr>
          <a:xfrm>
            <a:off x="3648075" y="6624638"/>
            <a:ext cx="10795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Unidade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5"/>
          <p:cNvSpPr txBox="1"/>
          <p:nvPr/>
        </p:nvSpPr>
        <p:spPr>
          <a:xfrm>
            <a:off x="372776" y="304800"/>
            <a:ext cx="9036050" cy="1036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4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Qualidade de Esquemas Relacionais: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4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4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Normalização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5"/>
          <p:cNvSpPr txBox="1"/>
          <p:nvPr/>
        </p:nvSpPr>
        <p:spPr>
          <a:xfrm>
            <a:off x="642651" y="1662841"/>
            <a:ext cx="11139618" cy="3253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Ideal: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Mas isto não é uma tabela (atributo </a:t>
            </a:r>
            <a:r>
              <a:rPr lang="en-US" sz="20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habilidade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não é atômico)! O que é possível fazer, dentro do modelo relacional?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3" name="Google Shape;203;p5"/>
          <p:cNvGraphicFramePr/>
          <p:nvPr/>
        </p:nvGraphicFramePr>
        <p:xfrm>
          <a:off x="1179226" y="224457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{B8222F2A-2013-4A6E-90BA-5C9B18EC9834}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0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Identidade</a:t>
                      </a:r>
                      <a:endParaRPr sz="1400" u="none" strike="noStrike" cap="none"/>
                    </a:p>
                  </a:txBody>
                  <a:tcPr marL="91450" marR="91450" marT="45750" marB="457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Nome</a:t>
                      </a:r>
                      <a:endParaRPr sz="1400" u="none" strike="noStrike" cap="none"/>
                    </a:p>
                  </a:txBody>
                  <a:tcPr marL="91450" marR="91450" marT="45750" marB="457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Endereço</a:t>
                      </a:r>
                      <a:endParaRPr sz="1400" u="none" strike="noStrike" cap="none"/>
                    </a:p>
                  </a:txBody>
                  <a:tcPr marL="91450" marR="91450" marT="45750" marB="457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Habilidade</a:t>
                      </a:r>
                      <a:endParaRPr sz="1400" u="none" strike="noStrike" cap="none"/>
                    </a:p>
                  </a:txBody>
                  <a:tcPr marL="91450" marR="91450" marT="45750" marB="457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8795835</a:t>
                      </a:r>
                      <a:endParaRPr sz="1400" u="none" strike="noStrike" cap="none"/>
                    </a:p>
                  </a:txBody>
                  <a:tcPr marL="91450" marR="91450" marT="45750" marB="457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José Souza</a:t>
                      </a:r>
                      <a:endParaRPr sz="1400" u="none" strike="noStrike" cap="none"/>
                    </a:p>
                  </a:txBody>
                  <a:tcPr marL="91450" marR="91450" marT="45750" marB="457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Ponta da Praia</a:t>
                      </a:r>
                      <a:endParaRPr sz="1400" u="none" strike="noStrike" cap="none"/>
                    </a:p>
                  </a:txBody>
                  <a:tcPr marL="91450" marR="91450" marT="45750" marB="457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{ Futebol, Voleibol, Basquete, Atletismo, Tênis }</a:t>
                      </a:r>
                      <a:endParaRPr sz="1800" u="none" strike="noStrike" cap="none"/>
                    </a:p>
                  </a:txBody>
                  <a:tcPr marL="91450" marR="91450" marT="45750" marB="457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4" name="Google Shape;20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13338" y="-3016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"/>
          <p:cNvSpPr txBox="1"/>
          <p:nvPr/>
        </p:nvSpPr>
        <p:spPr>
          <a:xfrm>
            <a:off x="3648075" y="6624638"/>
            <a:ext cx="10795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Unidade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6"/>
          <p:cNvSpPr txBox="1"/>
          <p:nvPr/>
        </p:nvSpPr>
        <p:spPr>
          <a:xfrm>
            <a:off x="209550" y="203993"/>
            <a:ext cx="9036050" cy="1036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4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Qualidade de Esquemas Relacionais: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4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4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Normalização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6"/>
          <p:cNvSpPr txBox="1"/>
          <p:nvPr/>
        </p:nvSpPr>
        <p:spPr>
          <a:xfrm>
            <a:off x="1117038" y="1401367"/>
            <a:ext cx="84963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ESPORTISTAS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HABILIDADES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A repetição da coluna </a:t>
            </a:r>
            <a:r>
              <a:rPr lang="en-US" sz="20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Identidade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é uma redundância necessária.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3" name="Google Shape;213;p6"/>
          <p:cNvGraphicFramePr/>
          <p:nvPr/>
        </p:nvGraphicFramePr>
        <p:xfrm>
          <a:off x="1250389" y="183316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{B8222F2A-2013-4A6E-90BA-5C9B18EC9834}</a:tableStyleId>
              </a:tblPr>
              <a:tblGrid>
                <a:gridCol w="213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9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Identidade*</a:t>
                      </a:r>
                      <a:endParaRPr sz="1400" u="none" strike="noStrike" cap="none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Nome</a:t>
                      </a:r>
                      <a:endParaRPr sz="1400" u="none" strike="noStrike" cap="none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Endereço</a:t>
                      </a:r>
                      <a:endParaRPr sz="1400" u="none" strike="noStrike" cap="none"/>
                    </a:p>
                  </a:txBody>
                  <a:tcPr marL="91425" marR="91425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8795835</a:t>
                      </a:r>
                      <a:endParaRPr sz="1400" u="none" strike="noStrike" cap="none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José</a:t>
                      </a:r>
                      <a:endParaRPr sz="1400" u="none" strike="noStrike" cap="none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Ponta da Praia</a:t>
                      </a:r>
                      <a:endParaRPr sz="1400" u="none" strike="noStrike" cap="none"/>
                    </a:p>
                  </a:txBody>
                  <a:tcPr marL="91425" marR="91425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...</a:t>
                      </a:r>
                      <a:endParaRPr sz="1400" u="none" strike="noStrike" cap="none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...</a:t>
                      </a:r>
                      <a:endParaRPr sz="1400" u="none" strike="noStrike" cap="none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...</a:t>
                      </a:r>
                      <a:endParaRPr sz="1400" u="none" strike="noStrike" cap="none"/>
                    </a:p>
                  </a:txBody>
                  <a:tcPr marL="91425" marR="91425"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4" name="Google Shape;214;p6"/>
          <p:cNvGraphicFramePr/>
          <p:nvPr/>
        </p:nvGraphicFramePr>
        <p:xfrm>
          <a:off x="1261501" y="356036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{B8222F2A-2013-4A6E-90BA-5C9B18EC9834}</a:tableStyleId>
              </a:tblPr>
              <a:tblGrid>
                <a:gridCol w="2135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5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Identidade*</a:t>
                      </a:r>
                      <a:endParaRPr sz="1400" u="none" strike="noStrike" cap="none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Esporte*</a:t>
                      </a:r>
                      <a:endParaRPr sz="1400" u="none" strike="noStrike" cap="none"/>
                    </a:p>
                  </a:txBody>
                  <a:tcPr marL="91425" marR="91425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8795835</a:t>
                      </a:r>
                      <a:endParaRPr sz="1400" u="none" strike="noStrike" cap="none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Futebol</a:t>
                      </a:r>
                      <a:endParaRPr sz="1400" u="none" strike="noStrike" cap="none"/>
                    </a:p>
                  </a:txBody>
                  <a:tcPr marL="91425" marR="91425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8795835</a:t>
                      </a:r>
                      <a:endParaRPr sz="1400" u="none" strike="noStrike" cap="none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Voleibol</a:t>
                      </a:r>
                      <a:endParaRPr sz="1400" u="none" strike="noStrike" cap="none"/>
                    </a:p>
                  </a:txBody>
                  <a:tcPr marL="91425" marR="91425"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8795835</a:t>
                      </a:r>
                      <a:endParaRPr sz="1400" u="none" strike="noStrike" cap="none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Basquetebol</a:t>
                      </a:r>
                      <a:endParaRPr sz="1400" u="none" strike="noStrike" cap="none"/>
                    </a:p>
                  </a:txBody>
                  <a:tcPr marL="91425" marR="91425"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8795835</a:t>
                      </a:r>
                      <a:endParaRPr sz="1400" u="none" strike="noStrike" cap="none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Atletismo</a:t>
                      </a:r>
                      <a:endParaRPr sz="1400" u="none" strike="noStrike" cap="none"/>
                    </a:p>
                  </a:txBody>
                  <a:tcPr marL="91425" marR="91425" marT="45700" marB="457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8795835</a:t>
                      </a:r>
                      <a:endParaRPr sz="1400" u="none" strike="noStrike" cap="none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Tênis</a:t>
                      </a:r>
                      <a:endParaRPr sz="1400" u="none" strike="noStrike" cap="none"/>
                    </a:p>
                  </a:txBody>
                  <a:tcPr marL="91425" marR="91425" marT="45700" marB="457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15" name="Google Shape;21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13338" y="-3016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7"/>
          <p:cNvSpPr txBox="1"/>
          <p:nvPr/>
        </p:nvSpPr>
        <p:spPr>
          <a:xfrm>
            <a:off x="3648075" y="6624638"/>
            <a:ext cx="10795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Unidade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7"/>
          <p:cNvSpPr txBox="1">
            <a:spLocks noGrp="1"/>
          </p:cNvSpPr>
          <p:nvPr>
            <p:ph type="body" idx="1"/>
          </p:nvPr>
        </p:nvSpPr>
        <p:spPr>
          <a:xfrm>
            <a:off x="348834" y="1585913"/>
            <a:ext cx="11478405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</a:pPr>
            <a:r>
              <a:rPr lang="en-US" sz="2800" b="1"/>
              <a:t>Primeira Forma Normal (1FN)</a:t>
            </a:r>
            <a:endParaRPr/>
          </a:p>
          <a:p>
            <a:pPr marL="457200" lvl="0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endParaRPr sz="2800"/>
          </a:p>
          <a:p>
            <a:pPr marL="914400" lvl="1" indent="-3429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400"/>
              <a:t>Toda tabela deve ser “minimamente” normalizada (1FN).</a:t>
            </a:r>
            <a:endParaRPr/>
          </a:p>
          <a:p>
            <a:pPr marL="914400" lvl="1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endParaRPr sz="2400"/>
          </a:p>
          <a:p>
            <a:pPr marL="914400" lvl="1" indent="-3429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400"/>
              <a:t>Toda tabela em 1FN: O valor de uma coluna de uma tabela é indivisível.</a:t>
            </a:r>
            <a:endParaRPr/>
          </a:p>
          <a:p>
            <a:pPr marL="914400" lvl="1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endParaRPr sz="2400"/>
          </a:p>
          <a:p>
            <a:pPr marL="914400" lvl="1" indent="-3429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</a:pPr>
            <a:r>
              <a:rPr lang="en-US" sz="24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Nesta forma os atributos precisam ser atômicos, o que significa que as tabelas não podem ter valores repetidos e nem atributos possuindo mais de um valor.</a:t>
            </a:r>
            <a:endParaRPr/>
          </a:p>
          <a:p>
            <a:pPr marL="914400" lvl="1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endParaRPr sz="2400"/>
          </a:p>
        </p:txBody>
      </p:sp>
      <p:sp>
        <p:nvSpPr>
          <p:cNvPr id="223" name="Google Shape;223;p7"/>
          <p:cNvSpPr txBox="1"/>
          <p:nvPr/>
        </p:nvSpPr>
        <p:spPr>
          <a:xfrm>
            <a:off x="348834" y="304800"/>
            <a:ext cx="9036050" cy="1036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4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Qualidade de Esquemas Relacionais: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4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4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Normalização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13338" y="-3016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"/>
          <p:cNvSpPr txBox="1"/>
          <p:nvPr/>
        </p:nvSpPr>
        <p:spPr>
          <a:xfrm>
            <a:off x="3648075" y="6624638"/>
            <a:ext cx="10795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Unidade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8"/>
          <p:cNvSpPr txBox="1"/>
          <p:nvPr/>
        </p:nvSpPr>
        <p:spPr>
          <a:xfrm>
            <a:off x="348834" y="304800"/>
            <a:ext cx="9036050" cy="1036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Primeira Forma Normal (1FN)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13338" y="-3016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34" name="Google Shape;234;p8"/>
          <p:cNvSpPr/>
          <p:nvPr/>
        </p:nvSpPr>
        <p:spPr>
          <a:xfrm>
            <a:off x="348834" y="1144364"/>
            <a:ext cx="11092253" cy="5016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Exemplo: CLIENTE = {ID + ENDEREÇO + </a:t>
            </a:r>
            <a:r>
              <a:rPr lang="en-US" sz="2000" b="0" i="1" u="none" strike="noStrike" cap="non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TELEFONES</a:t>
            </a:r>
            <a:r>
              <a:rPr lang="en-US" sz="2000" b="0" i="0" u="none" strike="noStrike" cap="non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}. Porém, uma pessoa poderá ter mais de um número de telefone, sendo assim o atributo "TELEFONES" é multivalorado.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Para normalizar, é necessário: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Identificar a chave primária e também a coluna que possui dados repetidos (nesse exemplo "TELEFONES") e removê-los;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Construir uma outra tabela com o atributo em questão, no caso "TELEFONES". Mas não se esquecendo de fazer uma relação entre as duas tabelas: CLIENTE = {ID + ENDEREÇO} e TELEFONE (nova tabela) = {CLIENTE_ID + TELEFONE}.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9"/>
          <p:cNvSpPr txBox="1"/>
          <p:nvPr/>
        </p:nvSpPr>
        <p:spPr>
          <a:xfrm>
            <a:off x="3648075" y="6624638"/>
            <a:ext cx="10795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Unidade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9"/>
          <p:cNvSpPr txBox="1"/>
          <p:nvPr/>
        </p:nvSpPr>
        <p:spPr>
          <a:xfrm>
            <a:off x="348834" y="304800"/>
            <a:ext cx="9036050" cy="1036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Primeira Forma Normal (1FN)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13338" y="-30161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graphicFrame>
        <p:nvGraphicFramePr>
          <p:cNvPr id="244" name="Google Shape;244;p9"/>
          <p:cNvGraphicFramePr/>
          <p:nvPr/>
        </p:nvGraphicFramePr>
        <p:xfrm>
          <a:off x="323155" y="267494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{B8222F2A-2013-4A6E-90BA-5C9B18EC9834}</a:tableStyleId>
              </a:tblPr>
              <a:tblGrid>
                <a:gridCol w="106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8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ID*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Endereço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Telefones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8795835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Rua I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(71)9999-9999, (71)98888-8888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8795836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Rua V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(71)9666-6666, (71)9555-5555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8795837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Rua XX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(71)9333-6666, (71)9333-5555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5" name="Google Shape;245;p9"/>
          <p:cNvSpPr txBox="1"/>
          <p:nvPr/>
        </p:nvSpPr>
        <p:spPr>
          <a:xfrm>
            <a:off x="323155" y="2367171"/>
            <a:ext cx="106311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6" name="Google Shape;246;p9"/>
          <p:cNvGraphicFramePr/>
          <p:nvPr/>
        </p:nvGraphicFramePr>
        <p:xfrm>
          <a:off x="7028798" y="114136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{B8222F2A-2013-4A6E-90BA-5C9B18EC9834}</a:tableStyleId>
              </a:tblPr>
              <a:tblGrid>
                <a:gridCol w="98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ID*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Endereço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8795835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Rua I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8795836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Rua V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8795837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Rua XX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7" name="Google Shape;247;p9"/>
          <p:cNvSpPr txBox="1"/>
          <p:nvPr/>
        </p:nvSpPr>
        <p:spPr>
          <a:xfrm>
            <a:off x="7040919" y="833588"/>
            <a:ext cx="106311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8" name="Google Shape;248;p9"/>
          <p:cNvGraphicFramePr/>
          <p:nvPr/>
        </p:nvGraphicFramePr>
        <p:xfrm>
          <a:off x="7326102" y="321961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{B8222F2A-2013-4A6E-90BA-5C9B18EC9834}</a:tableStyleId>
              </a:tblPr>
              <a:tblGrid>
                <a:gridCol w="145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Cliente_ID*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Telefone*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8795835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(71)9999-9999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8795835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(71)98888-8888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8795836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(71)9666-6666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8795836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(71)9555-5555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8795837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(71)9333-6666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8795837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(71)9333-5555</a:t>
                      </a:r>
                      <a:endParaRPr sz="1400" u="none" strike="noStrike" cap="none"/>
                    </a:p>
                  </a:txBody>
                  <a:tcPr marL="91425" marR="914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49" name="Google Shape;249;p9"/>
          <p:cNvSpPr txBox="1"/>
          <p:nvPr/>
        </p:nvSpPr>
        <p:spPr>
          <a:xfrm>
            <a:off x="7338223" y="2911838"/>
            <a:ext cx="113204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TELEFONE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0" name="Google Shape;250;p9"/>
          <p:cNvCxnSpPr/>
          <p:nvPr/>
        </p:nvCxnSpPr>
        <p:spPr>
          <a:xfrm rot="10800000" flipH="1">
            <a:off x="5906125" y="2008682"/>
            <a:ext cx="914400" cy="1210933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1" name="Google Shape;251;p9"/>
          <p:cNvCxnSpPr/>
          <p:nvPr/>
        </p:nvCxnSpPr>
        <p:spPr>
          <a:xfrm>
            <a:off x="5906125" y="3402767"/>
            <a:ext cx="1122673" cy="9144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2052</Words>
  <Application>Microsoft Office PowerPoint</Application>
  <PresentationFormat>Widescreen</PresentationFormat>
  <Paragraphs>638</Paragraphs>
  <Slides>26</Slides>
  <Notes>26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26</vt:i4>
      </vt:variant>
    </vt:vector>
  </HeadingPairs>
  <TitlesOfParts>
    <vt:vector size="32" baseType="lpstr">
      <vt:lpstr>Times New Roman</vt:lpstr>
      <vt:lpstr>Century Schoolbook</vt:lpstr>
      <vt:lpstr>Calibri</vt:lpstr>
      <vt:lpstr>Arial</vt:lpstr>
      <vt:lpstr>Tema do Office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Talita Rocha Pinheiro</dc:creator>
  <cp:lastModifiedBy>Heleno Cardoso</cp:lastModifiedBy>
  <cp:revision>1</cp:revision>
  <dcterms:modified xsi:type="dcterms:W3CDTF">2023-08-09T19:58:38Z</dcterms:modified>
</cp:coreProperties>
</file>