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Schoolbook" panose="02040604050505020304" pitchFamily="18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VHsaQKHzd6Ipfxu19twuCclR+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4" name="Google Shape;27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5" name="Google Shape;30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6" name="Google Shape;31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6" name="Google Shape;33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7" name="Google Shape;34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9" name="Google Shape;3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0" name="Google Shape;37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1" name="Google Shape;38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2" name="Google Shape;112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4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9" name="Google Shape;119;p4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4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1" name="Google Shape;121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3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43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4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44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5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49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6"/>
          <p:cNvSpPr txBox="1">
            <a:spLocks noGrp="1"/>
          </p:cNvSpPr>
          <p:nvPr>
            <p:ph type="title"/>
          </p:nvPr>
        </p:nvSpPr>
        <p:spPr>
          <a:xfrm rot="5400000">
            <a:off x="7285050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6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61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</a:t>
            </a:r>
            <a:r>
              <a:rPr lang="pt-BR" sz="36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1B077188-9102-F492-133B-E5194DC01EF1}"/>
              </a:ext>
            </a:extLst>
          </p:cNvPr>
          <p:cNvSpPr/>
          <p:nvPr/>
        </p:nvSpPr>
        <p:spPr>
          <a:xfrm>
            <a:off x="174886" y="4735853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318B88EC-7B3D-BF5A-E121-A2B2962CB683}"/>
              </a:ext>
            </a:extLst>
          </p:cNvPr>
          <p:cNvSpPr/>
          <p:nvPr/>
        </p:nvSpPr>
        <p:spPr>
          <a:xfrm>
            <a:off x="1029325" y="5485659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330251" y="556400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Stored Procedures: Vantagens</a:t>
            </a:r>
            <a:endParaRPr sz="3200" b="1" i="1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59" name="Google Shape;2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/>
          <p:nvPr/>
        </p:nvSpPr>
        <p:spPr>
          <a:xfrm>
            <a:off x="463748" y="1136783"/>
            <a:ext cx="11241000" cy="12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Gerenciamento do BD</a:t>
            </a:r>
            <a:endParaRPr sz="1800" b="1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 no gerenciamento do BD pois a consulta é escrita em um único lugar, portanto a manutenção desta torna-se mais eficaz e segura.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/>
          <p:nvPr/>
        </p:nvSpPr>
        <p:spPr>
          <a:xfrm>
            <a:off x="462053" y="2443701"/>
            <a:ext cx="11301900" cy="12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Segurança</a:t>
            </a:r>
            <a:endParaRPr sz="1800" b="1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Pode-se utilizar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procedures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limitar o acesso de alguns usuários ao BD. Desta forma, a maneira em que o BD pode ser modificado é estritamente definida;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Muitas vezes, você não deseja conceder aos usuários permissões para consultar diretamente e modificar dados nas tabelas. Você quer que eles consigam realizar essas tarefas apenas indiretamente por meio de procedimentos armazenados.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conseguir isso, conceda aos usuários permissões EXECUTE na Stored Procedure, sem conceder acesso direto aos objetos.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269" name="Google Shape;269;p11"/>
          <p:cNvSpPr/>
          <p:nvPr/>
        </p:nvSpPr>
        <p:spPr>
          <a:xfrm>
            <a:off x="330251" y="556400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Stored Procedures: Vantagens</a:t>
            </a:r>
            <a:endParaRPr sz="3200" b="1" i="1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70" name="Google Shape;27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1"/>
          <p:cNvSpPr/>
          <p:nvPr/>
        </p:nvSpPr>
        <p:spPr>
          <a:xfrm>
            <a:off x="420616" y="1381198"/>
            <a:ext cx="11241000" cy="12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Aplicativos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Fornecem muitos benefícios em comparação à implementação da lógica de negócios no aplicativo;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Encapsulam a lógica para permitir a reutilização e ocultam a complexidade;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Muito mais fácil aplicar alterações a um procedimento armazenado com um comando ALTER PROCEDURE simples em comparação à implementação de alterações no aplicativo.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Menos tráfego de rede, pois quando você chama o procedimento armazenado a partir do aplicativo, tudo o que é passado pela rede é apenas o nome do procedimento e seus parâmetros. Apenas o resultado final é enviado para o aplicativo.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279" name="Google Shape;279;p12"/>
          <p:cNvSpPr/>
          <p:nvPr/>
        </p:nvSpPr>
        <p:spPr>
          <a:xfrm>
            <a:off x="316396" y="45961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Stored Procedures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Sintaxe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316396" y="2295226"/>
            <a:ext cx="11353800" cy="26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Sintaxe de criação de um procedure: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PROCEDURE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nome_procedimento (parâmetros)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declarações_de_rotina_sql;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316396" y="45961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Stored Procedures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Praticar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323850" y="1710035"/>
            <a:ext cx="11353800" cy="26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Sintaxe de criação de um procedure: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PROCEDURE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nome_procedimento (parâmetros)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declarações_de_rotina_sql;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400050" y="4842986"/>
            <a:ext cx="110490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Crie uma procedure levando em consideração o seu projeto de BD. Explique e justifique a procedure criada.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316396" y="36436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Functions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Sintaxe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316396" y="2355601"/>
            <a:ext cx="11353800" cy="27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Sintaxe de criação de uma </a:t>
            </a:r>
            <a:r>
              <a:rPr lang="pt-BR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FUNCTION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nome_função (parâmetros)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tipo_retorno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declarações_de_rotina_sql;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retorno_funcao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316396" y="36436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Functions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Praticar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323850" y="1710035"/>
            <a:ext cx="11353800" cy="27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Sintaxe de criação de uma </a:t>
            </a:r>
            <a:r>
              <a:rPr lang="pt-BR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FUNCTION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nome_função (parâmetros)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tipo_retorno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declarações_de_rotina_sql;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retorno_funcao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419100" y="5000536"/>
            <a:ext cx="10972800" cy="1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Crie uma função levando em consideração o seu projeto de BD. Explique e justifique a função criada.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316396" y="535814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Triggers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(Gatilhos)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323850" y="1710035"/>
            <a:ext cx="11353800" cy="4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um objeto do banco de dados que está associado a uma tabela, e é ativado quando um evento particular ocorre na tabela;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Principais usos são: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◦ Executar verificações de valores; 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◦ Fazer cálculos sobre os valores informados em uma atualização.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ativado quando uma declaração de INSERT, UPDATE ou DELETE ocorre na tabela associada;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 disparo do "gatilho" pode ser configurado para ocorrer antes ou depois do evento de disparo.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316396" y="535814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Triggers</a:t>
            </a: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(Gatilhos)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7"/>
          <p:cNvSpPr txBox="1">
            <a:spLocks noGrp="1"/>
          </p:cNvSpPr>
          <p:nvPr>
            <p:ph type="body" idx="1"/>
          </p:nvPr>
        </p:nvSpPr>
        <p:spPr>
          <a:xfrm>
            <a:off x="334433" y="1412875"/>
            <a:ext cx="11523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Gatilho é uma regra do tipo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E_C_A</a:t>
            </a:r>
            <a:r>
              <a:rPr lang="pt-BR" sz="18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4765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pt-BR" sz="18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Evento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4765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pt-BR" sz="18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Condição a ser satisfeita na presença do evento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4765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18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Ação a ser tomada caso  a condição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pt-BR" sz="18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seja satisfeita</a:t>
            </a:r>
            <a:endParaRPr sz="180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5400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5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794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r>
              <a:rPr lang="pt-BR" sz="18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Podemos querer ativar uma ação que automaticamente inicia um empréstimo para uma conta.</a:t>
            </a:r>
            <a:endParaRPr/>
          </a:p>
          <a:p>
            <a:pPr marL="6350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4765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lang="pt-BR" sz="18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operação de modificação do saldo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4765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Condição</a:t>
            </a:r>
            <a:r>
              <a:rPr lang="pt-BR" sz="18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 saldo &lt; 0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4765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Ação</a:t>
            </a:r>
            <a:r>
              <a:rPr lang="pt-BR" sz="18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Criar um empréstimo para conta</a:t>
            </a:r>
            <a:endParaRPr sz="180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316396" y="535814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Triggers (Gatilhos)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8"/>
          <p:cNvSpPr txBox="1"/>
          <p:nvPr/>
        </p:nvSpPr>
        <p:spPr>
          <a:xfrm>
            <a:off x="511950" y="2778450"/>
            <a:ext cx="11273100" cy="3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Pode-se criar Triggers que são ativados por comandos (eventos):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115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476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pt-BR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INSERT: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trigger é invocado quando uma nova linha é inserida na tabela associada ao trigger;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73050" algn="just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476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pt-BR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pt-BR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trigger é invocado quando uma linha da tabela associada ao trigger é removida;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73050" algn="just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476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pt-BR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UPDATE: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trigger é invocado quando uma linha da tabela associada é atualizada;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511950" y="1619838"/>
            <a:ext cx="111681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54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Triggers a nível de linha podem executar </a:t>
            </a:r>
            <a:r>
              <a:rPr lang="pt-BR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(antes) ou </a:t>
            </a:r>
            <a:r>
              <a:rPr lang="pt-BR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(depois) cada linha seja modificada por um evento do tipo: </a:t>
            </a:r>
            <a:r>
              <a:rPr lang="pt-BR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352" name="Google Shape;352;p19"/>
          <p:cNvSpPr/>
          <p:nvPr/>
        </p:nvSpPr>
        <p:spPr>
          <a:xfrm>
            <a:off x="316396" y="53581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Triggers</a:t>
            </a: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(Gatilhos)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342900" y="1900535"/>
            <a:ext cx="1135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Disparo de um </a:t>
            </a:r>
            <a:r>
              <a:rPr lang="pt-BR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9"/>
          <p:cNvSpPr txBox="1"/>
          <p:nvPr/>
        </p:nvSpPr>
        <p:spPr>
          <a:xfrm>
            <a:off x="639025" y="2453450"/>
            <a:ext cx="104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vez que o valor do saldo for dobrado, incremente o status.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2572375" y="3141350"/>
            <a:ext cx="5976600" cy="294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TRIGGER VerificaSaldo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AFTER UPDATE OF saldo ON Conta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EACH ROW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BEGIN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WHEN (new.saldo &gt; 2 * old.saldo)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UPDATE Conta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SET Status = Status + 1;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WHERE numero = new.numero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END;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/>
          <p:nvPr/>
        </p:nvSpPr>
        <p:spPr>
          <a:xfrm>
            <a:off x="723900" y="2733675"/>
            <a:ext cx="10761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Views, Stored Procedures e Triggers</a:t>
            </a:r>
            <a:endParaRPr sz="28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723900" y="16287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4" name="Google Shape;17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316396" y="25006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Triggers (Gatilhos)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323850" y="1652885"/>
            <a:ext cx="1135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verificação de valores: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1018276" y="2166157"/>
            <a:ext cx="11353800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TRIGGER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BEFORE UPDATE ON account 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ROW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NEW.saldo &lt; 0 THEN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SET emprestimo = true;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IF NEW.saldo &gt;1000 THEN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SET emprestimo= false;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ENDIF;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316396" y="25006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Triggers (Gatilhos)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316400" y="1559710"/>
            <a:ext cx="1135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Manipulando Exceções:</a:t>
            </a:r>
            <a:endParaRPr sz="20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pt-BR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 para aceitar empregados até 11/nov/2003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1"/>
          <p:cNvSpPr txBox="1"/>
          <p:nvPr/>
        </p:nvSpPr>
        <p:spPr>
          <a:xfrm>
            <a:off x="2482812" y="2771037"/>
            <a:ext cx="6769200" cy="3170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TRIGGER  VerificaDataNascimento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INSERT ON Empregado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ROW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DECLARE ERRO_USUARIO EXCEPTION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SQLSTATE ‘99999’;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new.dataNasc &gt; ‘11/11/2003’ THEN SIGNAL ERRO_USUARIO;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END IF;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316396" y="36436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Triggers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Praticar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323850" y="1710035"/>
            <a:ext cx="11353800" cy="27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Exemplo: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318458" y="6078838"/>
            <a:ext cx="10972800" cy="1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Crie uma trigger levando em consideração o seu projeto de BD. Explique e justifique a trigger criada.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2"/>
          <p:cNvSpPr txBox="1"/>
          <p:nvPr/>
        </p:nvSpPr>
        <p:spPr>
          <a:xfrm>
            <a:off x="1418887" y="2138433"/>
            <a:ext cx="6769200" cy="3170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TRIGGER  VerificaDataNascimento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INSERT ON Empregado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ROW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DECLARE ERRO_USUARIO EXCEPTION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SQLSTATE ‘99999’;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new.dataNasc &gt; ‘11/11/2003’ THEN SIGNAL 	ERRO_USUARIO;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IF;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316396" y="535814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Views</a:t>
            </a: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(Visões)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457200" y="1557635"/>
            <a:ext cx="11353800" cy="30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As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também são chamadas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tabelas virtuais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derivadas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Os dados nessas tabelas virtuais são derivados de tabelas da base de dados ou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previamente definidas;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Há possíveis limitações nas operações de atualização que podem ser aplicadas à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mas não existe quaisquer limitações sobre a consulta de uma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457200" y="4891385"/>
            <a:ext cx="11353800" cy="1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A criação de uma view é útil quando: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◦ Precisamos referenciar determinada(s) tabela(s) com frequência; 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◦ Quando precisamos realizar consultas complexas.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316396" y="53581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Views (Visões)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Vantagens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476250" y="2033885"/>
            <a:ext cx="11353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◦ Controle sobre o que o usuário pode ver. (É possível selecionar os campos que o usuário terá acesso);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◦ Simplifica a consulta. (Criando uma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não é necessário fornecer parâmetros para consulta toda vez que a mesma for executada);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◦ Segurança. (Uma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um objeto do banco de dados, portanto, é possível atribuir permissões de usuário);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◦ Exportação de dados. (Os dados em uma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podem ser exportados);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203" name="Google Shape;203;p5"/>
          <p:cNvSpPr/>
          <p:nvPr/>
        </p:nvSpPr>
        <p:spPr>
          <a:xfrm>
            <a:off x="316396" y="53581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Views (Visões)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Sintaxe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457200" y="1938635"/>
            <a:ext cx="113538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Sintaxe de criação/alteração de uma </a:t>
            </a:r>
            <a:r>
              <a:rPr lang="pt-BR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nome_visao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declararacao_select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VIEW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nome_visao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declararacao_select;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Sintaxe de remoção de uma view: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VIEW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nome_visao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213" name="Google Shape;213;p6"/>
          <p:cNvSpPr/>
          <p:nvPr/>
        </p:nvSpPr>
        <p:spPr>
          <a:xfrm>
            <a:off x="316396" y="53581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Views (Visões)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457200" y="1824335"/>
            <a:ext cx="1135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criação de uma </a:t>
            </a: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323491" y="2441124"/>
            <a:ext cx="11353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aluno (cpf integer NOT NULL, nome varchar(40) NOT NULL, nota float, ...);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aluno VALUES (14599902653, ‘Talita’, 5,4,...);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 VIEW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info_aluno 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cpf, nome FROM aluno;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info_aluno;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224" name="Google Shape;224;p7"/>
          <p:cNvSpPr/>
          <p:nvPr/>
        </p:nvSpPr>
        <p:spPr>
          <a:xfrm>
            <a:off x="316396" y="535814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Views (Visões)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Praticar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457200" y="1824335"/>
            <a:ext cx="1135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Sintaxe de criação de uma </a:t>
            </a:r>
            <a:r>
              <a:rPr lang="pt-BR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323491" y="2441124"/>
            <a:ext cx="11353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nome_visao 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 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declararacao_select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7"/>
          <p:cNvSpPr/>
          <p:nvPr/>
        </p:nvSpPr>
        <p:spPr>
          <a:xfrm>
            <a:off x="313786" y="3419628"/>
            <a:ext cx="110490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Crie uma </a:t>
            </a:r>
            <a:r>
              <a:rPr lang="pt-BR" sz="18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View 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levando em consideração o seu projeto de BD.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Explique e justifique a </a:t>
            </a:r>
            <a:r>
              <a:rPr lang="pt-BR" sz="18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View 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criada.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316396" y="535814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Stored Procedures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323850" y="1329035"/>
            <a:ext cx="11353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Procedures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 Procedimentos Armazenados, são um conjunto de declarações SQL armazenadas no servidor.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6075" y="2361778"/>
            <a:ext cx="6419850" cy="39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333446" y="188089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Stored Procedures: Vantagens</a:t>
            </a:r>
            <a:endParaRPr sz="3200" b="1" i="1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117789" y="3213820"/>
            <a:ext cx="11841401" cy="31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vários usuários realizarem esta consulta o tráfego de rede será alto;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criarmos uma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procedure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para executar essa consulta, os usuários necessitarão apenas de um comando para executar a consulta anterior: EXEC nomeProcedimento;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Economiza tempo, CPU e recursos de memória;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Outro ponto é a compilação: a consulta anterior seria compilada e chamada, enquanto o procedimento contendo a consulta seria compilado uma única vez;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039" y="1880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"/>
          <p:cNvSpPr/>
          <p:nvPr/>
        </p:nvSpPr>
        <p:spPr>
          <a:xfrm>
            <a:off x="478748" y="819045"/>
            <a:ext cx="9677400" cy="25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pt-BR" sz="18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Desempenho</a:t>
            </a:r>
            <a:endParaRPr sz="1800" b="1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consulta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codigo, nome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produto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preco&gt;100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1453</Words>
  <Application>Microsoft Office PowerPoint</Application>
  <PresentationFormat>Widescreen</PresentationFormat>
  <Paragraphs>257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Times New Roman</vt:lpstr>
      <vt:lpstr>Century Schoolbook</vt:lpstr>
      <vt:lpstr>Calibri</vt:lpstr>
      <vt:lpstr>Arial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1</cp:revision>
  <dcterms:modified xsi:type="dcterms:W3CDTF">2023-08-09T19:59:11Z</dcterms:modified>
</cp:coreProperties>
</file>