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66" r:id="rId5"/>
    <p:sldId id="264" r:id="rId6"/>
    <p:sldId id="258" r:id="rId7"/>
    <p:sldId id="262" r:id="rId8"/>
    <p:sldId id="261" r:id="rId9"/>
    <p:sldId id="259" r:id="rId10"/>
    <p:sldId id="263" r:id="rId11"/>
    <p:sldId id="260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entury Schoolbook" panose="02040604050505020304" pitchFamily="18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jM5gPELxtLrcASW3xn+zmCa30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d6ded6e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4" name="Google Shape;124;gc6d6ded6e2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c6d6ded6e2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d6ded6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4" name="Google Shape;124;gc6d6ded6e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c6d6ded6e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f91a311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g1df91a3117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1df91a3117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f91a311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g1df91a3117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1df91a3117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8899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f91a311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g1df91a3117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1df91a3117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4459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f91a311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g1df91a3117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1df91a3117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7241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d6ded6e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" name="Google Shape;104;gc6d6ded6e2_0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c6d6ded6e2_0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d6ded6e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" name="Google Shape;104;gc6d6ded6e2_0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c6d6ded6e2_0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1810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d6ded6e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" name="Google Shape;104;gc6d6ded6e2_0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c6d6ded6e2_0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2581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d6ded6e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4" name="Google Shape;114;gc6d6ded6e2_0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c6d6ded6e2_0_1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3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47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4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4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4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8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48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4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4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4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1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1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4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4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2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42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4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4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4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4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43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4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4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4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44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44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44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44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4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4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4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5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45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45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4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4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4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6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46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6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4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4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4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repositorio.imd.ufrn.br/videos/banco-de-dados/02-04-cardinalidade.mp4" TargetMode="External"/><Relationship Id="rId4" Type="http://schemas.openxmlformats.org/officeDocument/2006/relationships/hyperlink" Target="http://www.uel.br/pessoal/valerio/Lista%20de%20exercicios%20Resolvido%2001%20-%20MC%20-%206%20folhas.pdf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rmodeloweb.com/lang/pt-br/index.html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dev.mysql.com/downloads/workbench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ucid.app/" TargetMode="External"/><Relationship Id="rId11" Type="http://schemas.openxmlformats.org/officeDocument/2006/relationships/hyperlink" Target="https://www.youtube.com/watch?v=JepxObKT324" TargetMode="External"/><Relationship Id="rId5" Type="http://schemas.openxmlformats.org/officeDocument/2006/relationships/hyperlink" Target="https://becode.com.br/diagramas-er-ferramentas/" TargetMode="External"/><Relationship Id="rId10" Type="http://schemas.openxmlformats.org/officeDocument/2006/relationships/hyperlink" Target="https://app.diagrams.net/" TargetMode="External"/><Relationship Id="rId4" Type="http://schemas.openxmlformats.org/officeDocument/2006/relationships/hyperlink" Target="https://www.erwin.com/br-pt/products/erwin-data-modeler/" TargetMode="External"/><Relationship Id="rId9" Type="http://schemas.openxmlformats.org/officeDocument/2006/relationships/hyperlink" Target="http://www.sis4.com/brModelo/download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704850" y="2409825"/>
            <a:ext cx="1076166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Banco de Dados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Aula 03 – </a:t>
            </a:r>
            <a:r>
              <a:rPr lang="pt-BR" sz="3600" b="1" i="0" u="none" strike="noStrike" cap="none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Dinâmica Modelo de Domínio</a:t>
            </a:r>
            <a:endParaRPr sz="3600" b="1" i="0" u="none" strike="noStrike" cap="none" dirty="0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289" y="235691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9;p1">
            <a:extLst>
              <a:ext uri="{FF2B5EF4-FFF2-40B4-BE49-F238E27FC236}">
                <a16:creationId xmlns:a16="http://schemas.microsoft.com/office/drawing/2014/main" id="{85420BDB-9F81-4B4D-FFF1-6A54D8F68DA9}"/>
              </a:ext>
            </a:extLst>
          </p:cNvPr>
          <p:cNvSpPr/>
          <p:nvPr/>
        </p:nvSpPr>
        <p:spPr>
          <a:xfrm>
            <a:off x="419725" y="4683125"/>
            <a:ext cx="116023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dirty="0">
                <a:solidFill>
                  <a:srgbClr val="0070C0"/>
                </a:solidFill>
                <a:latin typeface="Century Schoolbook"/>
                <a:sym typeface="Century Schoolbook"/>
              </a:rPr>
              <a:t>Professor </a:t>
            </a:r>
            <a:r>
              <a:rPr lang="pt-BR" sz="2400" b="1" dirty="0" err="1">
                <a:solidFill>
                  <a:srgbClr val="0070C0"/>
                </a:solidFill>
                <a:latin typeface="Century Schoolbook"/>
                <a:sym typeface="Century Schoolbook"/>
              </a:rPr>
              <a:t>MSc</a:t>
            </a:r>
            <a:r>
              <a:rPr lang="pt-BR" sz="2400" b="1" dirty="0">
                <a:solidFill>
                  <a:srgbClr val="0070C0"/>
                </a:solidFill>
                <a:latin typeface="Century Schoolbook"/>
                <a:sym typeface="Century Schoolbook"/>
              </a:rPr>
              <a:t> Heleno Cardoso </a:t>
            </a:r>
            <a:r>
              <a:rPr lang="pt-BR" sz="2400" b="1" dirty="0">
                <a:solidFill>
                  <a:schemeClr val="dk1"/>
                </a:solidFill>
                <a:latin typeface="Century Schoolbook"/>
                <a:sym typeface="Century Schoolbook"/>
              </a:rPr>
              <a:t>– E-mail: helenocardosofilho@gmail.com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89;p1">
            <a:extLst>
              <a:ext uri="{FF2B5EF4-FFF2-40B4-BE49-F238E27FC236}">
                <a16:creationId xmlns:a16="http://schemas.microsoft.com/office/drawing/2014/main" id="{B923490C-7077-3F53-4501-F8F24853D117}"/>
              </a:ext>
            </a:extLst>
          </p:cNvPr>
          <p:cNvSpPr/>
          <p:nvPr/>
        </p:nvSpPr>
        <p:spPr>
          <a:xfrm>
            <a:off x="1274164" y="5432931"/>
            <a:ext cx="83475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Agradecimentos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 Professora Talita Rocha Pinheiro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d6ded6e2_0_9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c6d6ded6e2_0_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sp>
        <p:nvSpPr>
          <p:cNvPr id="129" name="Google Shape;129;gc6d6ded6e2_0_9"/>
          <p:cNvSpPr/>
          <p:nvPr/>
        </p:nvSpPr>
        <p:spPr>
          <a:xfrm>
            <a:off x="316401" y="220250"/>
            <a:ext cx="89601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 Aula: Modelo Lógico</a:t>
            </a:r>
            <a:endParaRPr sz="32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30" name="Google Shape;130;gc6d6ded6e2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c6d6ded6e2_0_9"/>
          <p:cNvSpPr/>
          <p:nvPr/>
        </p:nvSpPr>
        <p:spPr>
          <a:xfrm>
            <a:off x="493235" y="1225072"/>
            <a:ext cx="11089200" cy="5412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Detalhe mais o diagrama criado transforma-o em um 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Lógico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Para isto, apresente os atributos e domínios das entidades definidas.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cada uma das entidades envolvidas no 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lógico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defina a chave primária e estrangeira (se houver). </a:t>
            </a:r>
          </a:p>
          <a:p>
            <a:pPr marL="285750" indent="-285750" algn="just">
              <a:lnSpc>
                <a:spcPct val="150000"/>
              </a:lnSpc>
              <a:buSzPts val="1800"/>
              <a:buFontTx/>
              <a:buChar char="-"/>
            </a:pPr>
            <a:r>
              <a:rPr lang="pt-BR" sz="1800" dirty="0">
                <a:solidFill>
                  <a:schemeClr val="dk1"/>
                </a:solidFill>
              </a:rPr>
              <a:t>Apresente o modelo lógico feito explicando as cardinalidades e definições de chaves.</a:t>
            </a:r>
            <a:endParaRPr lang="pt-BR" dirty="0"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endParaRPr lang="pt-BR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endParaRPr lang="pt-BR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gc6d6ded6e2_0_9" descr="Uma imagem contendo captura de tela&#10;&#10;Descrição gerada com muito alta confianç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3007" y="4277744"/>
            <a:ext cx="5440304" cy="2360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c6d6ded6e2_0_9" descr="Uma imagem contendo captura de tela&#10;&#10;Descrição gerada com muito alta confianç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6986" y="4689262"/>
            <a:ext cx="2743200" cy="166708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c6d6ded6e2_0_9"/>
          <p:cNvSpPr txBox="1"/>
          <p:nvPr/>
        </p:nvSpPr>
        <p:spPr>
          <a:xfrm>
            <a:off x="609565" y="4009493"/>
            <a:ext cx="11292625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de Modelo Lógico: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d6ded6e2_0_0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c6d6ded6e2_0_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sp>
        <p:nvSpPr>
          <p:cNvPr id="129" name="Google Shape;129;gc6d6ded6e2_0_0"/>
          <p:cNvSpPr/>
          <p:nvPr/>
        </p:nvSpPr>
        <p:spPr>
          <a:xfrm>
            <a:off x="316395" y="220248"/>
            <a:ext cx="9007488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Atividade: </a:t>
            </a:r>
            <a:r>
              <a:rPr lang="pt-BR" sz="2800" b="1" i="0" u="none" strike="noStrike" cap="none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Lógico DER</a:t>
            </a:r>
            <a:r>
              <a:rPr lang="pt-BR" sz="2800" b="1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Cardinalidade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pt-BR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gc6d6ded6e2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c6d6ded6e2_0_0"/>
          <p:cNvSpPr/>
          <p:nvPr/>
        </p:nvSpPr>
        <p:spPr>
          <a:xfrm>
            <a:off x="493300" y="1102973"/>
            <a:ext cx="11089200" cy="5534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r>
              <a:rPr lang="pt-BR" sz="2400" b="0" i="0" u="none" strike="noStrike" cap="none" dirty="0">
                <a:solidFill>
                  <a:schemeClr val="dk1"/>
                </a:solidFill>
                <a:sym typeface="Arial"/>
              </a:rPr>
              <a:t>Insira</a:t>
            </a:r>
            <a:r>
              <a:rPr lang="pt-BR" sz="2400" dirty="0">
                <a:solidFill>
                  <a:schemeClr val="dk1"/>
                </a:solidFill>
              </a:rPr>
              <a:t>, </a:t>
            </a:r>
            <a:r>
              <a:rPr lang="pt-BR" sz="2400" b="0" i="0" u="none" strike="noStrike" cap="none" dirty="0">
                <a:solidFill>
                  <a:schemeClr val="dk1"/>
                </a:solidFill>
                <a:sym typeface="Arial"/>
              </a:rPr>
              <a:t>no modelo ER elaborado, a cardinalidade (</a:t>
            </a:r>
            <a:r>
              <a:rPr lang="pt-BR" sz="2400" b="1" i="0" u="none" strike="noStrike" cap="none" dirty="0">
                <a:solidFill>
                  <a:schemeClr val="dk1"/>
                </a:solidFill>
                <a:sym typeface="Arial"/>
              </a:rPr>
              <a:t>Máxima e Mínima</a:t>
            </a:r>
            <a:r>
              <a:rPr lang="pt-BR" sz="2400" b="0" i="0" u="none" strike="noStrike" cap="none" dirty="0">
                <a:solidFill>
                  <a:schemeClr val="dk1"/>
                </a:solidFill>
                <a:sym typeface="Arial"/>
              </a:rPr>
              <a:t>) das entidades presentes, utilize o PDF para a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sym typeface="Arial"/>
              </a:rPr>
              <a:t>atvidade</a:t>
            </a:r>
            <a:r>
              <a:rPr lang="pt-BR" sz="2400" b="0" i="0" u="none" strike="noStrike" cap="none" dirty="0">
                <a:solidFill>
                  <a:schemeClr val="dk1"/>
                </a:solidFill>
                <a:sym typeface="Arial"/>
              </a:rPr>
              <a:t>.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pt-BR" sz="2400" dirty="0">
              <a:solidFill>
                <a:schemeClr val="dk1"/>
              </a:solidFill>
            </a:endParaRPr>
          </a:p>
          <a:p>
            <a:pPr algn="just">
              <a:lnSpc>
                <a:spcPct val="150000"/>
              </a:lnSpc>
              <a:buSzPts val="1800"/>
            </a:pPr>
            <a:r>
              <a:rPr lang="pt-BR" sz="2400" dirty="0">
                <a:solidFill>
                  <a:schemeClr val="dk1"/>
                </a:solidFill>
              </a:rPr>
              <a:t>	</a:t>
            </a:r>
            <a:r>
              <a:rPr lang="pt-BR" sz="2400" dirty="0">
                <a:solidFill>
                  <a:schemeClr val="dk1"/>
                </a:solidFill>
                <a:hlinkClick r:id="rId4"/>
              </a:rPr>
              <a:t>http://www.uel.br/pessoal/valerio/Lista%20de%20exercicios%20Resolvido%2001%20-%20MC%20-%206%20folhas.pdf</a:t>
            </a:r>
            <a:r>
              <a:rPr lang="pt-BR" sz="2400" dirty="0">
                <a:solidFill>
                  <a:schemeClr val="dk1"/>
                </a:solidFill>
              </a:rPr>
              <a:t> 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pt-BR" sz="2400" dirty="0">
              <a:solidFill>
                <a:schemeClr val="dk1"/>
              </a:solidFill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pt-BR" sz="2400" dirty="0">
                <a:solidFill>
                  <a:schemeClr val="dk1"/>
                </a:solidFill>
              </a:rPr>
              <a:t>-- </a:t>
            </a:r>
            <a:r>
              <a:rPr lang="pt-BR" sz="2400" b="1" dirty="0">
                <a:solidFill>
                  <a:schemeClr val="dk1"/>
                </a:solidFill>
              </a:rPr>
              <a:t>Vídeo Aula Complementar</a:t>
            </a:r>
          </a:p>
          <a:p>
            <a:pPr lvl="0" algn="just">
              <a:lnSpc>
                <a:spcPct val="150000"/>
              </a:lnSpc>
              <a:buSzPts val="1800"/>
            </a:pPr>
            <a:r>
              <a:rPr lang="pt-BR" sz="2400" dirty="0">
                <a:solidFill>
                  <a:schemeClr val="dk1"/>
                </a:solidFill>
              </a:rPr>
              <a:t>		</a:t>
            </a:r>
            <a:r>
              <a:rPr lang="pt-BR" sz="2400" dirty="0">
                <a:solidFill>
                  <a:schemeClr val="dk1"/>
                </a:solidFill>
                <a:hlinkClick r:id="rId5"/>
              </a:rPr>
              <a:t>https://repositorio.imd.ufrn.br/videos/banco-de-dados/02-04-cardinalidade.mp4</a:t>
            </a:r>
            <a:endParaRPr lang="pt-BR" sz="2400" dirty="0">
              <a:solidFill>
                <a:schemeClr val="dk1"/>
              </a:solidFill>
            </a:endParaRPr>
          </a:p>
          <a:p>
            <a:pPr lvl="0" algn="just">
              <a:lnSpc>
                <a:spcPct val="150000"/>
              </a:lnSpc>
              <a:buSzPts val="1800"/>
            </a:pPr>
            <a:endParaRPr lang="pt-BR" sz="2400" dirty="0">
              <a:solidFill>
                <a:schemeClr val="dk1"/>
              </a:solidFill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pt-BR" sz="2400" dirty="0">
              <a:solidFill>
                <a:schemeClr val="dk1"/>
              </a:solidFill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endParaRPr sz="24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f91a3117e_0_0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df91a3117e_0_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pic>
        <p:nvPicPr>
          <p:cNvPr id="99" name="Google Shape;99;g1df91a3117e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1df91a3117e_0_0"/>
          <p:cNvSpPr/>
          <p:nvPr/>
        </p:nvSpPr>
        <p:spPr>
          <a:xfrm>
            <a:off x="409754" y="1605781"/>
            <a:ext cx="10988700" cy="4869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01" name="Google Shape;101;g1df91a3117e_0_0"/>
          <p:cNvSpPr/>
          <p:nvPr/>
        </p:nvSpPr>
        <p:spPr>
          <a:xfrm>
            <a:off x="279120" y="581548"/>
            <a:ext cx="10004132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Lógico – Paradigma OO x Relacional </a:t>
            </a:r>
            <a:endParaRPr sz="3200" b="1" i="0" u="none" strike="noStrike" cap="none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04056A-2D45-7A35-C142-D2A9296CE29F}"/>
              </a:ext>
            </a:extLst>
          </p:cNvPr>
          <p:cNvSpPr txBox="1"/>
          <p:nvPr/>
        </p:nvSpPr>
        <p:spPr>
          <a:xfrm>
            <a:off x="605766" y="1401579"/>
            <a:ext cx="109886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tx1"/>
                </a:solidFill>
              </a:rPr>
              <a:t>-- Contextualização </a:t>
            </a:r>
            <a:r>
              <a:rPr lang="pt-BR" sz="2000" b="1" dirty="0">
                <a:solidFill>
                  <a:srgbClr val="FF0000"/>
                </a:solidFill>
              </a:rPr>
              <a:t>MER/DER</a:t>
            </a:r>
          </a:p>
          <a:p>
            <a:r>
              <a:rPr lang="pt-BR" sz="2000" dirty="0">
                <a:solidFill>
                  <a:srgbClr val="FF0000"/>
                </a:solidFill>
              </a:rPr>
              <a:t>	</a:t>
            </a:r>
            <a:r>
              <a:rPr lang="pt-BR" sz="2000" dirty="0">
                <a:solidFill>
                  <a:srgbClr val="FF0000"/>
                </a:solidFill>
                <a:hlinkClick r:id="rId4"/>
              </a:rPr>
              <a:t>https://www.erwin.com/br-pt/products/erwin-data-modeler/</a:t>
            </a:r>
            <a:endParaRPr lang="pt-BR" sz="2000" dirty="0">
              <a:solidFill>
                <a:srgbClr val="FF0000"/>
              </a:solidFill>
            </a:endParaRPr>
          </a:p>
          <a:p>
            <a:r>
              <a:rPr lang="pt-BR" sz="2000" dirty="0">
                <a:solidFill>
                  <a:srgbClr val="FF0000"/>
                </a:solidFill>
              </a:rPr>
              <a:t>	</a:t>
            </a:r>
            <a:r>
              <a:rPr lang="pt-BR" sz="2000" dirty="0">
                <a:solidFill>
                  <a:srgbClr val="FF0000"/>
                </a:solidFill>
                <a:hlinkClick r:id="rId5"/>
              </a:rPr>
              <a:t>https://becode.com.br/diagramas-er-ferramentas/</a:t>
            </a:r>
            <a:endParaRPr lang="pt-BR" sz="2000" dirty="0">
              <a:solidFill>
                <a:srgbClr val="FF0000"/>
              </a:solidFill>
            </a:endParaRPr>
          </a:p>
          <a:p>
            <a:endParaRPr lang="pt-BR" sz="2000" b="1" dirty="0">
              <a:solidFill>
                <a:schemeClr val="tx1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pt-BR" sz="2000" b="1" dirty="0">
                <a:solidFill>
                  <a:schemeClr val="tx1"/>
                </a:solidFill>
              </a:rPr>
              <a:t>-- Tools </a:t>
            </a:r>
            <a:r>
              <a:rPr lang="pt-BR" sz="2000" b="1" dirty="0">
                <a:solidFill>
                  <a:srgbClr val="FF0000"/>
                </a:solidFill>
              </a:rPr>
              <a:t>MER/DER</a:t>
            </a:r>
          </a:p>
          <a:p>
            <a:r>
              <a:rPr lang="pt-BR" sz="2000" dirty="0">
                <a:solidFill>
                  <a:srgbClr val="FF0000"/>
                </a:solidFill>
              </a:rPr>
              <a:t>	MySQL Community Downloads - </a:t>
            </a:r>
            <a:r>
              <a:rPr lang="pt-BR" sz="2000" dirty="0">
                <a:solidFill>
                  <a:srgbClr val="FF0000"/>
                </a:solidFill>
                <a:hlinkClick r:id="rId7"/>
              </a:rPr>
              <a:t>https://dev.mysql.com/downloads/workbench/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</a:p>
          <a:p>
            <a:r>
              <a:rPr lang="pt-BR" sz="2000" dirty="0">
                <a:solidFill>
                  <a:srgbClr val="FF0000"/>
                </a:solidFill>
              </a:rPr>
              <a:t>	</a:t>
            </a:r>
            <a:r>
              <a:rPr lang="pt-BR" sz="2000" dirty="0" err="1">
                <a:solidFill>
                  <a:srgbClr val="FF0000"/>
                </a:solidFill>
              </a:rPr>
              <a:t>Lucid</a:t>
            </a:r>
            <a:r>
              <a:rPr lang="pt-BR" sz="2000" dirty="0">
                <a:solidFill>
                  <a:srgbClr val="FF0000"/>
                </a:solidFill>
              </a:rPr>
              <a:t> - </a:t>
            </a:r>
            <a:r>
              <a:rPr lang="pt-BR" sz="2000" dirty="0">
                <a:solidFill>
                  <a:srgbClr val="FF0000"/>
                </a:solidFill>
                <a:hlinkClick r:id="rId6"/>
              </a:rPr>
              <a:t>https://lucid.app</a:t>
            </a:r>
            <a:endParaRPr lang="pt-BR" sz="2000" dirty="0">
              <a:solidFill>
                <a:srgbClr val="FF0000"/>
              </a:solidFill>
            </a:endParaRPr>
          </a:p>
          <a:p>
            <a:r>
              <a:rPr lang="pt-BR" sz="2000" dirty="0">
                <a:solidFill>
                  <a:srgbClr val="FF0000"/>
                </a:solidFill>
              </a:rPr>
              <a:t>	Br Modelo - </a:t>
            </a:r>
            <a:r>
              <a:rPr lang="pt-BR" sz="2000" dirty="0">
                <a:solidFill>
                  <a:srgbClr val="FF0000"/>
                </a:solidFill>
                <a:hlinkClick r:id="rId8"/>
              </a:rPr>
              <a:t>https://www.brmodeloweb.com/lang/pt-br/index.html</a:t>
            </a:r>
            <a:endParaRPr lang="pt-BR" sz="2000" dirty="0">
              <a:solidFill>
                <a:srgbClr val="FF0000"/>
              </a:solidFill>
            </a:endParaRPr>
          </a:p>
          <a:p>
            <a:r>
              <a:rPr lang="pt-BR" sz="2000" dirty="0">
                <a:solidFill>
                  <a:srgbClr val="FF0000"/>
                </a:solidFill>
              </a:rPr>
              <a:t>	Download: </a:t>
            </a:r>
            <a:r>
              <a:rPr lang="pt-BR" sz="2000" dirty="0">
                <a:solidFill>
                  <a:srgbClr val="FF0000"/>
                </a:solidFill>
                <a:hlinkClick r:id="rId9"/>
              </a:rPr>
              <a:t>http://www.sis4.com/brModelo/download.html</a:t>
            </a:r>
            <a:r>
              <a:rPr lang="pt-BR" sz="2000" dirty="0">
                <a:solidFill>
                  <a:srgbClr val="FF0000"/>
                </a:solidFill>
              </a:rPr>
              <a:t> (versão </a:t>
            </a:r>
            <a:r>
              <a:rPr lang="pt-BR" sz="2000" dirty="0" err="1">
                <a:solidFill>
                  <a:srgbClr val="FF0000"/>
                </a:solidFill>
              </a:rPr>
              <a:t>java</a:t>
            </a:r>
            <a:r>
              <a:rPr lang="pt-BR" sz="2000" dirty="0">
                <a:solidFill>
                  <a:srgbClr val="FF0000"/>
                </a:solidFill>
              </a:rPr>
              <a:t> -</a:t>
            </a:r>
            <a:r>
              <a:rPr lang="pt-BR" sz="2000" dirty="0" err="1">
                <a:solidFill>
                  <a:srgbClr val="FF0000"/>
                </a:solidFill>
              </a:rPr>
              <a:t>jar</a:t>
            </a:r>
            <a:r>
              <a:rPr lang="pt-BR" sz="2000" dirty="0">
                <a:solidFill>
                  <a:srgbClr val="FF0000"/>
                </a:solidFill>
              </a:rPr>
              <a:t> "brModelo.jar"); </a:t>
            </a:r>
          </a:p>
          <a:p>
            <a:r>
              <a:rPr lang="pt-BR" sz="2000" dirty="0">
                <a:solidFill>
                  <a:srgbClr val="FF0000"/>
                </a:solidFill>
              </a:rPr>
              <a:t>	Nota: </a:t>
            </a:r>
            <a:r>
              <a:rPr lang="pt-BR" sz="2000" dirty="0">
                <a:solidFill>
                  <a:schemeClr val="tx1"/>
                </a:solidFill>
              </a:rPr>
              <a:t>O Java deve está instalado, criar arquivo </a:t>
            </a:r>
            <a:r>
              <a:rPr lang="pt-BR" sz="2000" b="1" dirty="0">
                <a:solidFill>
                  <a:schemeClr val="tx1"/>
                </a:solidFill>
              </a:rPr>
              <a:t>brModelo.bat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>
                <a:solidFill>
                  <a:srgbClr val="FF0000"/>
                </a:solidFill>
              </a:rPr>
              <a:t>(</a:t>
            </a:r>
            <a:r>
              <a:rPr lang="pt-BR" sz="2000" dirty="0" err="1">
                <a:solidFill>
                  <a:srgbClr val="FF0000"/>
                </a:solidFill>
              </a:rPr>
              <a:t>java</a:t>
            </a:r>
            <a:r>
              <a:rPr lang="pt-BR" sz="2000" dirty="0">
                <a:solidFill>
                  <a:srgbClr val="FF0000"/>
                </a:solidFill>
              </a:rPr>
              <a:t> -</a:t>
            </a:r>
            <a:r>
              <a:rPr lang="pt-BR" sz="2000" dirty="0" err="1">
                <a:solidFill>
                  <a:srgbClr val="FF0000"/>
                </a:solidFill>
              </a:rPr>
              <a:t>jar</a:t>
            </a:r>
            <a:r>
              <a:rPr lang="pt-BR" sz="2000" dirty="0">
                <a:solidFill>
                  <a:srgbClr val="FF0000"/>
                </a:solidFill>
              </a:rPr>
              <a:t> "brModelo.jar")</a:t>
            </a:r>
          </a:p>
          <a:p>
            <a:r>
              <a:rPr lang="pt-BR" sz="2000" dirty="0">
                <a:solidFill>
                  <a:srgbClr val="FF0000"/>
                </a:solidFill>
              </a:rPr>
              <a:t>	Draw.io - </a:t>
            </a:r>
            <a:r>
              <a:rPr lang="pt-BR" sz="2000" dirty="0">
                <a:solidFill>
                  <a:srgbClr val="FF0000"/>
                </a:solidFill>
                <a:hlinkClick r:id="rId10"/>
              </a:rPr>
              <a:t>https://app.diagrams.net/</a:t>
            </a:r>
            <a:endParaRPr lang="pt-BR" sz="2000" dirty="0">
              <a:solidFill>
                <a:srgbClr val="FF0000"/>
              </a:solidFill>
            </a:endParaRPr>
          </a:p>
          <a:p>
            <a:endParaRPr lang="pt-BR" sz="2000" dirty="0">
              <a:solidFill>
                <a:srgbClr val="FF0000"/>
              </a:solidFill>
            </a:endParaRPr>
          </a:p>
          <a:p>
            <a:r>
              <a:rPr lang="pt-BR" sz="2000" b="1" dirty="0">
                <a:solidFill>
                  <a:schemeClr val="tx1"/>
                </a:solidFill>
              </a:rPr>
              <a:t>-- Vídeo Complementar </a:t>
            </a:r>
            <a:r>
              <a:rPr lang="pt-BR" sz="2000" b="1" dirty="0">
                <a:solidFill>
                  <a:srgbClr val="FF0000"/>
                </a:solidFill>
              </a:rPr>
              <a:t>MER/DER</a:t>
            </a:r>
            <a:endParaRPr lang="pt-BR" sz="2000" b="1" dirty="0">
              <a:solidFill>
                <a:schemeClr val="tx1"/>
              </a:solidFill>
            </a:endParaRPr>
          </a:p>
          <a:p>
            <a:r>
              <a:rPr lang="pt-BR" sz="2000" dirty="0">
                <a:solidFill>
                  <a:srgbClr val="FF0000"/>
                </a:solidFill>
              </a:rPr>
              <a:t>	</a:t>
            </a:r>
            <a:r>
              <a:rPr lang="pt-BR" sz="2000" dirty="0">
                <a:solidFill>
                  <a:srgbClr val="FF0000"/>
                </a:solidFill>
                <a:hlinkClick r:id="rId11"/>
              </a:rPr>
              <a:t>https://www.youtube.com/watch?v=JepxObKT324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</a:p>
          <a:p>
            <a:endParaRPr lang="pt-BR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f91a3117e_0_0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df91a3117e_0_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pic>
        <p:nvPicPr>
          <p:cNvPr id="99" name="Google Shape;99;g1df91a3117e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1df91a3117e_0_0"/>
          <p:cNvSpPr/>
          <p:nvPr/>
        </p:nvSpPr>
        <p:spPr>
          <a:xfrm>
            <a:off x="409754" y="1605781"/>
            <a:ext cx="10988700" cy="4869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01" name="Google Shape;101;g1df91a3117e_0_0"/>
          <p:cNvSpPr/>
          <p:nvPr/>
        </p:nvSpPr>
        <p:spPr>
          <a:xfrm>
            <a:off x="279120" y="581548"/>
            <a:ext cx="9404526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Conceitual  – Paradigma OO (UML)</a:t>
            </a:r>
            <a:endParaRPr sz="3200" b="1" i="0" u="none" strike="noStrike" cap="none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22A13AF-9AD1-21FB-A156-D12B50E12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53" y="1345031"/>
            <a:ext cx="10023833" cy="537642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D48CA42-3CD2-52AF-7D14-A849957D3BB9}"/>
              </a:ext>
            </a:extLst>
          </p:cNvPr>
          <p:cNvSpPr txBox="1"/>
          <p:nvPr/>
        </p:nvSpPr>
        <p:spPr>
          <a:xfrm>
            <a:off x="3306828" y="5977264"/>
            <a:ext cx="4937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Exemplo Modelo Conceitual</a:t>
            </a:r>
          </a:p>
        </p:txBody>
      </p:sp>
    </p:spTree>
    <p:extLst>
      <p:ext uri="{BB962C8B-B14F-4D97-AF65-F5344CB8AC3E}">
        <p14:creationId xmlns:p14="http://schemas.microsoft.com/office/powerpoint/2010/main" val="283829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f91a3117e_0_0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df91a3117e_0_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pic>
        <p:nvPicPr>
          <p:cNvPr id="99" name="Google Shape;99;g1df91a3117e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1df91a3117e_0_0"/>
          <p:cNvSpPr/>
          <p:nvPr/>
        </p:nvSpPr>
        <p:spPr>
          <a:xfrm>
            <a:off x="409754" y="1605781"/>
            <a:ext cx="10988700" cy="4869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01" name="Google Shape;101;g1df91a3117e_0_0"/>
          <p:cNvSpPr/>
          <p:nvPr/>
        </p:nvSpPr>
        <p:spPr>
          <a:xfrm>
            <a:off x="279120" y="581548"/>
            <a:ext cx="8321263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Lógico – Paradigma OO (UML)</a:t>
            </a:r>
            <a:endParaRPr sz="3200" b="1" i="0" u="none" strike="noStrike" cap="none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1EC921F-D17E-B2C3-6BB3-A6FC3D257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54" y="1360081"/>
            <a:ext cx="10967686" cy="511567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104056A-2D45-7A35-C142-D2A9296CE29F}"/>
              </a:ext>
            </a:extLst>
          </p:cNvPr>
          <p:cNvSpPr txBox="1"/>
          <p:nvPr/>
        </p:nvSpPr>
        <p:spPr>
          <a:xfrm>
            <a:off x="2977023" y="3563810"/>
            <a:ext cx="4383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Exemplo Modelo Lógico</a:t>
            </a:r>
          </a:p>
        </p:txBody>
      </p:sp>
    </p:spTree>
    <p:extLst>
      <p:ext uri="{BB962C8B-B14F-4D97-AF65-F5344CB8AC3E}">
        <p14:creationId xmlns:p14="http://schemas.microsoft.com/office/powerpoint/2010/main" val="85701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f91a3117e_0_0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df91a3117e_0_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pic>
        <p:nvPicPr>
          <p:cNvPr id="99" name="Google Shape;99;g1df91a3117e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1df91a3117e_0_0"/>
          <p:cNvSpPr/>
          <p:nvPr/>
        </p:nvSpPr>
        <p:spPr>
          <a:xfrm>
            <a:off x="409754" y="1365940"/>
            <a:ext cx="10988700" cy="524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pt-BR" sz="1800" dirty="0">
                <a:solidFill>
                  <a:schemeClr val="dk1"/>
                </a:solidFill>
              </a:rPr>
              <a:t>- </a:t>
            </a:r>
            <a:r>
              <a:rPr lang="pt-BR" sz="1800" b="1" dirty="0">
                <a:solidFill>
                  <a:schemeClr val="dk1"/>
                </a:solidFill>
              </a:rPr>
              <a:t>Níveis de Abstração do Modelo de Domínio (</a:t>
            </a:r>
            <a:r>
              <a:rPr lang="pt-BR" sz="1800" b="1" dirty="0">
                <a:solidFill>
                  <a:srgbClr val="FF0000"/>
                </a:solidFill>
              </a:rPr>
              <a:t>Área de negócio</a:t>
            </a:r>
            <a:r>
              <a:rPr lang="pt-BR" sz="1800" b="1" dirty="0">
                <a:solidFill>
                  <a:schemeClr val="dk1"/>
                </a:solidFill>
              </a:rPr>
              <a:t>)</a:t>
            </a:r>
          </a:p>
          <a:p>
            <a:pPr marL="342900" lvl="0" indent="-342900" algn="just">
              <a:lnSpc>
                <a:spcPct val="150000"/>
              </a:lnSpc>
              <a:buAutoNum type="arabicPeriod"/>
            </a:pPr>
            <a:r>
              <a:rPr lang="pt-BR" sz="1800" dirty="0">
                <a:solidFill>
                  <a:schemeClr val="dk1"/>
                </a:solidFill>
              </a:rPr>
              <a:t>Nível Conceitual ou Análise – (independente de tecnologia e paradigma) – </a:t>
            </a:r>
            <a:r>
              <a:rPr lang="pt-BR" sz="1800" b="1" dirty="0">
                <a:solidFill>
                  <a:schemeClr val="dk1"/>
                </a:solidFill>
              </a:rPr>
              <a:t>Modelo Conceitual</a:t>
            </a:r>
          </a:p>
          <a:p>
            <a:pPr marL="342900" lvl="0" indent="-342900" algn="just">
              <a:lnSpc>
                <a:spcPct val="150000"/>
              </a:lnSpc>
              <a:buAutoNum type="arabicPeriod"/>
            </a:pPr>
            <a:r>
              <a:rPr lang="pt-BR" sz="1800" dirty="0">
                <a:solidFill>
                  <a:schemeClr val="dk1"/>
                </a:solidFill>
              </a:rPr>
              <a:t>Nível Lógico ou Design - (independente de tecnologia e </a:t>
            </a:r>
            <a:r>
              <a:rPr lang="pt-BR" sz="1800" b="1" dirty="0">
                <a:solidFill>
                  <a:srgbClr val="FF0000"/>
                </a:solidFill>
              </a:rPr>
              <a:t>PRESO ao paradigma</a:t>
            </a:r>
            <a:r>
              <a:rPr lang="pt-BR" sz="1800" dirty="0">
                <a:solidFill>
                  <a:schemeClr val="dk1"/>
                </a:solidFill>
              </a:rPr>
              <a:t>) – </a:t>
            </a:r>
            <a:r>
              <a:rPr lang="pt-BR" sz="1800" b="1" dirty="0">
                <a:solidFill>
                  <a:schemeClr val="dk1"/>
                </a:solidFill>
              </a:rPr>
              <a:t>Modelo Lógico</a:t>
            </a:r>
            <a:endParaRPr lang="pt-BR" sz="1800" dirty="0">
              <a:solidFill>
                <a:schemeClr val="dk1"/>
              </a:solidFill>
            </a:endParaRPr>
          </a:p>
          <a:p>
            <a:pPr marL="342900" lvl="0" indent="-342900" algn="just">
              <a:lnSpc>
                <a:spcPct val="150000"/>
              </a:lnSpc>
              <a:buAutoNum type="arabicPeriod"/>
            </a:pPr>
            <a:r>
              <a:rPr lang="pt-BR" sz="1800" dirty="0">
                <a:solidFill>
                  <a:schemeClr val="dk1"/>
                </a:solidFill>
              </a:rPr>
              <a:t>Nível Físico ou Implementação (</a:t>
            </a:r>
            <a:r>
              <a:rPr lang="pt-BR" sz="1800" b="1" dirty="0">
                <a:solidFill>
                  <a:srgbClr val="FF0000"/>
                </a:solidFill>
              </a:rPr>
              <a:t>PRESO a tecnologia e PRESO ao paradigma</a:t>
            </a:r>
            <a:r>
              <a:rPr lang="pt-BR" sz="1800" dirty="0">
                <a:solidFill>
                  <a:schemeClr val="dk1"/>
                </a:solidFill>
              </a:rPr>
              <a:t>) - </a:t>
            </a:r>
            <a:r>
              <a:rPr lang="pt-BR" sz="1800" b="1" dirty="0">
                <a:solidFill>
                  <a:schemeClr val="dk1"/>
                </a:solidFill>
              </a:rPr>
              <a:t>Implementação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pt-BR" sz="1800" b="1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dirty="0">
                <a:solidFill>
                  <a:schemeClr val="dk1"/>
                </a:solidFill>
              </a:rPr>
              <a:t>Divisão das equipes</a:t>
            </a:r>
            <a:r>
              <a:rPr lang="pt-BR" sz="1800" dirty="0">
                <a:solidFill>
                  <a:schemeClr val="dk1"/>
                </a:solidFill>
              </a:rPr>
              <a:t>: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 sz="1800" b="1" dirty="0">
                <a:solidFill>
                  <a:srgbClr val="FF0000"/>
                </a:solidFill>
              </a:rPr>
              <a:t>03 a 07 alunos por equipe</a:t>
            </a:r>
            <a:r>
              <a:rPr lang="pt-BR" sz="1800" dirty="0">
                <a:solidFill>
                  <a:schemeClr val="dk1"/>
                </a:solidFill>
              </a:rPr>
              <a:t>.</a:t>
            </a:r>
            <a:endParaRPr sz="1800" dirty="0">
              <a:solidFill>
                <a:schemeClr val="dk1"/>
              </a:solidFill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Cada equipe deve desenvolver na aula de hoje o Modelo Conceitual do Banco de Dados assim como o </a:t>
            </a:r>
            <a:r>
              <a:rPr lang="pt-BR" sz="1800" b="1" dirty="0">
                <a:solidFill>
                  <a:schemeClr val="dk1"/>
                </a:solidFill>
              </a:rPr>
              <a:t>diagrama ER </a:t>
            </a:r>
            <a:r>
              <a:rPr lang="pt-BR" sz="1800" dirty="0">
                <a:solidFill>
                  <a:schemeClr val="dk1"/>
                </a:solidFill>
              </a:rPr>
              <a:t>(</a:t>
            </a:r>
            <a:r>
              <a:rPr lang="pt-BR" sz="1800" b="1" dirty="0">
                <a:solidFill>
                  <a:srgbClr val="FF0000"/>
                </a:solidFill>
              </a:rPr>
              <a:t>Entidade-Relacionamento</a:t>
            </a:r>
            <a:r>
              <a:rPr lang="pt-BR" sz="1800" dirty="0">
                <a:solidFill>
                  <a:schemeClr val="dk1"/>
                </a:solidFill>
              </a:rPr>
              <a:t>). Para isso, seguir o que diz os slides a seguir: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01" name="Google Shape;101;g1df91a3117e_0_0"/>
          <p:cNvSpPr/>
          <p:nvPr/>
        </p:nvSpPr>
        <p:spPr>
          <a:xfrm>
            <a:off x="279121" y="5815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Orientações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277131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d6ded6e2_0_96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c6d6ded6e2_0_9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pic>
        <p:nvPicPr>
          <p:cNvPr id="109" name="Google Shape;109;gc6d6ded6e2_0_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c6d6ded6e2_0_96"/>
          <p:cNvSpPr/>
          <p:nvPr/>
        </p:nvSpPr>
        <p:spPr>
          <a:xfrm>
            <a:off x="409754" y="1156074"/>
            <a:ext cx="10988700" cy="5565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sym typeface="Arial"/>
              </a:rPr>
              <a:t>Realização das atividades práticas da disciplina. (</a:t>
            </a:r>
            <a:r>
              <a:rPr lang="pt-BR" sz="2000" b="1" i="0" u="none" strike="noStrike" cap="none" dirty="0">
                <a:solidFill>
                  <a:srgbClr val="FF0000"/>
                </a:solidFill>
                <a:sym typeface="Arial"/>
              </a:rPr>
              <a:t>draw.io</a:t>
            </a:r>
            <a:r>
              <a:rPr lang="pt-BR" sz="2000" b="0" i="0" u="none" strike="noStrike" cap="none" dirty="0">
                <a:solidFill>
                  <a:schemeClr val="dk1"/>
                </a:solidFill>
                <a:sym typeface="Arial"/>
              </a:rPr>
              <a:t>)</a:t>
            </a:r>
            <a:endParaRPr sz="20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lvl="0" algn="just">
              <a:buSzPts val="1800"/>
            </a:pPr>
            <a:r>
              <a:rPr lang="pt-BR" sz="2000" b="0" i="0" u="none" strike="noStrike" cap="none" dirty="0">
                <a:solidFill>
                  <a:schemeClr val="dk1"/>
                </a:solidFill>
                <a:sym typeface="Arial"/>
              </a:rPr>
              <a:t>- Crie os modelos de </a:t>
            </a:r>
            <a:r>
              <a:rPr lang="pt-BR" sz="2000" dirty="0">
                <a:solidFill>
                  <a:schemeClr val="dk1"/>
                </a:solidFill>
              </a:rPr>
              <a:t>domínio (quais dados irão aparecer no BD) do </a:t>
            </a:r>
            <a:r>
              <a:rPr lang="pt-BR" sz="2000" b="1" dirty="0">
                <a:solidFill>
                  <a:schemeClr val="dk1"/>
                </a:solidFill>
              </a:rPr>
              <a:t>negócio Vendas</a:t>
            </a:r>
            <a:r>
              <a:rPr lang="pt-BR" sz="2000" dirty="0">
                <a:solidFill>
                  <a:schemeClr val="dk1"/>
                </a:solidFill>
              </a:rPr>
              <a:t>. </a:t>
            </a:r>
            <a:endParaRPr sz="20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111" name="Google Shape;111;gc6d6ded6e2_0_96"/>
          <p:cNvSpPr/>
          <p:nvPr/>
        </p:nvSpPr>
        <p:spPr>
          <a:xfrm>
            <a:off x="316396" y="220248"/>
            <a:ext cx="939723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Atividade: </a:t>
            </a:r>
            <a:r>
              <a:rPr lang="pt-BR" sz="3200" b="1" i="0" u="none" strike="noStrike" cap="none" dirty="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Conceitual/Lógico/Físico</a:t>
            </a:r>
            <a:endParaRPr sz="3200" b="1" i="0" u="none" strike="noStrike" cap="none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9A9A667-E6CE-94B1-A2E4-243390470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960" y="2120915"/>
            <a:ext cx="5700663" cy="460053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0CA3420-3E52-9B7A-3628-93EEF06ECD4E}"/>
              </a:ext>
            </a:extLst>
          </p:cNvPr>
          <p:cNvSpPr txBox="1"/>
          <p:nvPr/>
        </p:nvSpPr>
        <p:spPr>
          <a:xfrm>
            <a:off x="7472499" y="2690336"/>
            <a:ext cx="456460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Tabela não normalizada</a:t>
            </a:r>
          </a:p>
          <a:p>
            <a:pPr marL="342900" indent="-342900">
              <a:buAutoNum type="arabicPeriod"/>
            </a:pPr>
            <a:r>
              <a:rPr lang="pt-BR" sz="2000" b="1" dirty="0">
                <a:solidFill>
                  <a:srgbClr val="FF0000"/>
                </a:solidFill>
              </a:rPr>
              <a:t>1FN</a:t>
            </a:r>
            <a:r>
              <a:rPr lang="pt-BR" sz="2000" dirty="0"/>
              <a:t> (remover atributos multivalorados e compostos)</a:t>
            </a:r>
          </a:p>
          <a:p>
            <a:pPr marL="342900" indent="-342900">
              <a:buAutoNum type="arabicPeriod"/>
            </a:pPr>
            <a:r>
              <a:rPr lang="pt-BR" sz="2000" b="1" dirty="0">
                <a:solidFill>
                  <a:srgbClr val="FF0000"/>
                </a:solidFill>
              </a:rPr>
              <a:t>2FN</a:t>
            </a:r>
            <a:r>
              <a:rPr lang="pt-BR" sz="2000" dirty="0"/>
              <a:t> (Remover dependências parciais</a:t>
            </a:r>
          </a:p>
          <a:p>
            <a:pPr marL="342900" indent="-342900">
              <a:buAutoNum type="arabicPeriod"/>
            </a:pPr>
            <a:r>
              <a:rPr lang="pt-BR" sz="2000" b="1" dirty="0">
                <a:solidFill>
                  <a:srgbClr val="FF0000"/>
                </a:solidFill>
              </a:rPr>
              <a:t>3FN</a:t>
            </a:r>
            <a:r>
              <a:rPr lang="pt-BR" sz="2000" dirty="0"/>
              <a:t> (Remover Dependências transitivas)</a:t>
            </a:r>
          </a:p>
          <a:p>
            <a:pPr marL="342900" indent="-342900">
              <a:buAutoNum type="arabicPeriod"/>
            </a:pPr>
            <a:r>
              <a:rPr lang="pt-BR" sz="2000" b="1" dirty="0"/>
              <a:t>4FN </a:t>
            </a:r>
            <a:r>
              <a:rPr lang="pt-BR" sz="2000" dirty="0"/>
              <a:t>(Remover fatos multivalorados)</a:t>
            </a:r>
          </a:p>
          <a:p>
            <a:pPr marL="342900" indent="-342900">
              <a:buAutoNum type="arabicPeriod"/>
            </a:pPr>
            <a:r>
              <a:rPr lang="pt-BR" sz="2000" b="1" dirty="0"/>
              <a:t>5FN</a:t>
            </a:r>
            <a:r>
              <a:rPr lang="pt-BR" sz="2000" dirty="0"/>
              <a:t> (Remover FK secundária)</a:t>
            </a:r>
          </a:p>
          <a:p>
            <a:r>
              <a:rPr lang="pt-BR" sz="2000" b="1" dirty="0">
                <a:solidFill>
                  <a:srgbClr val="FF0000"/>
                </a:solidFill>
              </a:rPr>
              <a:t>Nota</a:t>
            </a:r>
            <a:r>
              <a:rPr lang="pt-BR" sz="2000" dirty="0"/>
              <a:t>: 4FN e 5FN – FNBC (</a:t>
            </a:r>
            <a:r>
              <a:rPr lang="pt-BR" sz="2000" b="1" dirty="0" err="1"/>
              <a:t>Boyce-Codd</a:t>
            </a:r>
            <a:r>
              <a:rPr lang="pt-BR" sz="2000" dirty="0"/>
              <a:t>)</a:t>
            </a:r>
          </a:p>
          <a:p>
            <a:pPr marL="342900" indent="-342900">
              <a:buAutoNum type="arabicPeriod"/>
            </a:pP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d6ded6e2_0_96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c6d6ded6e2_0_9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pic>
        <p:nvPicPr>
          <p:cNvPr id="109" name="Google Shape;109;gc6d6ded6e2_0_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c6d6ded6e2_0_96"/>
          <p:cNvSpPr/>
          <p:nvPr/>
        </p:nvSpPr>
        <p:spPr>
          <a:xfrm>
            <a:off x="409754" y="1156074"/>
            <a:ext cx="10988700" cy="5565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Realização das atividades práticas da disciplina.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just">
              <a:buSzPts val="1800"/>
              <a:buFontTx/>
              <a:buChar char="-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Crie os modelos de </a:t>
            </a:r>
            <a:r>
              <a:rPr lang="pt-BR" sz="1800" dirty="0">
                <a:solidFill>
                  <a:schemeClr val="dk1"/>
                </a:solidFill>
              </a:rPr>
              <a:t>domínio (quais dados irão aparecer no BD) do </a:t>
            </a:r>
            <a:r>
              <a:rPr lang="pt-BR" sz="1800" b="1" dirty="0">
                <a:solidFill>
                  <a:schemeClr val="dk1"/>
                </a:solidFill>
              </a:rPr>
              <a:t>negócio Acadêmico</a:t>
            </a:r>
            <a:r>
              <a:rPr lang="pt-BR" sz="1800" dirty="0">
                <a:solidFill>
                  <a:schemeClr val="dk1"/>
                </a:solidFill>
              </a:rPr>
              <a:t>.</a:t>
            </a:r>
          </a:p>
          <a:p>
            <a:pPr marL="285750" lvl="0" indent="-285750" algn="just">
              <a:buSzPts val="1800"/>
              <a:buFontTx/>
              <a:buChar char="-"/>
            </a:pPr>
            <a:endParaRPr lang="pt-BR" sz="1800" dirty="0">
              <a:solidFill>
                <a:schemeClr val="dk1"/>
              </a:solidFill>
            </a:endParaRPr>
          </a:p>
          <a:p>
            <a:pPr lvl="0" algn="just">
              <a:buSzPts val="1800"/>
            </a:pPr>
            <a:r>
              <a:rPr lang="pt-BR" sz="1800" dirty="0">
                <a:solidFill>
                  <a:schemeClr val="dk1"/>
                </a:solidFill>
              </a:rPr>
              <a:t>	Deseja-se construir um sistema acadêmico para a IES </a:t>
            </a:r>
            <a:r>
              <a:rPr lang="pt-BR" sz="1800" dirty="0" err="1">
                <a:solidFill>
                  <a:schemeClr val="dk1"/>
                </a:solidFill>
              </a:rPr>
              <a:t>Yduqs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Wyden</a:t>
            </a:r>
            <a:r>
              <a:rPr lang="pt-BR" sz="1800" dirty="0">
                <a:solidFill>
                  <a:schemeClr val="dk1"/>
                </a:solidFill>
              </a:rPr>
              <a:t>. Para isso, são registrados os cursos disponíveis, onde cada um possui um nome, carga horária e valor. Quando um curso vai ser oferecido, é registrada uma turma, informando os seguintes dados: número da turma. data início e número de vagas. Uma matrícula de um aluno em uma turma consiste na data de matrícula e no número de prestações em que o aluno vai pagar o curso. Para cada aluno, é necessário cadastrar seu nome, </a:t>
            </a:r>
            <a:r>
              <a:rPr lang="pt-BR" sz="1800" dirty="0" err="1">
                <a:solidFill>
                  <a:schemeClr val="dk1"/>
                </a:solidFill>
              </a:rPr>
              <a:t>cpf</a:t>
            </a:r>
            <a:r>
              <a:rPr lang="pt-BR" sz="1800" dirty="0">
                <a:solidFill>
                  <a:schemeClr val="dk1"/>
                </a:solidFill>
              </a:rPr>
              <a:t> e data de nascimento. Cada aluno passa por várias avaliações durante o desenrolar do curso que está cursando. Uma avaliação possui nota e data. Depois que a avaliação ocorre, é registrado resultado de cada aluno da turma (a nota que ele tirou). Um aluno é aprovado em um curso se sua nota total for maior ou igual à nota mínima de aprovação prevista para o curso.</a:t>
            </a:r>
          </a:p>
          <a:p>
            <a:pPr lvl="0" algn="just">
              <a:buSzPts val="1800"/>
            </a:pPr>
            <a:endParaRPr lang="pt-BR" sz="1800" dirty="0">
              <a:solidFill>
                <a:schemeClr val="dk1"/>
              </a:solidFill>
            </a:endParaRPr>
          </a:p>
          <a:p>
            <a:pPr lvl="0" algn="just">
              <a:buSzPts val="1800"/>
            </a:pPr>
            <a:endParaRPr lang="pt-BR" sz="1800" dirty="0">
              <a:solidFill>
                <a:schemeClr val="dk1"/>
              </a:solidFill>
            </a:endParaRPr>
          </a:p>
          <a:p>
            <a:pPr lvl="0" algn="just">
              <a:buSzPts val="1800"/>
            </a:pPr>
            <a:r>
              <a:rPr lang="pt-BR" sz="1800" b="1" dirty="0">
                <a:solidFill>
                  <a:schemeClr val="dk1"/>
                </a:solidFill>
              </a:rPr>
              <a:t>Instância mínima</a:t>
            </a:r>
            <a:r>
              <a:rPr lang="pt-BR" sz="1800" dirty="0">
                <a:solidFill>
                  <a:schemeClr val="dk1"/>
                </a:solidFill>
              </a:rPr>
              <a:t>: 1 curso, 1 turma, 2 matrículas e 2 avaliações com resultados.</a:t>
            </a:r>
          </a:p>
          <a:p>
            <a:pPr lvl="0" algn="just">
              <a:buSzPts val="1800"/>
            </a:pPr>
            <a:endParaRPr lang="pt-BR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buSzPts val="1800"/>
            </a:pPr>
            <a:r>
              <a:rPr lang="pt-BR" sz="1800" b="1" dirty="0">
                <a:solidFill>
                  <a:schemeClr val="dk1"/>
                </a:solidFill>
              </a:rPr>
              <a:t>Nota</a:t>
            </a:r>
            <a:r>
              <a:rPr lang="pt-BR" sz="1800" dirty="0">
                <a:solidFill>
                  <a:schemeClr val="dk1"/>
                </a:solidFill>
              </a:rPr>
              <a:t>: Normalmente </a:t>
            </a:r>
            <a:r>
              <a:rPr lang="pt-BR" sz="1800" b="1" dirty="0">
                <a:solidFill>
                  <a:schemeClr val="dk1"/>
                </a:solidFill>
              </a:rPr>
              <a:t>a identificação da entidade ou atributo </a:t>
            </a:r>
            <a:r>
              <a:rPr lang="pt-BR" sz="1800" dirty="0">
                <a:solidFill>
                  <a:schemeClr val="dk1"/>
                </a:solidFill>
              </a:rPr>
              <a:t>vem em </a:t>
            </a:r>
            <a:r>
              <a:rPr lang="pt-BR" sz="1800" b="1" dirty="0">
                <a:solidFill>
                  <a:srgbClr val="FF0000"/>
                </a:solidFill>
              </a:rPr>
              <a:t>forma de substantivo </a:t>
            </a:r>
            <a:r>
              <a:rPr lang="pt-BR" sz="1800" dirty="0">
                <a:solidFill>
                  <a:schemeClr val="dk1"/>
                </a:solidFill>
              </a:rPr>
              <a:t>no texto.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c6d6ded6e2_0_96"/>
          <p:cNvSpPr/>
          <p:nvPr/>
        </p:nvSpPr>
        <p:spPr>
          <a:xfrm>
            <a:off x="316396" y="220248"/>
            <a:ext cx="939723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Atividade: </a:t>
            </a:r>
            <a:r>
              <a:rPr lang="pt-BR" sz="3200" b="1" i="0" u="none" strike="noStrike" cap="none" dirty="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Conceitual/Lógico/Físico</a:t>
            </a:r>
            <a:endParaRPr sz="3200" b="1" i="0" u="none" strike="noStrike" cap="none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310958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d6ded6e2_0_96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c6d6ded6e2_0_9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pic>
        <p:nvPicPr>
          <p:cNvPr id="109" name="Google Shape;109;gc6d6ded6e2_0_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c6d6ded6e2_0_96"/>
          <p:cNvSpPr/>
          <p:nvPr/>
        </p:nvSpPr>
        <p:spPr>
          <a:xfrm>
            <a:off x="316396" y="1171063"/>
            <a:ext cx="10988700" cy="4989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Realização das atividades práticas da disciplina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Pensem em um ambiente para projetar um Banco de Dados (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supermercado, farmácia, biblioteca, restaurante, loja, aluguel de carros, food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truck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etc.);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Analise o ambiente escolhido para coleta e levantamento de requisitos;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Crie o modelo conceitual 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textual 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banco de dados apresentando quais dados irão aparecer no banco de dados. 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c6d6ded6e2_0_96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Atividade: </a:t>
            </a: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Conceitual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113466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d6ded6e2_0_105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c6d6ded6e2_0_10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sp>
        <p:nvSpPr>
          <p:cNvPr id="119" name="Google Shape;119;gc6d6ded6e2_0_105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Atividade: </a:t>
            </a:r>
            <a:r>
              <a:rPr lang="pt-BR" sz="3200" b="1">
                <a:latin typeface="Century Schoolbook"/>
                <a:ea typeface="Century Schoolbook"/>
                <a:cs typeface="Century Schoolbook"/>
                <a:sym typeface="Century Schoolbook"/>
              </a:rPr>
              <a:t>Diagrama E-R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20" name="Google Shape;120;gc6d6ded6e2_0_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c6d6ded6e2_0_105"/>
          <p:cNvSpPr/>
          <p:nvPr/>
        </p:nvSpPr>
        <p:spPr>
          <a:xfrm>
            <a:off x="493310" y="1163873"/>
            <a:ext cx="11089200" cy="4562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sym typeface="Arial"/>
              </a:rPr>
              <a:t>- Após a criação do Modelo conceitual textual feito anteriormente, desenvolva </a:t>
            </a:r>
            <a:r>
              <a:rPr lang="pt-BR" sz="2400" dirty="0">
                <a:solidFill>
                  <a:schemeClr val="dk1"/>
                </a:solidFill>
              </a:rPr>
              <a:t>o</a:t>
            </a:r>
            <a:r>
              <a:rPr lang="pt-BR" sz="2400" b="0" i="0" u="none" strike="noStrike" cap="none" dirty="0">
                <a:solidFill>
                  <a:schemeClr val="dk1"/>
                </a:solidFill>
                <a:sym typeface="Arial"/>
              </a:rPr>
              <a:t> diagrama Entidade-Relacionamento de uma maneira lógica, inclusive nomeando os componentes e ações que exercem uns sobre os outros.</a:t>
            </a:r>
            <a:endParaRPr sz="24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sym typeface="Arial"/>
              </a:rPr>
              <a:t>- Nesta etapa identifique apenas as entidades e os relacionamentos entre elas. Não se faz necessário ainda inserir os atributos neste diagrama.</a:t>
            </a:r>
            <a:endParaRPr sz="24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955</Words>
  <Application>Microsoft Office PowerPoint</Application>
  <PresentationFormat>Widescreen</PresentationFormat>
  <Paragraphs>108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Century Schoolbook</vt:lpstr>
      <vt:lpstr>Calibri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Talita Rocha Pinheiro</dc:creator>
  <cp:lastModifiedBy>Heleno Cardoso</cp:lastModifiedBy>
  <cp:revision>31</cp:revision>
  <dcterms:modified xsi:type="dcterms:W3CDTF">2023-09-01T15:40:59Z</dcterms:modified>
</cp:coreProperties>
</file>