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60" r:id="rId4"/>
    <p:sldId id="283" r:id="rId5"/>
    <p:sldId id="303" r:id="rId6"/>
    <p:sldId id="284" r:id="rId7"/>
    <p:sldId id="285" r:id="rId8"/>
    <p:sldId id="304" r:id="rId9"/>
    <p:sldId id="305" r:id="rId10"/>
    <p:sldId id="306" r:id="rId11"/>
    <p:sldId id="309" r:id="rId12"/>
    <p:sldId id="332" r:id="rId13"/>
    <p:sldId id="307" r:id="rId14"/>
    <p:sldId id="310" r:id="rId15"/>
    <p:sldId id="266" r:id="rId16"/>
    <p:sldId id="308" r:id="rId17"/>
    <p:sldId id="277" r:id="rId18"/>
    <p:sldId id="330" r:id="rId19"/>
    <p:sldId id="331" r:id="rId20"/>
    <p:sldId id="329" r:id="rId21"/>
    <p:sldId id="279" r:id="rId22"/>
    <p:sldId id="333" r:id="rId23"/>
    <p:sldId id="335" r:id="rId24"/>
    <p:sldId id="334" r:id="rId25"/>
    <p:sldId id="337" r:id="rId26"/>
    <p:sldId id="336" r:id="rId27"/>
    <p:sldId id="360" r:id="rId28"/>
    <p:sldId id="361" r:id="rId30"/>
    <p:sldId id="362" r:id="rId31"/>
    <p:sldId id="365" r:id="rId32"/>
    <p:sldId id="366" r:id="rId33"/>
    <p:sldId id="367" r:id="rId34"/>
    <p:sldId id="368" r:id="rId35"/>
    <p:sldId id="282" r:id="rId36"/>
    <p:sldId id="278" r:id="rId37"/>
    <p:sldId id="289" r:id="rId38"/>
    <p:sldId id="292" r:id="rId39"/>
    <p:sldId id="288" r:id="rId40"/>
    <p:sldId id="286" r:id="rId41"/>
    <p:sldId id="287" r:id="rId42"/>
    <p:sldId id="291" r:id="rId43"/>
    <p:sldId id="290" r:id="rId44"/>
    <p:sldId id="280" r:id="rId45"/>
    <p:sldId id="293" r:id="rId46"/>
    <p:sldId id="281" r:id="rId47"/>
    <p:sldId id="276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70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a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a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1999-4E2A-41F1-BA38-EC99E0A0D0BD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3293-C6A5-487F-A022-A637122325D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deavor.org.br/estrutura-otima-de-capital-como-chegar-l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devmedia.com.br/guias/linguagem-sql-dml/116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bizagi.com/en/products/bpm-suite/modeler" TargetMode="External"/><Relationship Id="rId1" Type="http://schemas.openxmlformats.org/officeDocument/2006/relationships/hyperlink" Target="http://www.strategyz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deavor.org.br/cursos/startup-ferramentas-comecar-negoc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Models</a:t>
            </a:r>
            <a:r>
              <a:rPr lang="pt-BR" dirty="0" smtClean="0"/>
              <a:t> Business, Trend </a:t>
            </a:r>
            <a:r>
              <a:rPr lang="pt-BR" dirty="0" err="1" smtClean="0"/>
              <a:t>and</a:t>
            </a:r>
            <a:r>
              <a:rPr lang="pt-BR" dirty="0" smtClean="0"/>
              <a:t> Forecast </a:t>
            </a:r>
            <a:r>
              <a:rPr lang="pt-BR" dirty="0" err="1" smtClean="0"/>
              <a:t>Tracking</a:t>
            </a:r>
            <a:r>
              <a:rPr lang="pt-BR" dirty="0" smtClean="0"/>
              <a:t>, DDL </a:t>
            </a:r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Características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fontScale="90000" lnSpcReduction="10000"/>
          </a:bodyPr>
          <a:lstStyle/>
          <a:p>
            <a:pPr marL="0" indent="0" fontAlgn="base">
              <a:buNone/>
            </a:pPr>
            <a:r>
              <a:rPr lang="pt-BR" dirty="0"/>
              <a:t>Objetos de conexão: 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/>
              <a:t>Os objetos de fluxo são uma simbologia BPMN que precisa conectar-se entre si de alguma forma. e isso se dá através dos objetos de conexão.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algn="just" fontAlgn="base"/>
            <a:r>
              <a:rPr lang="pt-BR" b="1" dirty="0" smtClean="0"/>
              <a:t>Fluxo de sequência</a:t>
            </a:r>
            <a:r>
              <a:rPr lang="pt-BR" dirty="0" smtClean="0"/>
              <a:t> – mostra em que ordem as atividades são executadas, e é simbolizado por uma linha cheia e uma seta adiante. </a:t>
            </a:r>
            <a:endParaRPr lang="pt-BR" dirty="0" smtClean="0"/>
          </a:p>
          <a:p>
            <a:pPr algn="just" fontAlgn="base"/>
            <a:r>
              <a:rPr lang="pt-BR" b="1" dirty="0" smtClean="0"/>
              <a:t>Fluxo de mensagens</a:t>
            </a:r>
            <a:r>
              <a:rPr lang="pt-BR" dirty="0" smtClean="0"/>
              <a:t> – indica quais as mensagens que fluem entre dois processos/piscinas, e é representada por uma linha tracejada, um círculo aberto e uma seta aberta no fim. </a:t>
            </a:r>
            <a:endParaRPr lang="pt-BR" dirty="0" smtClean="0"/>
          </a:p>
          <a:p>
            <a:pPr algn="just" fontAlgn="base"/>
            <a:r>
              <a:rPr lang="pt-BR" b="1" dirty="0" smtClean="0"/>
              <a:t>Associação</a:t>
            </a:r>
            <a:r>
              <a:rPr lang="pt-BR" dirty="0" smtClean="0"/>
              <a:t> – conecta os artefatos aos objetos de fluxo, e é simbolizado por uma linha tracejada.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218930" y="4015740"/>
            <a:ext cx="1477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22770" y="5101590"/>
            <a:ext cx="147764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97730" y="5866765"/>
            <a:ext cx="147764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Características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8" y="1262481"/>
            <a:ext cx="7924489" cy="556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</a:t>
            </a:r>
            <a:r>
              <a:rPr lang="en-US" altLang="pt-BR" b="1" dirty="0" smtClean="0">
                <a:solidFill>
                  <a:srgbClr val="FF0000"/>
                </a:solidFill>
              </a:rPr>
              <a:t>01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 </a:t>
            </a:r>
            <a:r>
              <a:rPr lang="en-US" altLang="pt-BR" b="1" dirty="0" smtClean="0">
                <a:solidFill>
                  <a:srgbClr val="FF0000"/>
                </a:solidFill>
              </a:rPr>
              <a:t>- Draw.io</a:t>
            </a:r>
            <a:endParaRPr lang="en-US" altLang="pt-BR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5" y="1455491"/>
            <a:ext cx="10058400" cy="498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</a:t>
            </a:r>
            <a:r>
              <a:rPr lang="en-US" altLang="pt-BR" b="1" dirty="0" smtClean="0">
                <a:solidFill>
                  <a:srgbClr val="FF0000"/>
                </a:solidFill>
              </a:rPr>
              <a:t>02 </a:t>
            </a:r>
            <a:r>
              <a:rPr lang="pt-BR" b="1" dirty="0" smtClean="0">
                <a:solidFill>
                  <a:srgbClr val="FF0000"/>
                </a:solidFill>
              </a:rPr>
              <a:t>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 </a:t>
            </a:r>
            <a:r>
              <a:rPr lang="en-US" altLang="pt-BR" b="1" dirty="0" smtClean="0">
                <a:solidFill>
                  <a:srgbClr val="FF0000"/>
                </a:solidFill>
              </a:rPr>
              <a:t>- Draw.io</a:t>
            </a:r>
            <a:endParaRPr lang="en-US" altLang="pt-BR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3" y="1324708"/>
            <a:ext cx="9636370" cy="5420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BPM é a abreviação de Business Process Management, que traduzido para o português significa Gerenciamento de Processos de Negócio.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BPM é uma abordagem de gerenciamento adaptável, desenvolvido com a finalidade de sistematizar e facilitar processos organizacionais individuais complexos, dentro e fora das empresa</a:t>
            </a:r>
            <a:r>
              <a:rPr lang="en-US" altLang="pt-BR" dirty="0" smtClean="0"/>
              <a:t>. </a:t>
            </a:r>
            <a:r>
              <a:rPr lang="pt-BR" dirty="0" smtClean="0"/>
              <a:t>Principais símbolos usados na notação BPMN 2.0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pt-BR" dirty="0" smtClean="0"/>
              <a:t>Alguns</a:t>
            </a:r>
            <a:r>
              <a:rPr lang="pt-BR" dirty="0" smtClean="0"/>
              <a:t> </a:t>
            </a:r>
            <a:r>
              <a:rPr lang="en-US" altLang="pt-BR" dirty="0" smtClean="0"/>
              <a:t>dos principais </a:t>
            </a:r>
            <a:r>
              <a:rPr lang="pt-BR" dirty="0" smtClean="0"/>
              <a:t>símbolos BPMN 2.0, divididos em 4 tipos principais que são aplicados no desenho de processos BPMN: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>
                <a:solidFill>
                  <a:srgbClr val="FF0000"/>
                </a:solidFill>
              </a:rPr>
              <a:t>Conectores: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elementos de ligação da sequência dos fluxos de trabalho.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>
                <a:solidFill>
                  <a:srgbClr val="FF0000"/>
                </a:solidFill>
              </a:rPr>
              <a:t>Atividades:</a:t>
            </a:r>
            <a:r>
              <a:rPr lang="pt-BR" dirty="0" smtClean="0"/>
              <a:t> representam o trabalho que será realizado.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>
                <a:solidFill>
                  <a:srgbClr val="FF0000"/>
                </a:solidFill>
              </a:rPr>
              <a:t>Gateways:</a:t>
            </a:r>
            <a:r>
              <a:rPr lang="pt-BR" dirty="0" smtClean="0"/>
              <a:t> mostram a ramificação e a reunião do fluxo de tarefas.</a:t>
            </a:r>
            <a:endParaRPr lang="pt-BR" dirty="0" smtClean="0"/>
          </a:p>
          <a:p>
            <a:pPr marL="0" indent="0" fontAlgn="base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Eventos:</a:t>
            </a:r>
            <a:r>
              <a:rPr lang="pt-BR" dirty="0" smtClean="0"/>
              <a:t> indicam eventos exteriores ao processo que o influenciam.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6 - </a:t>
            </a:r>
            <a:r>
              <a:rPr lang="en-US" altLang="pt-BR" b="1" dirty="0" smtClean="0">
                <a:solidFill>
                  <a:srgbClr val="FF0000"/>
                </a:solidFill>
              </a:rPr>
              <a:t>Atingir Metas no EXCEL</a:t>
            </a:r>
            <a:endParaRPr lang="en-US" alt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pt-BR" dirty="0"/>
              <a:t>T</a:t>
            </a:r>
            <a:r>
              <a:rPr lang="pt-BR" dirty="0"/>
              <a:t>em por finalidade alterar o valor de uma célula para que uma fórmula atinja determinado valor.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en-US" altLang="pt-BR" dirty="0"/>
              <a:t>Na guia Dados, no grupo Ferramentas de Dados, clique em Teste de Hipóteses e clique em Atingir Meta.</a:t>
            </a:r>
            <a:endParaRPr lang="en-US" altLang="pt-BR" dirty="0"/>
          </a:p>
          <a:p>
            <a:pPr marL="0" indent="0" fontAlgn="base">
              <a:buNone/>
            </a:pPr>
            <a:endParaRPr lang="en-US" altLang="pt-BR" dirty="0"/>
          </a:p>
          <a:p>
            <a:pPr marL="0" indent="0" algn="just" fontAlgn="base">
              <a:buNone/>
            </a:pPr>
            <a:r>
              <a:rPr lang="en-US" altLang="pt-BR" dirty="0"/>
              <a:t>Na caixa Definir célula, insira a referência da célula que contém o fórmula que você deseja resolver.</a:t>
            </a:r>
            <a:endParaRPr lang="en-US" altLang="pt-BR" dirty="0"/>
          </a:p>
          <a:p>
            <a:pPr marL="0" indent="0" fontAlgn="base">
              <a:buNone/>
            </a:pPr>
            <a:endParaRPr lang="en-US" altLang="pt-BR" dirty="0"/>
          </a:p>
          <a:p>
            <a:pPr marL="0" indent="0" fontAlgn="base">
              <a:buNone/>
            </a:pPr>
            <a:r>
              <a:rPr lang="en-US" altLang="pt-BR" dirty="0"/>
              <a:t>Na caixa Até o valor, digite o resultado da fórmula </a:t>
            </a:r>
            <a:r>
              <a:rPr lang="en-US" altLang="pt-BR" dirty="0" smtClean="0"/>
              <a:t>desejado.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6 - </a:t>
            </a:r>
            <a:r>
              <a:rPr lang="en-US" altLang="pt-BR" b="1" dirty="0" smtClean="0">
                <a:solidFill>
                  <a:srgbClr val="FF0000"/>
                </a:solidFill>
              </a:rPr>
              <a:t>Atingir Metas </a:t>
            </a:r>
            <a:r>
              <a:rPr lang="en-US" altLang="en-US" b="1" dirty="0" smtClean="0">
                <a:solidFill>
                  <a:srgbClr val="FF0000"/>
                </a:solidFill>
              </a:rPr>
              <a:t>- Exercícios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 </a:t>
            </a:r>
            <a:endParaRPr lang="pt-BR" dirty="0"/>
          </a:p>
          <a:p>
            <a:pPr marL="0" indent="0" fontAlgn="base">
              <a:buNone/>
            </a:pPr>
            <a:endParaRPr lang="en-US" altLang="pt-BR" dirty="0"/>
          </a:p>
          <a:p>
            <a:pPr marL="0" indent="0" fontAlgn="base">
              <a:buNone/>
            </a:pPr>
            <a:endParaRPr lang="en-US" altLang="pt-BR" dirty="0"/>
          </a:p>
        </p:txBody>
      </p:sp>
      <p:pic>
        <p:nvPicPr>
          <p:cNvPr id="5" name="Picture 4" descr="Screenshot from 2019-09-23 17-30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691005"/>
            <a:ext cx="11598275" cy="421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6 - </a:t>
            </a:r>
            <a:r>
              <a:rPr lang="en-US" altLang="pt-BR" b="1" dirty="0" smtClean="0">
                <a:solidFill>
                  <a:srgbClr val="FF0000"/>
                </a:solidFill>
              </a:rPr>
              <a:t>Atingir Metas </a:t>
            </a:r>
            <a:r>
              <a:rPr lang="en-US" altLang="en-US" b="1" dirty="0" smtClean="0">
                <a:solidFill>
                  <a:srgbClr val="FF0000"/>
                </a:solidFill>
              </a:rPr>
              <a:t>- Exercícios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 </a:t>
            </a:r>
            <a:endParaRPr lang="pt-BR" dirty="0"/>
          </a:p>
          <a:p>
            <a:pPr marL="0" indent="0" fontAlgn="base">
              <a:buNone/>
            </a:pPr>
            <a:endParaRPr lang="en-US" altLang="pt-BR" dirty="0"/>
          </a:p>
          <a:p>
            <a:pPr marL="0" indent="0" fontAlgn="base">
              <a:buNone/>
            </a:pPr>
            <a:endParaRPr lang="en-US" altLang="pt-BR" dirty="0"/>
          </a:p>
        </p:txBody>
      </p:sp>
      <p:pic>
        <p:nvPicPr>
          <p:cNvPr id="4" name="Picture 3" descr="Screenshot from 2019-09-23 17-31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691005"/>
            <a:ext cx="11698605" cy="427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9150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Tópico 6 -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74190"/>
            <a:ext cx="10979785" cy="4351655"/>
          </a:xfrm>
        </p:spPr>
        <p:txBody>
          <a:bodyPr>
            <a:normAutofit lnSpcReduction="20000"/>
          </a:bodyPr>
          <a:lstStyle/>
          <a:p>
            <a:pPr marL="0" indent="0" algn="just" fontAlgn="base">
              <a:buNone/>
            </a:pPr>
            <a:r>
              <a:rPr lang="en-US" altLang="pt-BR" dirty="0"/>
              <a:t>Regressão é uma técnica estatística para avaliar a relação matemática entre duas variáveis (uma dependente – y e outra independente – x).</a:t>
            </a:r>
            <a:endParaRPr lang="en-US" altLang="pt-BR" dirty="0"/>
          </a:p>
          <a:p>
            <a:pPr marL="0" indent="0" algn="just" fontAlgn="base">
              <a:buNone/>
            </a:pPr>
            <a:endParaRPr lang="en-US" alt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Se </a:t>
            </a:r>
            <a:r>
              <a:rPr lang="pt-BR" dirty="0"/>
              <a:t>em vez de uma, forem incorporadas várias variáveis independentes, o modelo passa a denominar-se modelo de </a:t>
            </a:r>
            <a:r>
              <a:rPr lang="pt-BR" b="1" dirty="0"/>
              <a:t>regressão linear</a:t>
            </a:r>
            <a:r>
              <a:rPr lang="pt-BR" dirty="0"/>
              <a:t> múltipla</a:t>
            </a:r>
            <a:r>
              <a:rPr lang="pt-BR" dirty="0" smtClean="0"/>
              <a:t>.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/>
              <a:t>A relação entre elas é representada por um modelo matemático, que associa a variável dependente com as variáveis independentes.</a:t>
            </a:r>
            <a:endParaRPr lang="en-US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 marL="0" indent="0" fontAlgn="base">
              <a:buNone/>
            </a:pPr>
            <a:r>
              <a:rPr lang="pt-BR" dirty="0"/>
              <a:t>O modelo de negócio que você escolhe para a sua empresa </a:t>
            </a:r>
            <a:r>
              <a:rPr lang="pt-BR" dirty="0">
                <a:hlinkClick r:id="rId1"/>
              </a:rPr>
              <a:t>determina sua estrutura de capital no futuro</a:t>
            </a:r>
            <a:r>
              <a:rPr lang="pt-BR" dirty="0"/>
              <a:t> </a:t>
            </a:r>
            <a:r>
              <a:rPr lang="en-US" altLang="pt-BR" dirty="0"/>
              <a:t>e d</a:t>
            </a:r>
            <a:r>
              <a:rPr lang="pt-BR" dirty="0" smtClean="0"/>
              <a:t>ireciona </a:t>
            </a:r>
            <a:r>
              <a:rPr lang="pt-BR" dirty="0"/>
              <a:t>os </a:t>
            </a:r>
            <a:r>
              <a:rPr lang="pt-BR" dirty="0" smtClean="0"/>
              <a:t>negócios.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b="1" dirty="0" smtClean="0"/>
              <a:t>Exemplos: Modelo de Negócio Prestação de Serviços. </a:t>
            </a:r>
            <a:r>
              <a:rPr lang="pt-BR" dirty="0" smtClean="0"/>
              <a:t>De acordo com o aumento de clientes cresce o passivo e o número de funcionários da empresa.</a:t>
            </a:r>
            <a:endParaRPr lang="pt-BR" dirty="0" smtClean="0"/>
          </a:p>
          <a:p>
            <a:pPr marL="0" indent="0" algn="just" fontAlgn="base">
              <a:buNone/>
            </a:pPr>
            <a:r>
              <a:rPr lang="pt-BR" b="1" dirty="0" smtClean="0"/>
              <a:t>Modelo </a:t>
            </a:r>
            <a:r>
              <a:rPr lang="pt-BR" b="1" dirty="0"/>
              <a:t>de Negócio </a:t>
            </a:r>
            <a:r>
              <a:rPr lang="pt-BR" b="1" dirty="0" smtClean="0"/>
              <a:t>Startup de Tecnologia. </a:t>
            </a:r>
            <a:r>
              <a:rPr lang="pt-BR" dirty="0" smtClean="0"/>
              <a:t>Crescimento de Funcionários em escala, importante garantir a qualidade dos serviços e suporte.</a:t>
            </a: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Áreas </a:t>
            </a:r>
            <a:r>
              <a:rPr lang="pt-BR" dirty="0"/>
              <a:t>do Conhecimento: Integração, Tempo, Custos, Qualidade, Recursos Humanos, Comunicações, Riscos e Aquisições.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5495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Exemplos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Relação </a:t>
            </a:r>
            <a:r>
              <a:rPr lang="pt-BR" dirty="0"/>
              <a:t>linear entre duas variáveis </a:t>
            </a:r>
            <a:r>
              <a:rPr lang="pt-BR" dirty="0" smtClean="0"/>
              <a:t>quantitativas, exemplos: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Altura dos pais e altura dos filhos;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Renda Semanal e Despesas de Consumo;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Variação dos Salários e Taxa de Desemprego;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Demanda de Produtos de uma Firma e Publicidade.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Sob dois pontos de vista: Explicitando a forma da relação: </a:t>
            </a:r>
            <a:r>
              <a:rPr lang="pt-BR" b="1" dirty="0" smtClean="0">
                <a:solidFill>
                  <a:srgbClr val="FF0000"/>
                </a:solidFill>
              </a:rPr>
              <a:t>REGRESSÃO</a:t>
            </a:r>
            <a:r>
              <a:rPr lang="pt-BR" dirty="0" smtClean="0"/>
              <a:t> e Quantificando a força ou o grau dessa relação: </a:t>
            </a:r>
            <a:r>
              <a:rPr lang="pt-BR" b="1" dirty="0" smtClean="0">
                <a:solidFill>
                  <a:srgbClr val="FF0000"/>
                </a:solidFill>
              </a:rPr>
              <a:t>CORRELAÇÃO</a:t>
            </a:r>
            <a:r>
              <a:rPr lang="pt-BR" dirty="0" smtClean="0"/>
              <a:t>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Dispersão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115" y="1524000"/>
            <a:ext cx="11313795" cy="4653280"/>
          </a:xfrm>
        </p:spPr>
        <p:txBody>
          <a:bodyPr>
            <a:normAutofit lnSpcReduction="20000"/>
          </a:bodyPr>
          <a:lstStyle/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Com </a:t>
            </a:r>
            <a:r>
              <a:rPr lang="pt-BR" dirty="0"/>
              <a:t>base nos dados constrói-se o diagrama de dispersão, que deve exibir uma tendência linear para que se possa usar a regressão linear. 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Este </a:t>
            </a:r>
            <a:r>
              <a:rPr lang="pt-BR" dirty="0"/>
              <a:t>diagrama permite decidir empiricamente: </a:t>
            </a: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• </a:t>
            </a:r>
            <a:r>
              <a:rPr lang="pt-BR" dirty="0"/>
              <a:t>se um relacionamento linear entre as variáveis X e Y deve ser assumido 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• </a:t>
            </a:r>
            <a:r>
              <a:rPr lang="pt-BR" dirty="0"/>
              <a:t>se o grau de relacionamento linear entre as var</a:t>
            </a:r>
            <a:r>
              <a:rPr lang="" altLang="pt-BR" dirty="0"/>
              <a:t>s</a:t>
            </a:r>
            <a:r>
              <a:rPr lang="pt-BR" dirty="0"/>
              <a:t> é forte ou </a:t>
            </a:r>
            <a:r>
              <a:rPr lang="pt-BR" dirty="0" smtClean="0"/>
              <a:t>fraco.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4075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Correlação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Este coeficiente </a:t>
            </a:r>
            <a:r>
              <a:rPr lang="pt-BR" b="1" dirty="0" smtClean="0"/>
              <a:t>(Pearson)</a:t>
            </a:r>
            <a:r>
              <a:rPr lang="pt-BR" dirty="0" smtClean="0"/>
              <a:t> </a:t>
            </a:r>
            <a:r>
              <a:rPr lang="pt-BR" dirty="0"/>
              <a:t>é uma medida do grau de dependência linear entre as duas variáveis, X e Y. </a:t>
            </a:r>
            <a:r>
              <a:rPr lang="pt-BR" dirty="0" smtClean="0"/>
              <a:t>Varia entre </a:t>
            </a:r>
            <a:r>
              <a:rPr lang="pt-BR" dirty="0"/>
              <a:t>−1 ≤ r ≤ </a:t>
            </a:r>
            <a:r>
              <a:rPr lang="pt-BR" dirty="0" smtClean="0"/>
              <a:t>1</a:t>
            </a:r>
            <a:r>
              <a:rPr lang="pt-BR" dirty="0"/>
              <a:t>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 </a:t>
            </a:r>
            <a:r>
              <a:rPr lang="pt-BR" dirty="0"/>
              <a:t>= 1: relação linear perfeita (e positiva) entre X e Y; 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 </a:t>
            </a:r>
            <a:r>
              <a:rPr lang="pt-BR" dirty="0"/>
              <a:t>= 0: inexistência de relação linear entre X e Y; 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 </a:t>
            </a:r>
            <a:r>
              <a:rPr lang="pt-BR" dirty="0"/>
              <a:t>= −1: relação linear perfeita (e negativa) entre X e Y; 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 </a:t>
            </a:r>
            <a:r>
              <a:rPr lang="pt-BR" dirty="0"/>
              <a:t>&gt; 0: relação linear positiva entre X e Y; 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dirty="0" smtClean="0"/>
              <a:t>r </a:t>
            </a:r>
            <a:r>
              <a:rPr lang="pt-BR" dirty="0"/>
              <a:t>&lt; 0: relação linear negativa entre X e  </a:t>
            </a:r>
            <a:r>
              <a:rPr lang="pt-BR" dirty="0" smtClean="0"/>
              <a:t>Y.</a:t>
            </a:r>
            <a:endParaRPr lang="pt-BR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" altLang="pt-BR" dirty="0"/>
              <a:t>r² Coef. de Determinação analisa a regressão (Ajuste Modelo)</a:t>
            </a:r>
            <a:endParaRPr lang="" alt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60" y="4413592"/>
            <a:ext cx="4055820" cy="79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9120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(MRLS)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2" y="1526195"/>
            <a:ext cx="10499848" cy="495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9285605" y="5728970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Inclinação(SLOPE)</a:t>
            </a:r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Intercepção</a:t>
            </a:r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RQUAD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pt-BR" dirty="0" smtClean="0"/>
              <a:t>Quanto maior a área de um fragmento florestal maior será o número de espécie encontradas?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Resposta: Y = -1,78 + 2,39X</a:t>
            </a:r>
            <a:endParaRPr lang="pt-BR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398954" y="295877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 de Fragmento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Riqueza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2,84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9561195" y="4608195"/>
            <a:ext cx="23342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Inclinação(SLOPE)</a:t>
            </a:r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Intercepção</a:t>
            </a:r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>
                <a:solidFill>
                  <a:srgbClr val="FF0000"/>
                </a:solidFill>
              </a:rPr>
              <a:t>RQUAD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24525" y="1967865"/>
            <a:ext cx="4588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FF0000"/>
                </a:solidFill>
              </a:rPr>
              <a:t>O coeficiente linear da reta (b)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O coeficiente angular da reta (a)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O coeficiente de determinação (r²)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385" y="6134100"/>
            <a:ext cx="11857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FF0000"/>
                </a:solidFill>
              </a:rPr>
              <a:t>Clicando-se com o botão direito sobre os dados da série, seleciona-se a opção Adicionar Linha de Tendência</a:t>
            </a:r>
            <a:r>
              <a:rPr lang="" altLang="en-US" b="1">
                <a:solidFill>
                  <a:srgbClr val="FF0000"/>
                </a:solidFill>
              </a:rPr>
              <a:t>.</a:t>
            </a:r>
            <a:endParaRPr lang="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Previsão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Uma aplicação muito importante de um modelo de regressão é a previsão de novas ou futuras observações de Y, (</a:t>
            </a:r>
            <a:r>
              <a:rPr lang="pt-BR" dirty="0" err="1" smtClean="0"/>
              <a:t>Y</a:t>
            </a:r>
            <a:r>
              <a:rPr lang="pt-BR" baseline="-25000" dirty="0" err="1" smtClean="0"/>
              <a:t>f</a:t>
            </a:r>
            <a:r>
              <a:rPr lang="pt-BR" dirty="0" smtClean="0"/>
              <a:t>(x)) corresponde a um dado valor da variável explicativa X, </a:t>
            </a:r>
            <a:r>
              <a:rPr lang="pt-BR" dirty="0" err="1" smtClean="0"/>
              <a:t>x</a:t>
            </a:r>
            <a:r>
              <a:rPr lang="pt-BR" baseline="-25000" dirty="0" err="1" smtClean="0"/>
              <a:t>f</a:t>
            </a:r>
            <a:r>
              <a:rPr lang="pt-BR" dirty="0" smtClean="0"/>
              <a:t>, então o estimador será: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>
                <a:solidFill>
                  <a:schemeClr val="tx1"/>
                </a:solidFill>
              </a:rPr>
              <a:t>Além dessas duas formas, é possível realizar a análise de regressão utilizando o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suplemento Análise de Dados</a:t>
            </a:r>
            <a:r>
              <a:rPr lang="pt-BR" b="1" dirty="0" smtClean="0">
                <a:solidFill>
                  <a:srgbClr val="FF0000"/>
                </a:solidFill>
              </a:rPr>
              <a:t>. É necessário ativar esse suplemento através das opções do Excel.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55" y="3361959"/>
            <a:ext cx="4438891" cy="85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pt-BR" b="1" dirty="0" smtClean="0">
                <a:solidFill>
                  <a:srgbClr val="FF0000"/>
                </a:solidFill>
              </a:rPr>
              <a:t>Análise</a:t>
            </a:r>
            <a:r>
              <a:rPr lang="pt-BR" b="1" dirty="0" smtClean="0">
                <a:solidFill>
                  <a:srgbClr val="FF0000"/>
                </a:solidFill>
              </a:rPr>
              <a:t>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746885"/>
            <a:ext cx="10814538" cy="4652963"/>
          </a:xfrm>
        </p:spPr>
        <p:txBody>
          <a:bodyPr>
            <a:normAutofit lnSpcReduction="20000"/>
          </a:bodyPr>
          <a:lstStyle/>
          <a:p>
            <a:pPr marL="0" indent="0" algn="just" fontAlgn="base">
              <a:buNone/>
            </a:pPr>
            <a:r>
              <a:rPr lang="" altLang="en-US" dirty="0" smtClean="0">
                <a:sym typeface="+mn-ea"/>
              </a:rPr>
              <a:t>Serve para analisar a relação de uma variável dependente com várias variávies independentes. </a:t>
            </a:r>
            <a:r>
              <a:rPr lang="" altLang="en-US" dirty="0" smtClean="0">
                <a:solidFill>
                  <a:srgbClr val="FF0000"/>
                </a:solidFill>
                <a:sym typeface="+mn-ea"/>
              </a:rPr>
              <a:t>Ativar o suplemento Análise de Dados do EXCEl.</a:t>
            </a:r>
            <a:endParaRPr lang="en-US" altLang="pt-BR" dirty="0" smtClean="0">
              <a:solidFill>
                <a:srgbClr val="FF0000"/>
              </a:solidFill>
              <a:sym typeface="+mn-ea"/>
            </a:endParaRPr>
          </a:p>
          <a:p>
            <a:pPr marL="0" indent="0" algn="just" fontAlgn="base">
              <a:buNone/>
            </a:pPr>
            <a:endParaRPr lang="en-US" altLang="pt-BR" dirty="0" smtClean="0">
              <a:sym typeface="+mn-ea"/>
            </a:endParaRPr>
          </a:p>
          <a:p>
            <a:pPr marL="0" indent="0" algn="just" fontAlgn="base">
              <a:buNone/>
            </a:pPr>
            <a:r>
              <a:rPr lang="" altLang="en-US" dirty="0" smtClean="0">
                <a:sym typeface="+mn-ea"/>
              </a:rPr>
              <a:t>Ex.:</a:t>
            </a:r>
            <a:endParaRPr lang="en-US" altLang="pt-BR" dirty="0" smtClean="0"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pt-BR" dirty="0" smtClean="0">
                <a:sym typeface="+mn-ea"/>
              </a:rPr>
              <a:t>MRLS =&gt; Y = </a:t>
            </a:r>
            <a:r>
              <a:rPr lang="" altLang="en-US" dirty="0" smtClean="0">
                <a:sym typeface="+mn-ea"/>
              </a:rPr>
              <a:t>a</a:t>
            </a:r>
            <a:r>
              <a:rPr lang="en-US" altLang="pt-BR" baseline="-25000" dirty="0" smtClean="0">
                <a:sym typeface="+mn-ea"/>
              </a:rPr>
              <a:t>o</a:t>
            </a:r>
            <a:r>
              <a:rPr lang="en-US" altLang="pt-BR" dirty="0" smtClean="0">
                <a:sym typeface="+mn-ea"/>
              </a:rPr>
              <a:t> + bx; Preço do apartamento </a:t>
            </a:r>
            <a:r>
              <a:rPr lang="" altLang="en-US" dirty="0" smtClean="0">
                <a:sym typeface="+mn-ea"/>
              </a:rPr>
              <a:t>(Y)</a:t>
            </a:r>
            <a:r>
              <a:rPr lang="en-US" altLang="pt-BR" dirty="0" smtClean="0">
                <a:sym typeface="+mn-ea"/>
              </a:rPr>
              <a:t> x tamanho(m²) </a:t>
            </a:r>
            <a:r>
              <a:rPr lang="" altLang="en-US" dirty="0" smtClean="0">
                <a:sym typeface="+mn-ea"/>
              </a:rPr>
              <a:t>(X)</a:t>
            </a:r>
            <a:endParaRPr lang="en-US" altLang="pt-BR" dirty="0" smtClean="0"/>
          </a:p>
          <a:p>
            <a:pPr marL="0" indent="0" algn="just" fontAlgn="base">
              <a:buNone/>
            </a:pPr>
            <a:endParaRPr lang="en-US" altLang="pt-BR" dirty="0" smtClean="0"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pt-BR" dirty="0" smtClean="0">
                <a:sym typeface="+mn-ea"/>
              </a:rPr>
              <a:t>MRL</a:t>
            </a:r>
            <a:r>
              <a:rPr lang="" altLang="en-US" dirty="0" smtClean="0">
                <a:sym typeface="+mn-ea"/>
              </a:rPr>
              <a:t>M</a:t>
            </a:r>
            <a:r>
              <a:rPr lang="en-US" altLang="pt-BR" dirty="0" smtClean="0">
                <a:sym typeface="+mn-ea"/>
              </a:rPr>
              <a:t> =&gt; Y = </a:t>
            </a:r>
            <a:r>
              <a:rPr lang="" altLang="en-US" dirty="0" smtClean="0">
                <a:sym typeface="+mn-ea"/>
              </a:rPr>
              <a:t>a</a:t>
            </a:r>
            <a:r>
              <a:rPr lang="en-US" altLang="pt-BR" baseline="-25000" dirty="0" smtClean="0">
                <a:sym typeface="+mn-ea"/>
              </a:rPr>
              <a:t>o</a:t>
            </a:r>
            <a:r>
              <a:rPr lang="en-US" altLang="pt-BR" dirty="0" smtClean="0">
                <a:sym typeface="+mn-ea"/>
              </a:rPr>
              <a:t> + b</a:t>
            </a:r>
            <a:r>
              <a:rPr lang="" altLang="en-US" baseline="-25000" dirty="0" smtClean="0">
                <a:sym typeface="+mn-ea"/>
              </a:rPr>
              <a:t>1</a:t>
            </a:r>
            <a:r>
              <a:rPr lang="en-US" altLang="pt-BR" dirty="0" smtClean="0">
                <a:sym typeface="+mn-ea"/>
              </a:rPr>
              <a:t>x</a:t>
            </a:r>
            <a:r>
              <a:rPr lang="" altLang="en-US" baseline="-25000" dirty="0" smtClean="0">
                <a:sym typeface="+mn-ea"/>
              </a:rPr>
              <a:t>1</a:t>
            </a:r>
            <a:r>
              <a:rPr lang="en-US" altLang="pt-BR" dirty="0" smtClean="0">
                <a:sym typeface="+mn-ea"/>
              </a:rPr>
              <a:t> </a:t>
            </a:r>
            <a:r>
              <a:rPr lang="" altLang="en-US" dirty="0" smtClean="0">
                <a:sym typeface="+mn-ea"/>
              </a:rPr>
              <a:t>+ b</a:t>
            </a:r>
            <a:r>
              <a:rPr lang="" altLang="en-US" baseline="-25000" dirty="0" smtClean="0">
                <a:sym typeface="+mn-ea"/>
              </a:rPr>
              <a:t>2</a:t>
            </a:r>
            <a:r>
              <a:rPr lang="" altLang="en-US" dirty="0" smtClean="0">
                <a:sym typeface="+mn-ea"/>
              </a:rPr>
              <a:t>x</a:t>
            </a:r>
            <a:r>
              <a:rPr lang="" altLang="en-US" baseline="-25000" dirty="0" smtClean="0">
                <a:sym typeface="+mn-ea"/>
              </a:rPr>
              <a:t>2</a:t>
            </a:r>
            <a:r>
              <a:rPr lang="" altLang="en-US" dirty="0" smtClean="0">
                <a:sym typeface="+mn-ea"/>
              </a:rPr>
              <a:t> + ...</a:t>
            </a:r>
            <a:r>
              <a:rPr lang="en-US" altLang="pt-BR" dirty="0" smtClean="0">
                <a:sym typeface="+mn-ea"/>
              </a:rPr>
              <a:t>; Preço do apartamento x </a:t>
            </a:r>
            <a:r>
              <a:rPr lang="" altLang="en-US" dirty="0" smtClean="0">
                <a:sym typeface="+mn-ea"/>
              </a:rPr>
              <a:t>N Vars. x</a:t>
            </a:r>
            <a:r>
              <a:rPr lang="" altLang="en-US" baseline="-25000" dirty="0" smtClean="0">
                <a:sym typeface="+mn-ea"/>
              </a:rPr>
              <a:t>1</a:t>
            </a:r>
            <a:r>
              <a:rPr lang="" altLang="en-US" dirty="0" smtClean="0">
                <a:sym typeface="+mn-ea"/>
              </a:rPr>
              <a:t> = tamanho(m²); x</a:t>
            </a:r>
            <a:r>
              <a:rPr lang="" altLang="en-US" baseline="-25000" dirty="0" smtClean="0">
                <a:sym typeface="+mn-ea"/>
              </a:rPr>
              <a:t>2</a:t>
            </a:r>
            <a:r>
              <a:rPr lang="" altLang="en-US" dirty="0" smtClean="0">
                <a:sym typeface="+mn-ea"/>
              </a:rPr>
              <a:t> = idade do imóvel</a:t>
            </a:r>
            <a:endParaRPr lang="en-US" alt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" altLang="pt-BR" dirty="0" smtClean="0"/>
              <a:t>Coeficientes: a</a:t>
            </a:r>
            <a:r>
              <a:rPr lang="" altLang="pt-BR" baseline="-25000" dirty="0" smtClean="0"/>
              <a:t>o; </a:t>
            </a:r>
            <a:r>
              <a:rPr lang="" altLang="pt-BR" dirty="0" smtClean="0"/>
              <a:t>b</a:t>
            </a:r>
            <a:r>
              <a:rPr lang="" altLang="pt-BR" baseline="-25000" dirty="0" smtClean="0"/>
              <a:t>1</a:t>
            </a:r>
            <a:r>
              <a:rPr lang="" altLang="pt-BR" dirty="0" smtClean="0"/>
              <a:t>, b</a:t>
            </a:r>
            <a:r>
              <a:rPr lang="" altLang="pt-BR" baseline="-25000" dirty="0" smtClean="0"/>
              <a:t>2</a:t>
            </a:r>
            <a:r>
              <a:rPr lang="" altLang="pt-BR" dirty="0" smtClean="0"/>
              <a:t>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Análise</a:t>
            </a:r>
            <a:r>
              <a:rPr lang="pt-BR" b="1" dirty="0" smtClean="0">
                <a:solidFill>
                  <a:srgbClr val="FF0000"/>
                </a:solidFill>
              </a:rPr>
              <a:t>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746885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" altLang="en-US" dirty="0" smtClean="0"/>
              <a:t>1. Teste F de Significação Global </a:t>
            </a:r>
            <a:r>
              <a:rPr lang="" altLang="en-US" dirty="0" smtClean="0">
                <a:sym typeface="+mn-ea"/>
              </a:rPr>
              <a:t>do modelo</a:t>
            </a:r>
            <a:r>
              <a:rPr lang="en-US" altLang="en-US" dirty="0" smtClean="0">
                <a:sym typeface="+mn-ea"/>
              </a:rPr>
              <a:t>. </a:t>
            </a:r>
            <a:r>
              <a:rPr lang="" altLang="en-US" dirty="0" smtClean="0">
                <a:sym typeface="+mn-ea"/>
              </a:rPr>
              <a:t>(ANOVA)</a:t>
            </a:r>
            <a:r>
              <a:rPr lang="en-US" altLang="pt-BR" dirty="0" smtClean="0"/>
              <a:t> </a:t>
            </a:r>
            <a:endParaRPr lang="en-US" altLang="pt-BR" dirty="0" smtClean="0"/>
          </a:p>
          <a:p>
            <a:pPr marL="0" indent="0" algn="just" fontAlgn="base">
              <a:buNone/>
            </a:pPr>
            <a:r>
              <a:rPr lang="" altLang="en-US" dirty="0" smtClean="0"/>
              <a:t>Se Há evidências de que pelo menos uma variável no modelo está relacionado com a variável DEPENDENTE. </a:t>
            </a:r>
            <a:endParaRPr lang="" altLang="en-US" dirty="0" smtClean="0"/>
          </a:p>
          <a:p>
            <a:pPr marL="0" indent="0" algn="just" fontAlgn="base">
              <a:buNone/>
            </a:pPr>
            <a:endParaRPr lang="" altLang="en-US" dirty="0" smtClean="0"/>
          </a:p>
          <a:p>
            <a:pPr marL="0" indent="0" algn="just" fontAlgn="base">
              <a:buNone/>
            </a:pPr>
            <a:r>
              <a:rPr lang="" altLang="en-US" dirty="0" smtClean="0"/>
              <a:t>Se o valor-p do teste F &lt; 0,05, há evidências estatísticas de relação entre variáveis dependentes x independentes, senão o modelo de regressão não serve.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Análise</a:t>
            </a:r>
            <a:r>
              <a:rPr lang="pt-BR" b="1" dirty="0" smtClean="0">
                <a:solidFill>
                  <a:srgbClr val="FF0000"/>
                </a:solidFill>
              </a:rPr>
              <a:t>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746885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" altLang="en-US" dirty="0" smtClean="0"/>
              <a:t>2</a:t>
            </a:r>
            <a:r>
              <a:rPr lang="en-US" altLang="en-US" dirty="0" smtClean="0"/>
              <a:t>. Teste de Significação </a:t>
            </a:r>
            <a:r>
              <a:rPr lang="" altLang="en-US" dirty="0" smtClean="0"/>
              <a:t>Individuais</a:t>
            </a:r>
            <a:r>
              <a:rPr lang="en-US" altLang="en-US" dirty="0" smtClean="0">
                <a:sym typeface="+mn-ea"/>
              </a:rPr>
              <a:t>. </a:t>
            </a:r>
            <a:r>
              <a:rPr lang="en-US" altLang="pt-BR" dirty="0" smtClean="0"/>
              <a:t> </a:t>
            </a:r>
            <a:endParaRPr lang="en-US" altLang="pt-BR" dirty="0" smtClean="0"/>
          </a:p>
          <a:p>
            <a:pPr marL="0" indent="0" algn="just" fontAlgn="base">
              <a:buNone/>
            </a:pPr>
            <a:endParaRPr lang="en-US" altLang="en-US" dirty="0" smtClean="0"/>
          </a:p>
          <a:p>
            <a:pPr marL="0" indent="0" algn="just" fontAlgn="base">
              <a:buNone/>
            </a:pPr>
            <a:r>
              <a:rPr lang="" altLang="en-US" dirty="0" smtClean="0"/>
              <a:t>Quais variáveis estão relacionadas com a variável DEPENDENTE.</a:t>
            </a:r>
            <a:endParaRPr lang="" altLang="en-US" dirty="0" smtClean="0"/>
          </a:p>
          <a:p>
            <a:pPr marL="0" indent="0" algn="just" fontAlgn="base">
              <a:buNone/>
            </a:pPr>
            <a:r>
              <a:rPr lang="" altLang="en-US" dirty="0" smtClean="0"/>
              <a:t>Identificar se</a:t>
            </a:r>
            <a:r>
              <a:rPr lang="en-US" altLang="en-US" dirty="0" smtClean="0"/>
              <a:t> o valor-p </a:t>
            </a:r>
            <a:r>
              <a:rPr lang="en-US" altLang="en-US" dirty="0" smtClean="0">
                <a:sym typeface="+mn-ea"/>
              </a:rPr>
              <a:t>das variáveis </a:t>
            </a:r>
            <a:r>
              <a:rPr lang="en-US" altLang="en-US" dirty="0" smtClean="0"/>
              <a:t>do teste F &lt; 0,05.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" altLang="pt-BR" dirty="0" smtClean="0"/>
              <a:t>3. Teste R² e R² ajustado (</a:t>
            </a:r>
            <a:r>
              <a:rPr lang="" altLang="pt-BR" dirty="0" smtClean="0">
                <a:solidFill>
                  <a:srgbClr val="FF0000"/>
                </a:solidFill>
              </a:rPr>
              <a:t>&gt; número de variáveis</a:t>
            </a:r>
            <a:r>
              <a:rPr lang="" altLang="pt-BR" dirty="0" smtClean="0"/>
              <a:t>)</a:t>
            </a:r>
            <a:endParaRPr lang="" altLang="pt-BR" dirty="0" smtClean="0"/>
          </a:p>
          <a:p>
            <a:pPr marL="0" indent="0" algn="just" fontAlgn="base">
              <a:buNone/>
            </a:pPr>
            <a:endParaRPr lang="" altLang="pt-BR" dirty="0" smtClean="0"/>
          </a:p>
          <a:p>
            <a:pPr marL="0" indent="0" algn="just" fontAlgn="base">
              <a:buNone/>
            </a:pPr>
            <a:r>
              <a:rPr lang="" altLang="pt-BR" dirty="0" smtClean="0"/>
              <a:t>O quanto as variáveis INDEPENDENTES explicam a variabilidade da variável DEPENDENTE. Relação forte ou fraca.</a:t>
            </a:r>
            <a:endParaRPr lang="" altLang="pt-BR" dirty="0" smtClean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Análise</a:t>
            </a:r>
            <a:r>
              <a:rPr lang="pt-BR" b="1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746885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" altLang="en-US" dirty="0" smtClean="0"/>
              <a:t>4</a:t>
            </a:r>
            <a:r>
              <a:rPr lang="en-US" altLang="en-US" dirty="0" smtClean="0"/>
              <a:t>. </a:t>
            </a:r>
            <a:r>
              <a:rPr lang="" altLang="en-US" dirty="0" smtClean="0"/>
              <a:t>Coeficientes</a:t>
            </a:r>
            <a:endParaRPr lang="" altLang="en-US" dirty="0" smtClean="0"/>
          </a:p>
          <a:p>
            <a:pPr marL="0" indent="0" algn="just" fontAlgn="base">
              <a:buNone/>
            </a:pPr>
            <a:endParaRPr lang="" altLang="en-US" dirty="0" smtClean="0">
              <a:sym typeface="+mn-ea"/>
            </a:endParaRPr>
          </a:p>
          <a:p>
            <a:pPr marL="0" indent="0" algn="just" fontAlgn="base">
              <a:buNone/>
            </a:pPr>
            <a:r>
              <a:rPr lang="" altLang="en-US" dirty="0" smtClean="0"/>
              <a:t>Quais os valores de ao, b</a:t>
            </a:r>
            <a:r>
              <a:rPr lang="" altLang="en-US" baseline="-25000" dirty="0" smtClean="0"/>
              <a:t>1</a:t>
            </a:r>
            <a:r>
              <a:rPr lang="" altLang="en-US" dirty="0" smtClean="0"/>
              <a:t> e b</a:t>
            </a:r>
            <a:r>
              <a:rPr lang="" altLang="en-US" baseline="-25000" dirty="0" smtClean="0"/>
              <a:t>2</a:t>
            </a:r>
            <a:r>
              <a:rPr lang="" altLang="en-US" dirty="0" smtClean="0"/>
              <a:t>? interseção e demais coeficientes.</a:t>
            </a:r>
            <a:r>
              <a:rPr lang="en-US" altLang="en-US" dirty="0" smtClean="0">
                <a:sym typeface="+mn-ea"/>
              </a:rPr>
              <a:t> </a:t>
            </a:r>
            <a:r>
              <a:rPr lang="en-US" altLang="pt-BR" dirty="0" smtClean="0"/>
              <a:t> </a:t>
            </a:r>
            <a:endParaRPr lang="en-US" alt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" altLang="pt-BR" dirty="0"/>
              <a:t>Define a equação da Regressão Linear Múltipla.</a:t>
            </a:r>
            <a:endParaRPr 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Diferenciação em relação aos Concorrentes - Ativos </a:t>
            </a:r>
            <a:r>
              <a:rPr lang="pt-BR" b="1" dirty="0"/>
              <a:t>intangíveis</a:t>
            </a:r>
            <a:endParaRPr lang="pt-BR" dirty="0"/>
          </a:p>
          <a:p>
            <a:pPr algn="just"/>
            <a:r>
              <a:rPr lang="pt-BR" dirty="0"/>
              <a:t>De maneira evolutiva, os diferenciais competitivos das empresas estão em seus valores intangíveis. O conjunto deles é o que garante a diferenciação competitiva das empresas, que impulsiona os seus negócios e que permite que alcancem altas margens</a:t>
            </a:r>
            <a:r>
              <a:rPr lang="pt-BR" dirty="0" smtClean="0"/>
              <a:t>. Por exemplo, o </a:t>
            </a:r>
            <a:r>
              <a:rPr lang="pt-BR" dirty="0"/>
              <a:t>conhecimento corporativo, </a:t>
            </a:r>
            <a:r>
              <a:rPr lang="pt-BR" dirty="0" smtClean="0"/>
              <a:t>a </a:t>
            </a:r>
            <a:r>
              <a:rPr lang="pt-BR" dirty="0"/>
              <a:t>sustentabilidade, </a:t>
            </a:r>
            <a:r>
              <a:rPr lang="pt-BR" dirty="0" smtClean="0"/>
              <a:t>a </a:t>
            </a:r>
            <a:r>
              <a:rPr lang="pt-BR" dirty="0"/>
              <a:t>rede de relacionamentos, </a:t>
            </a:r>
            <a:r>
              <a:rPr lang="pt-BR" dirty="0" smtClean="0"/>
              <a:t>o </a:t>
            </a:r>
            <a:r>
              <a:rPr lang="pt-BR" dirty="0"/>
              <a:t>capital </a:t>
            </a:r>
            <a:r>
              <a:rPr lang="pt-BR" dirty="0" smtClean="0"/>
              <a:t>intelectual, </a:t>
            </a:r>
            <a:r>
              <a:rPr lang="pt-BR" dirty="0" err="1" smtClean="0"/>
              <a:t>etc</a:t>
            </a:r>
            <a:endParaRPr lang="pt-BR" dirty="0"/>
          </a:p>
          <a:p>
            <a:pPr marL="0" indent="0" fontAlgn="base">
              <a:buNone/>
            </a:pPr>
            <a:endParaRPr lang="pt-BR" b="1" dirty="0" smtClean="0"/>
          </a:p>
          <a:p>
            <a:pPr marL="0" indent="0" algn="just" fontAlgn="base">
              <a:buNone/>
            </a:pPr>
            <a:r>
              <a:rPr lang="pt-BR" b="1" dirty="0" smtClean="0"/>
              <a:t>CANVAS</a:t>
            </a:r>
            <a:r>
              <a:rPr lang="pt-BR" dirty="0" smtClean="0"/>
              <a:t> </a:t>
            </a:r>
            <a:r>
              <a:rPr lang="pt-BR" dirty="0"/>
              <a:t>metodologia para modelar </a:t>
            </a:r>
            <a:r>
              <a:rPr lang="en-US" altLang="pt-BR" dirty="0"/>
              <a:t>o </a:t>
            </a:r>
            <a:r>
              <a:rPr lang="pt-BR" dirty="0"/>
              <a:t>Negócio</a:t>
            </a:r>
            <a:r>
              <a:rPr lang="pt-BR" dirty="0" smtClean="0"/>
              <a:t>. </a:t>
            </a:r>
            <a:r>
              <a:rPr lang="en-US" altLang="pt-BR" dirty="0"/>
              <a:t>Descreve como sua empresa: cria, entrega e captura valor.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746885"/>
            <a:ext cx="10814538" cy="4652963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" altLang="pt-BR" dirty="0"/>
              <a:t>Uma cidade muito especial na qual o salário das pessoas é determinado pelo prefeito da cidade segue a seguinte regra:</a:t>
            </a:r>
            <a:endParaRPr lang="" altLang="pt-BR" dirty="0"/>
          </a:p>
          <a:p>
            <a:pPr marL="0" indent="0" algn="just" fontAlgn="base">
              <a:buNone/>
            </a:pPr>
            <a:endParaRPr lang="" altLang="pt-BR" dirty="0"/>
          </a:p>
          <a:p>
            <a:pPr marL="0" indent="0" algn="just" fontAlgn="base">
              <a:buNone/>
            </a:pPr>
            <a:r>
              <a:rPr lang="" altLang="pt-BR" dirty="0"/>
              <a:t>salario = 250 + 20 * idade</a:t>
            </a:r>
            <a:r>
              <a:rPr lang="" altLang="pt-BR" baseline="-25000" dirty="0"/>
              <a:t>i </a:t>
            </a:r>
            <a:r>
              <a:rPr lang="" altLang="pt-BR" dirty="0"/>
              <a:t>+</a:t>
            </a:r>
            <a:r>
              <a:rPr lang="" altLang="pt-BR" baseline="30000" dirty="0"/>
              <a:t> </a:t>
            </a:r>
            <a:r>
              <a:rPr lang="" altLang="pt-BR" dirty="0"/>
              <a:t>200 8 escolaridade</a:t>
            </a:r>
            <a:r>
              <a:rPr lang="" altLang="pt-BR" baseline="-25000" dirty="0"/>
              <a:t>i</a:t>
            </a:r>
            <a:r>
              <a:rPr lang="" altLang="pt-BR" dirty="0"/>
              <a:t>+ ε</a:t>
            </a:r>
            <a:r>
              <a:rPr lang="" altLang="pt-BR" baseline="-25000" dirty="0"/>
              <a:t>i</a:t>
            </a:r>
            <a:endParaRPr lang="" altLang="pt-BR" baseline="-25000" dirty="0"/>
          </a:p>
          <a:p>
            <a:pPr marL="0" indent="0" algn="just" fontAlgn="base">
              <a:buNone/>
            </a:pPr>
            <a:r>
              <a:rPr lang="" altLang="pt-BR" dirty="0"/>
              <a:t>em que </a:t>
            </a:r>
            <a:r>
              <a:rPr lang="en-US" altLang="pt-BR" dirty="0">
                <a:sym typeface="+mn-ea"/>
              </a:rPr>
              <a:t>ε</a:t>
            </a:r>
            <a:r>
              <a:rPr lang="en-US" altLang="pt-BR" baseline="-25000" dirty="0">
                <a:sym typeface="+mn-ea"/>
              </a:rPr>
              <a:t>i </a:t>
            </a:r>
            <a:r>
              <a:rPr lang="" altLang="en-US" dirty="0">
                <a:sym typeface="+mn-ea"/>
              </a:rPr>
              <a:t>é um erro aleatório com média nula que a calculadora do prefeito comete. </a:t>
            </a:r>
            <a:endParaRPr lang="" altLang="en-US" dirty="0">
              <a:sym typeface="+mn-ea"/>
            </a:endParaRPr>
          </a:p>
          <a:p>
            <a:pPr marL="0" indent="0" algn="just" fontAlgn="base">
              <a:buNone/>
            </a:pPr>
            <a:endParaRPr lang="" altLang="en-US" dirty="0">
              <a:sym typeface="+mn-ea"/>
            </a:endParaRPr>
          </a:p>
          <a:p>
            <a:pPr marL="0" indent="0" algn="just" fontAlgn="base">
              <a:buNone/>
            </a:pPr>
            <a:r>
              <a:rPr lang="" altLang="en-US" dirty="0">
                <a:sym typeface="+mn-ea"/>
              </a:rPr>
              <a:t>Qual é o salário que o prefeito espera que alguém com 20 anos de idade e 10 anos de escolaridade tenha ? </a:t>
            </a:r>
            <a:r>
              <a:rPr lang="" altLang="en-US" b="1" dirty="0">
                <a:solidFill>
                  <a:srgbClr val="FF0000"/>
                </a:solidFill>
                <a:sym typeface="+mn-ea"/>
              </a:rPr>
              <a:t>R$2.2650,00</a:t>
            </a:r>
            <a:endParaRPr lang="" altLang="pt-BR" dirty="0"/>
          </a:p>
          <a:p>
            <a:pPr marL="0" indent="0" algn="just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90" y="22225"/>
            <a:ext cx="12028805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3690" y="871220"/>
            <a:ext cx="25400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Y	X1	X2</a:t>
            </a:r>
            <a:endParaRPr lang="en-US"/>
          </a:p>
          <a:p>
            <a:r>
              <a:rPr lang="en-US"/>
              <a:t>74.8	15.3	57.3</a:t>
            </a:r>
            <a:endParaRPr lang="en-US"/>
          </a:p>
          <a:p>
            <a:r>
              <a:rPr lang="en-US"/>
              <a:t>74.0	15.2	63.8</a:t>
            </a:r>
            <a:endParaRPr lang="en-US"/>
          </a:p>
          <a:p>
            <a:r>
              <a:rPr lang="en-US"/>
              <a:t>72.9	16.3	65.4</a:t>
            </a:r>
            <a:endParaRPr lang="en-US"/>
          </a:p>
          <a:p>
            <a:r>
              <a:rPr lang="en-US"/>
              <a:t>70.0	14.3	57.0</a:t>
            </a:r>
            <a:endParaRPr lang="en-US"/>
          </a:p>
          <a:p>
            <a:r>
              <a:rPr lang="en-US"/>
              <a:t>74.9	14.6	63.8</a:t>
            </a:r>
            <a:endParaRPr lang="en-US"/>
          </a:p>
          <a:p>
            <a:r>
              <a:rPr lang="en-US"/>
              <a:t>76.0	17.3	63.2</a:t>
            </a:r>
            <a:endParaRPr lang="en-US"/>
          </a:p>
          <a:p>
            <a:r>
              <a:rPr lang="en-US"/>
              <a:t>72.0	14.5	60.2</a:t>
            </a:r>
            <a:endParaRPr lang="en-US"/>
          </a:p>
          <a:p>
            <a:r>
              <a:rPr lang="en-US"/>
              <a:t>73.5	14.9	57.7</a:t>
            </a:r>
            <a:endParaRPr lang="en-US"/>
          </a:p>
          <a:p>
            <a:r>
              <a:rPr lang="en-US"/>
              <a:t>74.5	15.3	56.4</a:t>
            </a:r>
            <a:endParaRPr lang="en-US"/>
          </a:p>
          <a:p>
            <a:r>
              <a:rPr lang="en-US"/>
              <a:t>73.5	13.9	55.6</a:t>
            </a:r>
            <a:endParaRPr lang="en-US"/>
          </a:p>
          <a:p>
            <a:r>
              <a:rPr lang="en-US"/>
              <a:t>71.5	15.2	62.6</a:t>
            </a:r>
            <a:endParaRPr lang="en-US"/>
          </a:p>
          <a:p>
            <a:r>
              <a:rPr lang="en-US"/>
              <a:t>71.0	14.4	63.4</a:t>
            </a:r>
            <a:endParaRPr lang="en-US"/>
          </a:p>
          <a:p>
            <a:r>
              <a:rPr lang="en-US"/>
              <a:t>78.9	14.9	60.2</a:t>
            </a:r>
            <a:endParaRPr lang="en-US"/>
          </a:p>
          <a:p>
            <a:r>
              <a:rPr lang="en-US"/>
              <a:t>86.5	18.6	67.2</a:t>
            </a:r>
            <a:endParaRPr lang="en-US"/>
          </a:p>
          <a:p>
            <a:r>
              <a:rPr lang="en-US"/>
              <a:t>68.0	15.2	57.1</a:t>
            </a:r>
            <a:endParaRPr lang="en-US"/>
          </a:p>
          <a:p>
            <a:r>
              <a:rPr lang="en-US"/>
              <a:t>102.0	25.8	89.6</a:t>
            </a:r>
            <a:endParaRPr lang="en-US"/>
          </a:p>
          <a:p>
            <a:r>
              <a:rPr lang="en-US"/>
              <a:t>84.0	19.1	68.6</a:t>
            </a:r>
            <a:endParaRPr lang="en-US"/>
          </a:p>
          <a:p>
            <a:r>
              <a:rPr lang="en-US"/>
              <a:t>69.0	15.4	60.1</a:t>
            </a:r>
            <a:endParaRPr lang="en-US"/>
          </a:p>
          <a:p>
            <a:r>
              <a:rPr lang="en-US"/>
              <a:t>88.0	18.1	66.3</a:t>
            </a:r>
            <a:endParaRPr lang="en-US"/>
          </a:p>
          <a:p>
            <a:r>
              <a:rPr lang="en-US"/>
              <a:t>76.0	16.4	65.8</a:t>
            </a:r>
            <a:endParaRPr lang="en-US"/>
          </a:p>
        </p:txBody>
      </p:sp>
      <p:pic>
        <p:nvPicPr>
          <p:cNvPr id="7" name="Picture 6" descr="Screenshot from 2019-09-24 16-59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9580" y="1232535"/>
            <a:ext cx="8556625" cy="518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90" y="22225"/>
            <a:ext cx="12028805" cy="132588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Trend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Forecast </a:t>
            </a:r>
            <a:r>
              <a:rPr lang="pt-BR" b="1" dirty="0" err="1" smtClean="0">
                <a:solidFill>
                  <a:srgbClr val="FF0000"/>
                </a:solidFill>
              </a:rPr>
              <a:t>Tracking</a:t>
            </a:r>
            <a:r>
              <a:rPr lang="pt-BR" b="1" dirty="0" smtClean="0">
                <a:solidFill>
                  <a:srgbClr val="FF0000"/>
                </a:solidFill>
              </a:rPr>
              <a:t> (MRL</a:t>
            </a:r>
            <a:r>
              <a:rPr lang="en-US" altLang="pt-BR" b="1" dirty="0" smtClean="0">
                <a:solidFill>
                  <a:srgbClr val="FF0000"/>
                </a:solidFill>
              </a:rPr>
              <a:t>M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shot from 2019-09-24 17-0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014730"/>
            <a:ext cx="11625580" cy="1762125"/>
          </a:xfrm>
          <a:prstGeom prst="rect">
            <a:avLst/>
          </a:prstGeom>
        </p:spPr>
      </p:pic>
      <p:pic>
        <p:nvPicPr>
          <p:cNvPr id="6" name="Picture 5" descr="Screenshot from 2019-09-24 17-02-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3033395"/>
            <a:ext cx="11781790" cy="1117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9145" y="4773295"/>
            <a:ext cx="68103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fontAlgn="base">
              <a:buNone/>
            </a:pPr>
            <a:r>
              <a:rPr lang="" altLang="en-US" sz="3200" b="1" dirty="0">
                <a:solidFill>
                  <a:srgbClr val="FF0000"/>
                </a:solidFill>
                <a:sym typeface="+mn-ea"/>
              </a:rPr>
              <a:t>Y = 30,97 + 2,634 X</a:t>
            </a:r>
            <a:r>
              <a:rPr lang="" altLang="en-US" sz="3200" b="1" baseline="-25000" dirty="0">
                <a:solidFill>
                  <a:srgbClr val="FF0000"/>
                </a:solidFill>
                <a:sym typeface="+mn-ea"/>
              </a:rPr>
              <a:t>1</a:t>
            </a:r>
            <a:r>
              <a:rPr lang="" altLang="en-US" sz="3200" b="1" dirty="0">
                <a:solidFill>
                  <a:srgbClr val="FF0000"/>
                </a:solidFill>
                <a:sym typeface="+mn-ea"/>
              </a:rPr>
              <a:t> + 0,045 X</a:t>
            </a:r>
            <a:r>
              <a:rPr lang="" altLang="en-US" sz="3200" b="1" baseline="-25000" dirty="0">
                <a:solidFill>
                  <a:srgbClr val="FF0000"/>
                </a:solidFill>
                <a:sym typeface="+mn-ea"/>
              </a:rPr>
              <a:t>2</a:t>
            </a:r>
            <a:endParaRPr lang="" altLang="en-US" sz="3200" b="1" baseline="-25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“</a:t>
            </a:r>
            <a:r>
              <a:rPr lang="pt-BR" dirty="0"/>
              <a:t>método estatístico que utiliza entre duas ou mais variáveis de modo que uma variável pode ser estimada (ou predita) a partir da outra ou das outras</a:t>
            </a:r>
            <a:r>
              <a:rPr lang="pt-BR" dirty="0" smtClean="0"/>
              <a:t>”, </a:t>
            </a:r>
            <a:r>
              <a:rPr lang="en-US" dirty="0" err="1"/>
              <a:t>Neter</a:t>
            </a:r>
            <a:r>
              <a:rPr lang="en-US" dirty="0"/>
              <a:t>, J. et al. Applied Linear Statistical Models. McGraw Hill, </a:t>
            </a:r>
            <a:r>
              <a:rPr lang="en-US" dirty="0" smtClean="0"/>
              <a:t>1996.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dispersão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A </a:t>
            </a:r>
            <a:r>
              <a:rPr lang="pt-BR" dirty="0"/>
              <a:t>presença ou ausência de relação linear pode ser investigada sob dois pontos de vista: </a:t>
            </a:r>
            <a:endParaRPr lang="pt-BR" dirty="0" smtClean="0"/>
          </a:p>
          <a:p>
            <a:pPr marL="514350" indent="-514350" fontAlgn="base">
              <a:buAutoNum type="alphaLcParenR"/>
            </a:pPr>
            <a:r>
              <a:rPr lang="pt-BR" dirty="0" smtClean="0"/>
              <a:t>Quantificando </a:t>
            </a:r>
            <a:r>
              <a:rPr lang="pt-BR" dirty="0"/>
              <a:t>a força dessa relação: </a:t>
            </a:r>
            <a:r>
              <a:rPr lang="pt-BR" b="1" dirty="0">
                <a:solidFill>
                  <a:srgbClr val="FF0000"/>
                </a:solidFill>
              </a:rPr>
              <a:t>correlação</a:t>
            </a:r>
            <a:r>
              <a:rPr lang="pt-BR" dirty="0"/>
              <a:t>. </a:t>
            </a:r>
            <a:endParaRPr lang="pt-BR" dirty="0" smtClean="0"/>
          </a:p>
          <a:p>
            <a:pPr marL="514350" indent="-514350" fontAlgn="base">
              <a:buAutoNum type="alphaLcParenR"/>
            </a:pPr>
            <a:r>
              <a:rPr lang="pt-BR" dirty="0" smtClean="0"/>
              <a:t>Explicitando </a:t>
            </a:r>
            <a:r>
              <a:rPr lang="pt-BR" dirty="0"/>
              <a:t>a forma dessa relação: </a:t>
            </a:r>
            <a:r>
              <a:rPr lang="pt-BR" b="1" dirty="0">
                <a:solidFill>
                  <a:srgbClr val="FF0000"/>
                </a:solidFill>
              </a:rPr>
              <a:t>regressão</a:t>
            </a:r>
            <a:r>
              <a:rPr lang="pt-BR" dirty="0"/>
              <a:t>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Entidades/Atributos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fontAlgn="base">
              <a:buNone/>
            </a:pPr>
            <a:r>
              <a:rPr lang="pt-BR" dirty="0" smtClean="0"/>
              <a:t>Um </a:t>
            </a:r>
            <a:r>
              <a:rPr lang="pt-BR" dirty="0"/>
              <a:t>banco de dados relacional é uma coleção de dados com relacionamentos predefinidos entre si.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Esses </a:t>
            </a:r>
            <a:r>
              <a:rPr lang="pt-BR" dirty="0"/>
              <a:t>itens são organizados como um conjunto de tabelas com colunas e linhas. </a:t>
            </a:r>
            <a:r>
              <a:rPr lang="pt-BR" dirty="0" smtClean="0">
                <a:solidFill>
                  <a:srgbClr val="FF0000"/>
                </a:solidFill>
              </a:rPr>
              <a:t>Banco de Dados criados no ACCESS possuem extensão “</a:t>
            </a:r>
            <a:r>
              <a:rPr lang="pt-BR" smtClean="0">
                <a:solidFill>
                  <a:srgbClr val="FF0000"/>
                </a:solidFill>
              </a:rPr>
              <a:t>MDB” ou ACCDB</a:t>
            </a:r>
            <a:r>
              <a:rPr lang="pt-BR" smtClean="0"/>
              <a:t>.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As </a:t>
            </a:r>
            <a:r>
              <a:rPr lang="pt-BR" dirty="0"/>
              <a:t>tabelas são usadas para reter informações sobre os objetos a serem representados no banco de dados.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Cada </a:t>
            </a:r>
            <a:r>
              <a:rPr lang="pt-BR" dirty="0"/>
              <a:t>coluna da tabela retém um determinado tipo de dado e um campo armazena o valor em si de um atributo. 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Registros (Linhas)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Cada </a:t>
            </a:r>
            <a:r>
              <a:rPr lang="pt-BR" dirty="0"/>
              <a:t>linha em uma tabela pode ser marcada com um único identificador chamado de chave principal.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Já </a:t>
            </a:r>
            <a:r>
              <a:rPr lang="pt-BR" dirty="0"/>
              <a:t>as linhas entre as várias tabelas podem ser associadas usando chaves estrangeiras. </a:t>
            </a:r>
            <a:endParaRPr lang="pt-BR" dirty="0" smtClean="0"/>
          </a:p>
          <a:p>
            <a:pPr marL="0" indent="0" algn="just" fontAlgn="base">
              <a:buNone/>
            </a:pPr>
            <a:endParaRPr lang="pt-BR" dirty="0"/>
          </a:p>
          <a:p>
            <a:pPr marL="0" indent="0" algn="just" fontAlgn="base">
              <a:buNone/>
            </a:pPr>
            <a:r>
              <a:rPr lang="pt-BR" dirty="0" smtClean="0"/>
              <a:t>Esses </a:t>
            </a:r>
            <a:r>
              <a:rPr lang="pt-BR" dirty="0"/>
              <a:t>dados podem ser acessados de várias formas diferentes, sem reorganizar as tabelas do banco de dados eles mesmos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Exemplo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Entidade / Atributos / Registros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1" y="2661891"/>
            <a:ext cx="10310653" cy="33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- SQL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pt-BR" dirty="0"/>
              <a:t>O SQL é uma</a:t>
            </a:r>
            <a:r>
              <a:rPr lang="pt-BR" b="1" dirty="0"/>
              <a:t> linguagem padrão</a:t>
            </a:r>
            <a:r>
              <a:rPr lang="pt-BR" dirty="0"/>
              <a:t>, especificamente </a:t>
            </a:r>
            <a:r>
              <a:rPr lang="pt-BR" b="1" dirty="0"/>
              <a:t>concebida para permitir que as pessoas a criem Bancos de Dados, adicionem novos dados a essas bases, manipulem os dados, e recuperem partes selecionadas dos dados</a:t>
            </a:r>
            <a:r>
              <a:rPr lang="pt-BR" b="1" dirty="0" smtClean="0"/>
              <a:t>.</a:t>
            </a:r>
            <a:endParaRPr lang="pt-BR" b="1" dirty="0" smtClean="0"/>
          </a:p>
          <a:p>
            <a:pPr marL="0" indent="0" fontAlgn="base">
              <a:buNone/>
            </a:pPr>
            <a:endParaRPr lang="pt-BR" b="1" dirty="0"/>
          </a:p>
          <a:p>
            <a:pPr marL="0" indent="0" algn="just" fontAlgn="base">
              <a:buNone/>
            </a:pPr>
            <a:r>
              <a:rPr lang="pt-BR" dirty="0" err="1" smtClean="0"/>
              <a:t>Structured</a:t>
            </a:r>
            <a:r>
              <a:rPr lang="pt-BR" dirty="0" smtClean="0"/>
              <a:t> Query </a:t>
            </a:r>
            <a:r>
              <a:rPr lang="pt-BR" dirty="0" err="1" smtClean="0"/>
              <a:t>Language</a:t>
            </a:r>
            <a:r>
              <a:rPr lang="pt-BR" dirty="0" smtClean="0"/>
              <a:t> (SQL) é </a:t>
            </a:r>
            <a:r>
              <a:rPr lang="pt-BR" dirty="0"/>
              <a:t>um tipo de linguagem de consulta que é amplamente utilizada para executar operações usando bancos de dados relacionais. Lembre-se que os bancos de dados relacionais são compostos por tabelas com linhas e colunas. A Linguagem SQL </a:t>
            </a:r>
            <a:r>
              <a:rPr lang="pt-BR" b="1" dirty="0"/>
              <a:t>pode ser usado para recuperar informações de tabelas relacionadas</a:t>
            </a:r>
            <a:r>
              <a:rPr lang="pt-BR" dirty="0"/>
              <a:t> em um banco de dados ou para</a:t>
            </a:r>
            <a:r>
              <a:rPr lang="pt-BR" b="1" dirty="0"/>
              <a:t> selecionar e recuperar informações de linhas e colunas específicas em uma ou mais tabelas</a:t>
            </a:r>
            <a:r>
              <a:rPr lang="pt-BR" dirty="0"/>
              <a:t>.</a:t>
            </a: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- DIVISÃO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4100" b="1" dirty="0"/>
              <a:t>DML, DDL e DCL</a:t>
            </a:r>
            <a:endParaRPr lang="pt-BR" sz="4100" b="1" dirty="0"/>
          </a:p>
          <a:p>
            <a:pPr marL="0" indent="0">
              <a:buNone/>
            </a:pPr>
            <a:r>
              <a:rPr lang="pt-BR" dirty="0"/>
              <a:t>A linguagem SQL pode ser dividida em três partes:</a:t>
            </a:r>
            <a:endParaRPr lang="pt-BR" dirty="0"/>
          </a:p>
          <a:p>
            <a:pPr marL="0" indent="0" algn="just">
              <a:buNone/>
            </a:pPr>
            <a:r>
              <a:rPr lang="pt-BR" b="1" dirty="0"/>
              <a:t>DDL</a:t>
            </a:r>
            <a:r>
              <a:rPr lang="pt-BR" dirty="0"/>
              <a:t> - linguagem de definição de dados (Data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permite a criação, eliminação e alteração da estrutura </a:t>
            </a:r>
            <a:r>
              <a:rPr lang="pt-BR" dirty="0" err="1"/>
              <a:t>fisica</a:t>
            </a:r>
            <a:r>
              <a:rPr lang="pt-BR" dirty="0"/>
              <a:t> da Base de Dados. Ela também define os índices (chaves), especifica as ligações entre as tabelas, e impõe restrições entre tabelas. As declarações mais importantes DDL em SQL são: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b="1" dirty="0" smtClean="0"/>
              <a:t>CREATE DATABASE</a:t>
            </a:r>
            <a:r>
              <a:rPr lang="pt-BR" dirty="0"/>
              <a:t> - cria um novo banco de dados</a:t>
            </a:r>
            <a:endParaRPr lang="pt-BR" dirty="0"/>
          </a:p>
          <a:p>
            <a:pPr lvl="1"/>
            <a:r>
              <a:rPr lang="pt-BR" b="1" dirty="0"/>
              <a:t>ALTER DATABASE</a:t>
            </a:r>
            <a:r>
              <a:rPr lang="pt-BR" dirty="0"/>
              <a:t> - altera um banco de dados</a:t>
            </a:r>
            <a:endParaRPr lang="pt-BR" dirty="0"/>
          </a:p>
          <a:p>
            <a:pPr lvl="1"/>
            <a:r>
              <a:rPr lang="pt-BR" b="1" dirty="0" smtClean="0"/>
              <a:t>CREATE TABLE</a:t>
            </a:r>
            <a:r>
              <a:rPr lang="pt-BR" dirty="0"/>
              <a:t> - cria uma nova tabela</a:t>
            </a:r>
            <a:endParaRPr lang="pt-BR" dirty="0"/>
          </a:p>
          <a:p>
            <a:pPr lvl="1"/>
            <a:r>
              <a:rPr lang="pt-BR" b="1" dirty="0" smtClean="0"/>
              <a:t>ALTER TABLE</a:t>
            </a:r>
            <a:r>
              <a:rPr lang="pt-BR" dirty="0"/>
              <a:t> - modifica uma tabela</a:t>
            </a:r>
            <a:endParaRPr lang="pt-BR" dirty="0"/>
          </a:p>
          <a:p>
            <a:pPr lvl="1"/>
            <a:r>
              <a:rPr lang="pt-BR" b="1" dirty="0" smtClean="0"/>
              <a:t>DROP TABLE</a:t>
            </a:r>
            <a:r>
              <a:rPr lang="pt-BR" dirty="0"/>
              <a:t> - apaga uma tabela</a:t>
            </a:r>
            <a:endParaRPr lang="pt-BR" dirty="0"/>
          </a:p>
          <a:p>
            <a:pPr lvl="1"/>
            <a:r>
              <a:rPr lang="pt-BR" b="1" dirty="0"/>
              <a:t>CREATE INDEX</a:t>
            </a:r>
            <a:r>
              <a:rPr lang="pt-BR" dirty="0"/>
              <a:t> - cria um índice (chave de busca)</a:t>
            </a:r>
            <a:endParaRPr lang="pt-BR" dirty="0"/>
          </a:p>
          <a:p>
            <a:pPr lvl="1"/>
            <a:r>
              <a:rPr lang="pt-BR" b="1" dirty="0"/>
              <a:t>DROP INDEX</a:t>
            </a:r>
            <a:r>
              <a:rPr lang="pt-BR" dirty="0"/>
              <a:t> - exclui um </a:t>
            </a:r>
            <a:r>
              <a:rPr lang="pt-BR" dirty="0" smtClean="0"/>
              <a:t>índice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>
                <a:solidFill>
                  <a:srgbClr val="FF0000"/>
                </a:solidFill>
              </a:rPr>
              <a:t>Database</a:t>
            </a:r>
            <a:r>
              <a:rPr lang="pt-BR" b="1" dirty="0">
                <a:solidFill>
                  <a:srgbClr val="FF0000"/>
                </a:solidFill>
              </a:rPr>
              <a:t> – </a:t>
            </a:r>
            <a:r>
              <a:rPr lang="pt-BR" b="1" dirty="0" smtClean="0">
                <a:solidFill>
                  <a:srgbClr val="FF0000"/>
                </a:solidFill>
              </a:rPr>
              <a:t>Tipos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tipos de dados SQL </a:t>
            </a:r>
            <a:r>
              <a:rPr lang="pt-BR" dirty="0" smtClean="0"/>
              <a:t>no Bando de Dados ACCESS se classificam em:</a:t>
            </a:r>
            <a:endParaRPr lang="pt-BR" dirty="0" smtClean="0"/>
          </a:p>
          <a:p>
            <a:pPr marL="0" indent="0">
              <a:buNone/>
            </a:pPr>
            <a:endParaRPr lang="pt-BR" b="1" dirty="0" smtClean="0"/>
          </a:p>
          <a:p>
            <a:pPr fontAlgn="base"/>
            <a:r>
              <a:rPr lang="pt-BR" b="1" dirty="0"/>
              <a:t>Texto = </a:t>
            </a:r>
            <a:r>
              <a:rPr lang="pt-BR" dirty="0"/>
              <a:t>Valores do tipo numérico ou texto</a:t>
            </a:r>
            <a:endParaRPr lang="pt-BR" dirty="0"/>
          </a:p>
          <a:p>
            <a:pPr fontAlgn="base"/>
            <a:r>
              <a:rPr lang="pt-BR" b="1" dirty="0"/>
              <a:t>Número = </a:t>
            </a:r>
            <a:r>
              <a:rPr lang="pt-BR" dirty="0"/>
              <a:t>Valores numéricos</a:t>
            </a:r>
            <a:endParaRPr lang="pt-BR" dirty="0"/>
          </a:p>
          <a:p>
            <a:pPr fontAlgn="base"/>
            <a:r>
              <a:rPr lang="pt-BR" b="1" dirty="0"/>
              <a:t>Moeda</a:t>
            </a:r>
            <a:r>
              <a:rPr lang="pt-BR" dirty="0"/>
              <a:t> = Valores monetários</a:t>
            </a:r>
            <a:endParaRPr lang="pt-BR" dirty="0"/>
          </a:p>
          <a:p>
            <a:pPr fontAlgn="base"/>
            <a:r>
              <a:rPr lang="pt-BR" b="1" dirty="0" smtClean="0"/>
              <a:t>Sim/Não</a:t>
            </a:r>
            <a:r>
              <a:rPr lang="pt-BR" dirty="0"/>
              <a:t> =Valores Sim e Não</a:t>
            </a:r>
            <a:endParaRPr lang="pt-BR" dirty="0"/>
          </a:p>
          <a:p>
            <a:pPr fontAlgn="base"/>
            <a:r>
              <a:rPr lang="pt-BR" b="1" dirty="0"/>
              <a:t>Data/Hora</a:t>
            </a:r>
            <a:r>
              <a:rPr lang="pt-BR" dirty="0"/>
              <a:t> = Valores de Data e Hora</a:t>
            </a:r>
            <a:endParaRPr lang="pt-BR" dirty="0"/>
          </a:p>
          <a:p>
            <a:pPr fontAlgn="base"/>
            <a:r>
              <a:rPr lang="pt-BR" b="1" dirty="0"/>
              <a:t>Campo Calculado</a:t>
            </a:r>
            <a:r>
              <a:rPr lang="pt-BR" dirty="0"/>
              <a:t> = Resultados de um cálculo</a:t>
            </a:r>
            <a:endParaRPr lang="pt-BR" dirty="0"/>
          </a:p>
          <a:p>
            <a:pPr fontAlgn="base"/>
            <a:r>
              <a:rPr lang="pt-BR" b="1" dirty="0"/>
              <a:t>Anexo</a:t>
            </a:r>
            <a:r>
              <a:rPr lang="pt-BR" dirty="0"/>
              <a:t> = Imagens, arquivos de planilha, documentos.</a:t>
            </a:r>
            <a:endParaRPr lang="pt-BR" dirty="0"/>
          </a:p>
          <a:p>
            <a:pPr fontAlgn="base"/>
            <a:r>
              <a:rPr lang="pt-BR" b="1" dirty="0"/>
              <a:t>Hiperlink</a:t>
            </a:r>
            <a:r>
              <a:rPr lang="pt-BR" dirty="0"/>
              <a:t> =  Endereço de hiperlink</a:t>
            </a:r>
            <a:endParaRPr lang="pt-BR" dirty="0"/>
          </a:p>
          <a:p>
            <a:pPr fontAlgn="base"/>
            <a:r>
              <a:rPr lang="pt-BR" b="1" dirty="0"/>
              <a:t>Memorando</a:t>
            </a:r>
            <a:r>
              <a:rPr lang="pt-BR" dirty="0"/>
              <a:t> = Blocos longos de texto.</a:t>
            </a:r>
            <a:endParaRPr lang="pt-BR" dirty="0"/>
          </a:p>
          <a:p>
            <a:pPr fontAlgn="base"/>
            <a:r>
              <a:rPr lang="pt-BR" b="1" dirty="0"/>
              <a:t>Pesquisa = </a:t>
            </a:r>
            <a:r>
              <a:rPr lang="pt-BR" dirty="0"/>
              <a:t>Exibe uma lista de valores que resulta somente na escolha de um</a:t>
            </a:r>
            <a:endParaRPr lang="pt-BR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 </a:t>
            </a:r>
            <a:r>
              <a:rPr lang="en-US" altLang="pt-BR" b="1" dirty="0" smtClean="0">
                <a:solidFill>
                  <a:srgbClr val="FF0000"/>
                </a:solidFill>
              </a:rPr>
              <a:t>- CANVAS</a:t>
            </a:r>
            <a:endParaRPr lang="en-US" altLang="pt-BR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0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sp>
        <p:nvSpPr>
          <p:cNvPr id="5" name="Text Box 4"/>
          <p:cNvSpPr txBox="1"/>
          <p:nvPr/>
        </p:nvSpPr>
        <p:spPr>
          <a:xfrm>
            <a:off x="676910" y="1457325"/>
            <a:ext cx="9363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dirty="0">
                <a:sym typeface="+mn-ea"/>
              </a:rPr>
              <a:t>D</a:t>
            </a:r>
            <a:r>
              <a:rPr lang="en-US" altLang="pt-BR" dirty="0">
                <a:sym typeface="+mn-ea"/>
              </a:rPr>
              <a:t>iagrama de uma Cadeia de Valor</a:t>
            </a:r>
            <a:r>
              <a:rPr lang="pt-BR" dirty="0">
                <a:sym typeface="+mn-ea"/>
              </a:rPr>
              <a:t>: </a:t>
            </a:r>
            <a:r>
              <a:rPr lang="en-US" altLang="pt-BR" dirty="0">
                <a:sym typeface="+mn-ea"/>
              </a:rPr>
              <a:t>Outside In e Outside Out no design de Processos</a:t>
            </a:r>
            <a:endParaRPr lang="en-US" altLang="pt-BR" dirty="0">
              <a:sym typeface="+mn-e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34" y="1803643"/>
            <a:ext cx="5708651" cy="493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Primary</a:t>
            </a:r>
            <a:r>
              <a:rPr lang="pt-BR" b="1" dirty="0" smtClean="0">
                <a:solidFill>
                  <a:srgbClr val="FF0000"/>
                </a:solidFill>
              </a:rPr>
              <a:t> Key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Chave Primária (</a:t>
            </a:r>
            <a:r>
              <a:rPr lang="pt-BR" b="1" dirty="0" err="1" smtClean="0"/>
              <a:t>Primary</a:t>
            </a:r>
            <a:r>
              <a:rPr lang="pt-BR" b="1" dirty="0" smtClean="0"/>
              <a:t> Key – PK)</a:t>
            </a: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PRIMARY KEY declara uma coluna ou uma combinação de colunas cujos valores identificam exclusivamente cada registro na tabela.  </a:t>
            </a:r>
            <a:r>
              <a:rPr lang="pt-BR" dirty="0" smtClean="0"/>
              <a:t>A PK não pode ser NULA.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PK por tabela e tipo de dados da coluna da PK não pode ser BLOB, CLOB ARRAY ou NCLOB.</a:t>
            </a:r>
            <a:endParaRPr lang="pt-BR" b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7 - DDL </a:t>
            </a:r>
            <a:r>
              <a:rPr lang="pt-BR" b="1" dirty="0" err="1">
                <a:solidFill>
                  <a:srgbClr val="FF0000"/>
                </a:solidFill>
              </a:rPr>
              <a:t>Database</a:t>
            </a:r>
            <a:r>
              <a:rPr lang="pt-BR" b="1" dirty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Foreign</a:t>
            </a:r>
            <a:r>
              <a:rPr lang="pt-BR" b="1" dirty="0" smtClean="0">
                <a:solidFill>
                  <a:srgbClr val="FF0000"/>
                </a:solidFill>
              </a:rPr>
              <a:t> Key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Chave Estrangeira (</a:t>
            </a:r>
            <a:r>
              <a:rPr lang="pt-BR" b="1" dirty="0" err="1" smtClean="0"/>
              <a:t>Foreign</a:t>
            </a:r>
            <a:r>
              <a:rPr lang="pt-BR" b="1" dirty="0" smtClean="0"/>
              <a:t> Key – FK)</a:t>
            </a: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chave estrangeira, ela não diz respeito, especificamente, a uma tabela, mas sim a um relacionamento entre tabelas. De forma sucinta, a FK é uma referência, em uma tabela, a uma chave primária de outra tabela. Como exemplo duas tabelas: </a:t>
            </a:r>
            <a:r>
              <a:rPr lang="pt-BR" b="1" dirty="0" smtClean="0"/>
              <a:t>Pessoa </a:t>
            </a:r>
            <a:r>
              <a:rPr lang="pt-BR" dirty="0" smtClean="0"/>
              <a:t>e </a:t>
            </a:r>
            <a:r>
              <a:rPr lang="pt-BR" b="1" dirty="0" smtClean="0"/>
              <a:t>Carro</a:t>
            </a:r>
            <a:r>
              <a:rPr lang="pt-BR" dirty="0" smtClean="0"/>
              <a:t>. Para montarmos um relacionamento entre elas, na tabela </a:t>
            </a:r>
            <a:r>
              <a:rPr lang="pt-BR" b="1" dirty="0" smtClean="0"/>
              <a:t>Carro</a:t>
            </a:r>
            <a:r>
              <a:rPr lang="pt-BR" dirty="0" smtClean="0"/>
              <a:t>, o campo </a:t>
            </a:r>
            <a:r>
              <a:rPr lang="pt-BR" b="1" dirty="0" err="1" smtClean="0"/>
              <a:t>ID_Pessoa</a:t>
            </a:r>
            <a:r>
              <a:rPr lang="pt-BR" dirty="0" smtClean="0"/>
              <a:t> fazendo referência à chave primária da tabela </a:t>
            </a:r>
            <a:r>
              <a:rPr lang="pt-BR" b="1" dirty="0" smtClean="0"/>
              <a:t>Pessoa</a:t>
            </a:r>
            <a:r>
              <a:rPr lang="pt-BR" dirty="0" smtClean="0"/>
              <a:t>. A </a:t>
            </a:r>
            <a:r>
              <a:rPr lang="pt-BR" dirty="0"/>
              <a:t>chave </a:t>
            </a:r>
            <a:r>
              <a:rPr lang="pt-BR" dirty="0" smtClean="0"/>
              <a:t>estrangeira: Pode </a:t>
            </a:r>
            <a:r>
              <a:rPr lang="pt-BR" dirty="0"/>
              <a:t>ser nula </a:t>
            </a:r>
            <a:r>
              <a:rPr lang="pt-BR" dirty="0" smtClean="0"/>
              <a:t>(</a:t>
            </a:r>
            <a:r>
              <a:rPr lang="pt-BR" i="1" dirty="0" smtClean="0"/>
              <a:t>NULL</a:t>
            </a:r>
            <a:r>
              <a:rPr lang="pt-BR" dirty="0" smtClean="0"/>
              <a:t>); E é </a:t>
            </a:r>
            <a:r>
              <a:rPr lang="pt-BR" dirty="0"/>
              <a:t>possível ter mais de uma (ou nenhuma) em uma tabela.</a:t>
            </a:r>
            <a:endParaRPr lang="pt-BR" dirty="0"/>
          </a:p>
          <a:p>
            <a:pPr marL="0" indent="0" algn="just"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(Prático)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 smtClean="0"/>
              <a:t>Crie </a:t>
            </a:r>
            <a:r>
              <a:rPr lang="pt-BR" dirty="0"/>
              <a:t>um banco de dados no MS Access, para registrar os atendimentos de crianças recém-nascidas. O objetivo é acompanhar a evolução do peso dos recém-nascidos nos 6 primeiros meses de vida. </a:t>
            </a: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1</a:t>
            </a:r>
            <a:r>
              <a:rPr lang="pt-BR" dirty="0"/>
              <a:t>. Crie as tabelas Crie uma tabela para cadastrar os dados das </a:t>
            </a:r>
            <a:r>
              <a:rPr lang="pt-BR" dirty="0" smtClean="0"/>
              <a:t>Crianças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69" y="3236668"/>
            <a:ext cx="6538546" cy="349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Exercício – DDL </a:t>
            </a:r>
            <a:r>
              <a:rPr lang="pt-BR" b="1" dirty="0" err="1" smtClean="0">
                <a:solidFill>
                  <a:srgbClr val="FF0000"/>
                </a:solidFill>
              </a:rPr>
              <a:t>Database</a:t>
            </a:r>
            <a:r>
              <a:rPr lang="pt-BR" b="1" dirty="0" smtClean="0">
                <a:solidFill>
                  <a:srgbClr val="FF0000"/>
                </a:solidFill>
              </a:rPr>
              <a:t> (Prático)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pt-BR" dirty="0" smtClean="0"/>
              <a:t>1</a:t>
            </a:r>
            <a:r>
              <a:rPr lang="pt-BR" dirty="0"/>
              <a:t>. </a:t>
            </a:r>
            <a:r>
              <a:rPr lang="pt-BR" dirty="0" smtClean="0"/>
              <a:t>Crie tabela </a:t>
            </a:r>
            <a:r>
              <a:rPr lang="pt-BR" dirty="0"/>
              <a:t>para registrar </a:t>
            </a:r>
            <a:r>
              <a:rPr lang="pt-BR" dirty="0" smtClean="0"/>
              <a:t>os </a:t>
            </a:r>
            <a:r>
              <a:rPr lang="pt-BR" dirty="0"/>
              <a:t>atendimentos realizados para determinada Criança.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2</a:t>
            </a:r>
            <a:r>
              <a:rPr lang="pt-BR" dirty="0"/>
              <a:t>. </a:t>
            </a:r>
            <a:r>
              <a:rPr lang="pt-BR" dirty="0" smtClean="0"/>
              <a:t>Crie </a:t>
            </a:r>
            <a:r>
              <a:rPr lang="pt-BR" dirty="0"/>
              <a:t>um formulário para alimentar os dados das tabelas. 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 smtClean="0"/>
              <a:t>3</a:t>
            </a:r>
            <a:r>
              <a:rPr lang="pt-BR" dirty="0"/>
              <a:t>. Personalize os formulários </a:t>
            </a:r>
            <a:r>
              <a:rPr lang="pt-BR" dirty="0" smtClean="0"/>
              <a:t>: Faça alterações, </a:t>
            </a:r>
            <a:r>
              <a:rPr lang="pt-BR" dirty="0"/>
              <a:t>alterando a disposição dos </a:t>
            </a:r>
            <a:r>
              <a:rPr lang="pt-BR" dirty="0" smtClean="0"/>
              <a:t>campos. </a:t>
            </a: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marL="0" indent="0" fontAlgn="base">
              <a:buNone/>
            </a:pPr>
            <a:r>
              <a:rPr lang="pt-BR" dirty="0" smtClean="0"/>
              <a:t>4</a:t>
            </a:r>
            <a:r>
              <a:rPr lang="pt-BR" dirty="0"/>
              <a:t>. Simule os </a:t>
            </a:r>
            <a:r>
              <a:rPr lang="pt-BR" dirty="0" smtClean="0"/>
              <a:t>dados: </a:t>
            </a:r>
            <a:r>
              <a:rPr lang="pt-BR" dirty="0"/>
              <a:t>Preencha os formulários </a:t>
            </a:r>
            <a:r>
              <a:rPr lang="pt-BR" dirty="0" smtClean="0"/>
              <a:t>de </a:t>
            </a:r>
            <a:r>
              <a:rPr lang="pt-BR" dirty="0"/>
              <a:t>cadastro de Crianças e </a:t>
            </a:r>
            <a:r>
              <a:rPr lang="pt-BR" dirty="0" smtClean="0"/>
              <a:t>Atendimentos.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86" y="1920385"/>
            <a:ext cx="7392906" cy="214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Conclusão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12277"/>
            <a:ext cx="108145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dirty="0"/>
              <a:t>O conceito de bancos de dados relacionais está na forma em que eles são implementados, que estabelece uma relação lógica entre os dados, para que a repetição de dados (redundância) seja a menor possível, economizando espaço em disco e aumentando a velocidade de consulta dos </a:t>
            </a:r>
            <a:r>
              <a:rPr lang="pt-BR" dirty="0" smtClean="0"/>
              <a:t>dados.</a:t>
            </a:r>
            <a:endParaRPr lang="pt-BR" dirty="0" smtClean="0"/>
          </a:p>
          <a:p>
            <a:pPr marL="0" indent="0" algn="just" fontAlgn="base">
              <a:buNone/>
            </a:pPr>
            <a:r>
              <a:rPr lang="pt-BR" dirty="0" smtClean="0"/>
              <a:t>A</a:t>
            </a:r>
            <a:r>
              <a:rPr lang="pt-BR" dirty="0"/>
              <a:t> </a:t>
            </a:r>
            <a:r>
              <a:rPr lang="pt-BR" b="1" dirty="0">
                <a:hlinkClick r:id="rId1"/>
              </a:rPr>
              <a:t>linguagem SQL</a:t>
            </a:r>
            <a:r>
              <a:rPr lang="pt-BR" dirty="0"/>
              <a:t> traz muitos conceitos importantes. Entre eles, os conceitos de chave primária e chave estrangeira. Tais opções são essenciais para que possamos definir, principalmente, os relacionamentos entre as entidades de uma base de dados</a:t>
            </a:r>
            <a:r>
              <a:rPr lang="pt-BR" dirty="0" smtClean="0"/>
              <a:t>. Podendo ser divida em DML, DDL e DCL.</a:t>
            </a: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9138" cy="23876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Models</a:t>
            </a:r>
            <a:r>
              <a:rPr lang="pt-BR" dirty="0" smtClean="0"/>
              <a:t> Business, Trend </a:t>
            </a:r>
            <a:r>
              <a:rPr lang="pt-BR" dirty="0" err="1" smtClean="0"/>
              <a:t>and</a:t>
            </a:r>
            <a:r>
              <a:rPr lang="pt-BR" dirty="0" smtClean="0"/>
              <a:t> Forecast </a:t>
            </a:r>
            <a:r>
              <a:rPr lang="pt-BR" dirty="0" err="1" smtClean="0"/>
              <a:t>Tracking</a:t>
            </a:r>
            <a:r>
              <a:rPr lang="pt-BR" dirty="0" smtClean="0"/>
              <a:t>, DDL </a:t>
            </a:r>
            <a:r>
              <a:rPr lang="pt-BR" dirty="0" err="1" smtClean="0"/>
              <a:t>Database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Heleno Cardoso da Silva </a:t>
            </a:r>
            <a:r>
              <a:rPr lang="pt-BR" dirty="0" err="1" smtClean="0"/>
              <a:t>FIlho</a:t>
            </a:r>
            <a:endParaRPr lang="pt-BR" dirty="0"/>
          </a:p>
          <a:p>
            <a:r>
              <a:rPr lang="pt-BR" dirty="0" smtClean="0"/>
              <a:t>Engenharia Produção </a:t>
            </a:r>
            <a:r>
              <a:rPr lang="pt-BR" dirty="0"/>
              <a:t>– </a:t>
            </a:r>
            <a:r>
              <a:rPr lang="pt-BR" dirty="0" err="1" smtClean="0"/>
              <a:t>Wyden</a:t>
            </a:r>
            <a:r>
              <a:rPr lang="pt-BR" dirty="0" smtClean="0"/>
              <a:t> Área 1 | </a:t>
            </a:r>
            <a:r>
              <a:rPr lang="pt-BR" dirty="0" err="1" smtClean="0"/>
              <a:t>UniRuy</a:t>
            </a:r>
            <a:endParaRPr lang="pt-BR" dirty="0"/>
          </a:p>
          <a:p>
            <a:r>
              <a:rPr lang="pt-BR" dirty="0" err="1" smtClean="0"/>
              <a:t>MSc</a:t>
            </a:r>
            <a:r>
              <a:rPr lang="pt-BR" dirty="0" smtClean="0"/>
              <a:t> Ciência da Computação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 </a:t>
            </a:r>
            <a:r>
              <a:rPr lang="en-US" altLang="pt-BR" b="1" dirty="0" smtClean="0">
                <a:solidFill>
                  <a:srgbClr val="FF0000"/>
                </a:solidFill>
              </a:rPr>
              <a:t>- CANVAS</a:t>
            </a:r>
            <a:endParaRPr lang="en-US" altLang="pt-BR" b="1" dirty="0" smtClean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pt-BR" dirty="0"/>
              <a:t>O modelo CANVAS, contém nove Blocos,</a:t>
            </a:r>
            <a:r>
              <a:rPr lang="pt-BR" dirty="0"/>
              <a:t> conforme especificado abaixo:</a:t>
            </a:r>
            <a:endParaRPr lang="pt-BR" dirty="0"/>
          </a:p>
          <a:p>
            <a:pPr marL="0" indent="0">
              <a:buNone/>
            </a:pPr>
            <a:endParaRPr lang="pt-BR" b="1" dirty="0" smtClean="0"/>
          </a:p>
          <a:p>
            <a:r>
              <a:rPr lang="pt-BR" sz="2400" b="1" dirty="0" smtClean="0"/>
              <a:t>Proposta de Valor (</a:t>
            </a:r>
            <a:r>
              <a:rPr lang="pt-BR" sz="2400" b="1" dirty="0" err="1"/>
              <a:t>Value</a:t>
            </a:r>
            <a:r>
              <a:rPr lang="pt-BR" sz="2400" b="1" dirty="0"/>
              <a:t> </a:t>
            </a:r>
            <a:r>
              <a:rPr lang="pt-BR" sz="2400" b="1" dirty="0" err="1"/>
              <a:t>propositions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o que você oferece e é único no mercado?</a:t>
            </a:r>
            <a:endParaRPr lang="pt-BR" sz="2400" dirty="0"/>
          </a:p>
          <a:p>
            <a:r>
              <a:rPr lang="pt-BR" sz="2400" b="1" dirty="0"/>
              <a:t>Potenciais </a:t>
            </a:r>
            <a:r>
              <a:rPr lang="pt-BR" sz="2400" b="1" dirty="0" smtClean="0"/>
              <a:t>segmentos-alvo (</a:t>
            </a:r>
            <a:r>
              <a:rPr lang="pt-BR" sz="2400" b="1" dirty="0" err="1"/>
              <a:t>Customer</a:t>
            </a:r>
            <a:r>
              <a:rPr lang="pt-BR" sz="2400" b="1" dirty="0"/>
              <a:t> </a:t>
            </a:r>
            <a:r>
              <a:rPr lang="pt-BR" sz="2400" b="1" dirty="0" err="1"/>
              <a:t>segments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quem é o cliente final?</a:t>
            </a:r>
            <a:endParaRPr lang="pt-BR" sz="2400" dirty="0"/>
          </a:p>
          <a:p>
            <a:r>
              <a:rPr lang="pt-BR" sz="2400" b="1" dirty="0"/>
              <a:t>Atividade </a:t>
            </a:r>
            <a:r>
              <a:rPr lang="pt-BR" sz="2400" b="1" dirty="0" smtClean="0"/>
              <a:t>principal (Key </a:t>
            </a:r>
            <a:r>
              <a:rPr lang="pt-BR" sz="2400" b="1" dirty="0" err="1" smtClean="0"/>
              <a:t>activities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o que exatamente você realiza, e que irá consistir no produto ou serviço ofertado para entregar a Proposta de Valor?</a:t>
            </a:r>
            <a:endParaRPr lang="pt-BR" sz="2400" dirty="0"/>
          </a:p>
          <a:p>
            <a:r>
              <a:rPr lang="pt-BR" sz="2400" b="1" dirty="0" smtClean="0"/>
              <a:t>Parcerias Estratégias (</a:t>
            </a:r>
            <a:r>
              <a:rPr lang="pt-BR" sz="2400" b="1" dirty="0"/>
              <a:t>Key </a:t>
            </a:r>
            <a:r>
              <a:rPr lang="pt-BR" sz="2400" b="1" dirty="0" err="1"/>
              <a:t>partners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que empresas (terceiros) ajudarão a compor melhor essa oferta?</a:t>
            </a:r>
            <a:endParaRPr lang="pt-BR" sz="2400" dirty="0"/>
          </a:p>
          <a:p>
            <a:r>
              <a:rPr lang="pt-BR" sz="2400" b="1" dirty="0"/>
              <a:t>Fontes de </a:t>
            </a:r>
            <a:r>
              <a:rPr lang="pt-BR" sz="2400" b="1" dirty="0" smtClean="0"/>
              <a:t>receita (</a:t>
            </a:r>
            <a:r>
              <a:rPr lang="pt-BR" sz="2400" b="1" dirty="0" err="1"/>
              <a:t>Revenue</a:t>
            </a:r>
            <a:r>
              <a:rPr lang="pt-BR" sz="2400" b="1" dirty="0"/>
              <a:t> </a:t>
            </a:r>
            <a:r>
              <a:rPr lang="pt-BR" sz="2400" b="1" dirty="0" err="1"/>
              <a:t>streams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como você cobra por sua proposta de valor?</a:t>
            </a:r>
            <a:endParaRPr lang="pt-BR" sz="2400" dirty="0"/>
          </a:p>
          <a:p>
            <a:r>
              <a:rPr lang="pt-BR" sz="2400" b="1" dirty="0"/>
              <a:t>Estrutura de </a:t>
            </a:r>
            <a:r>
              <a:rPr lang="pt-BR" sz="2400" b="1" dirty="0" smtClean="0"/>
              <a:t>custos (</a:t>
            </a:r>
            <a:r>
              <a:rPr lang="pt-BR" sz="2400" b="1" dirty="0" err="1"/>
              <a:t>Cost</a:t>
            </a:r>
            <a:r>
              <a:rPr lang="pt-BR" sz="2400" b="1" dirty="0"/>
              <a:t> </a:t>
            </a:r>
            <a:r>
              <a:rPr lang="pt-BR" sz="2400" b="1" dirty="0" err="1"/>
              <a:t>structure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quais são os custos para o negócio rodar?</a:t>
            </a:r>
            <a:endParaRPr lang="pt-BR" sz="2400" dirty="0"/>
          </a:p>
          <a:p>
            <a:r>
              <a:rPr lang="pt-BR" sz="2400" b="1" dirty="0"/>
              <a:t>Principais </a:t>
            </a:r>
            <a:r>
              <a:rPr lang="pt-BR" sz="2400" b="1" dirty="0" smtClean="0"/>
              <a:t>recursos (</a:t>
            </a:r>
            <a:r>
              <a:rPr lang="pt-BR" sz="2400" b="1" dirty="0"/>
              <a:t>Key </a:t>
            </a:r>
            <a:r>
              <a:rPr lang="pt-BR" sz="2400" b="1" dirty="0" err="1"/>
              <a:t>resources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qual a infraestrutura, recursos ou serviços de base?</a:t>
            </a:r>
            <a:endParaRPr lang="pt-BR" sz="2400" dirty="0"/>
          </a:p>
          <a:p>
            <a:r>
              <a:rPr lang="pt-BR" sz="2400" b="1" dirty="0"/>
              <a:t>Canais de comunicação e </a:t>
            </a:r>
            <a:r>
              <a:rPr lang="pt-BR" sz="2400" b="1" dirty="0" smtClean="0"/>
              <a:t>distribuição (</a:t>
            </a:r>
            <a:r>
              <a:rPr lang="pt-BR" sz="2400" b="1" dirty="0" err="1"/>
              <a:t>Channels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como o produto ou serviço chega até o cliente?</a:t>
            </a:r>
            <a:endParaRPr lang="pt-BR" sz="2400" dirty="0"/>
          </a:p>
          <a:p>
            <a:r>
              <a:rPr lang="pt-BR" sz="2400" b="1" dirty="0"/>
              <a:t>Relacionamento com o </a:t>
            </a:r>
            <a:r>
              <a:rPr lang="pt-BR" sz="2400" b="1" dirty="0" smtClean="0"/>
              <a:t>cliente (</a:t>
            </a:r>
            <a:r>
              <a:rPr lang="pt-BR" sz="2400" b="1" dirty="0" err="1"/>
              <a:t>Customer</a:t>
            </a:r>
            <a:r>
              <a:rPr lang="pt-BR" sz="2400" b="1" dirty="0"/>
              <a:t> </a:t>
            </a:r>
            <a:r>
              <a:rPr lang="pt-BR" sz="2400" b="1" dirty="0" err="1"/>
              <a:t>relationships</a:t>
            </a:r>
            <a:r>
              <a:rPr lang="pt-BR" sz="2400" b="1" dirty="0"/>
              <a:t> </a:t>
            </a:r>
            <a:r>
              <a:rPr lang="pt-BR" sz="2400" b="1" dirty="0" smtClean="0"/>
              <a:t>)</a:t>
            </a:r>
            <a:r>
              <a:rPr lang="pt-BR" sz="2400" dirty="0" smtClean="0"/>
              <a:t>: </a:t>
            </a:r>
            <a:r>
              <a:rPr lang="pt-BR" sz="2400" dirty="0"/>
              <a:t>como a empresa e marca se comunicam com ele</a:t>
            </a:r>
            <a:r>
              <a:rPr lang="pt-BR" sz="2400" dirty="0" smtClean="0"/>
              <a:t>?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Algumas Ferramentas CANVAS:</a:t>
            </a:r>
            <a:endParaRPr lang="pt-BR" dirty="0"/>
          </a:p>
          <a:p>
            <a:endParaRPr lang="pt-BR" b="1" dirty="0" smtClean="0"/>
          </a:p>
          <a:p>
            <a:r>
              <a:rPr lang="pt-BR" sz="3200" b="1" dirty="0" err="1" smtClean="0"/>
              <a:t>https://www.heflo.com/pt-br/modelador-bpmn-online/#4</a:t>
            </a:r>
            <a:endParaRPr lang="pt-BR" sz="3200" b="1" dirty="0" err="1" smtClean="0"/>
          </a:p>
          <a:p>
            <a:r>
              <a:rPr lang="pt-BR" sz="3200" b="1" dirty="0" err="1" smtClean="0"/>
              <a:t>Strategyzer</a:t>
            </a:r>
            <a:r>
              <a:rPr lang="pt-BR" sz="3200" b="1" dirty="0" smtClean="0"/>
              <a:t> - </a:t>
            </a:r>
            <a:r>
              <a:rPr lang="pt-BR" sz="3200" b="1" dirty="0" err="1" smtClean="0"/>
              <a:t>App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Cloud</a:t>
            </a:r>
            <a:r>
              <a:rPr lang="pt-BR" sz="3200" b="1" dirty="0"/>
              <a:t> (</a:t>
            </a:r>
            <a:r>
              <a:rPr lang="pt-BR" sz="3200" b="1" dirty="0" smtClean="0">
                <a:hlinkClick r:id="rId1"/>
              </a:rPr>
              <a:t>www.strategyzer.com</a:t>
            </a:r>
            <a:r>
              <a:rPr lang="pt-BR" sz="3200" b="1" dirty="0" smtClean="0"/>
              <a:t>)</a:t>
            </a:r>
            <a:endParaRPr lang="pt-BR" sz="3200" b="1" dirty="0" smtClean="0"/>
          </a:p>
          <a:p>
            <a:r>
              <a:rPr lang="pt-BR" sz="3200" b="1" dirty="0" smtClean="0"/>
              <a:t>SSSBMC – (sssbmc-business-model-canvas.htm)</a:t>
            </a:r>
            <a:endParaRPr lang="pt-BR" sz="3200" b="1" dirty="0" smtClean="0"/>
          </a:p>
          <a:p>
            <a:r>
              <a:rPr lang="pt-BR" sz="3200" b="1" dirty="0" smtClean="0"/>
              <a:t>Business </a:t>
            </a:r>
            <a:r>
              <a:rPr lang="pt-BR" sz="3200" b="1" dirty="0" err="1" smtClean="0"/>
              <a:t>Model</a:t>
            </a:r>
            <a:r>
              <a:rPr lang="pt-BR" sz="3200" b="1" dirty="0" smtClean="0"/>
              <a:t> Toolbox – </a:t>
            </a:r>
            <a:r>
              <a:rPr lang="pt-BR" sz="3200" b="1" dirty="0" err="1" smtClean="0"/>
              <a:t>App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iPad</a:t>
            </a:r>
            <a:endParaRPr lang="pt-BR" sz="3200" b="1" dirty="0" smtClean="0"/>
          </a:p>
          <a:p>
            <a:r>
              <a:rPr lang="pt-BR" sz="3200" b="1" dirty="0" err="1" smtClean="0"/>
              <a:t>Bizagi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Modeler</a:t>
            </a:r>
            <a:r>
              <a:rPr lang="pt-BR" sz="3200" b="1" dirty="0" smtClean="0"/>
              <a:t> - </a:t>
            </a:r>
            <a:r>
              <a:rPr lang="pt-BR" sz="3200" dirty="0">
                <a:hlinkClick r:id="rId2"/>
              </a:rPr>
              <a:t>https://www.bizagi.com/en/products/bpm-suite/modeler</a:t>
            </a:r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Tópico 5 - </a:t>
            </a:r>
            <a:r>
              <a:rPr lang="pt-BR" b="1" dirty="0" err="1" smtClean="0">
                <a:solidFill>
                  <a:srgbClr val="FF0000"/>
                </a:solidFill>
              </a:rPr>
              <a:t>Models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Algumas Ferramentas CANVAS: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err="1" smtClean="0"/>
              <a:t>LaunchPad</a:t>
            </a:r>
            <a:r>
              <a:rPr lang="pt-BR" b="1" dirty="0" smtClean="0"/>
              <a:t> - Platform</a:t>
            </a:r>
            <a:endParaRPr lang="pt-BR" b="1" dirty="0" smtClean="0"/>
          </a:p>
          <a:p>
            <a:r>
              <a:rPr lang="pt-BR" b="1" dirty="0" err="1" smtClean="0"/>
              <a:t>Canvanizer</a:t>
            </a:r>
            <a:r>
              <a:rPr lang="pt-BR" b="1" dirty="0" smtClean="0"/>
              <a:t> – </a:t>
            </a:r>
            <a:r>
              <a:rPr lang="pt-BR" b="1" dirty="0" err="1" smtClean="0"/>
              <a:t>App</a:t>
            </a:r>
            <a:r>
              <a:rPr lang="pt-BR" b="1" dirty="0" smtClean="0"/>
              <a:t> para registrar insights de </a:t>
            </a:r>
            <a:r>
              <a:rPr lang="pt-BR" b="1" dirty="0" err="1" smtClean="0"/>
              <a:t>brainstorms</a:t>
            </a:r>
            <a:endParaRPr lang="pt-BR" b="1" dirty="0" smtClean="0"/>
          </a:p>
          <a:p>
            <a:r>
              <a:rPr lang="pt-BR" b="1" dirty="0" smtClean="0"/>
              <a:t>Draw.io – (https</a:t>
            </a:r>
            <a:r>
              <a:rPr lang="pt-BR" b="1" dirty="0"/>
              <a:t>://about.draw.io/business-model-canvas</a:t>
            </a:r>
            <a:r>
              <a:rPr lang="pt-BR" b="1" dirty="0" smtClean="0"/>
              <a:t>/)</a:t>
            </a:r>
            <a:endParaRPr lang="pt-BR" b="1" dirty="0" smtClean="0"/>
          </a:p>
          <a:p>
            <a:r>
              <a:rPr lang="pt-BR" b="1" dirty="0" smtClean="0"/>
              <a:t>Business </a:t>
            </a:r>
            <a:r>
              <a:rPr lang="pt-BR" b="1" dirty="0" err="1" smtClean="0"/>
              <a:t>Model</a:t>
            </a:r>
            <a:r>
              <a:rPr lang="pt-BR" b="1" dirty="0" smtClean="0"/>
              <a:t> Designer – </a:t>
            </a:r>
            <a:r>
              <a:rPr lang="pt-BR" b="1" dirty="0" err="1" smtClean="0"/>
              <a:t>App</a:t>
            </a:r>
            <a:r>
              <a:rPr lang="pt-BR" b="1" dirty="0" smtClean="0"/>
              <a:t> </a:t>
            </a:r>
            <a:r>
              <a:rPr lang="pt-BR" b="1" dirty="0" err="1" smtClean="0"/>
              <a:t>free</a:t>
            </a:r>
            <a:r>
              <a:rPr lang="pt-BR" b="1" dirty="0" smtClean="0"/>
              <a:t> e colaborativa</a:t>
            </a: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[</a:t>
            </a:r>
            <a:r>
              <a:rPr lang="pt-BR" b="1" dirty="0"/>
              <a:t>Curso online gratuito] </a:t>
            </a:r>
            <a:r>
              <a:rPr lang="pt-BR" b="1" dirty="0">
                <a:hlinkClick r:id="rId1"/>
              </a:rPr>
              <a:t>Startup: Ferramentas essenciais para começar seu negócio</a:t>
            </a:r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b="1" dirty="0" smtClean="0">
                <a:solidFill>
                  <a:srgbClr val="FF0000"/>
                </a:solidFill>
              </a:rPr>
              <a:t>Características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Os objetos de fluxo são divididos em três tipos:</a:t>
            </a:r>
            <a:endParaRPr lang="pt-BR" dirty="0"/>
          </a:p>
          <a:p>
            <a:pPr marL="0" indent="0" fontAlgn="base">
              <a:buNone/>
            </a:pPr>
            <a:r>
              <a:rPr lang="pt-BR" dirty="0"/>
              <a:t>https://www.heflo.com/pt-br/bpm/notacao-bpmn/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marL="0" indent="0" algn="just" fontAlgn="base">
              <a:buNone/>
            </a:pPr>
            <a:r>
              <a:rPr lang="pt-BR" b="1" dirty="0" smtClean="0"/>
              <a:t>Atividades</a:t>
            </a:r>
            <a:r>
              <a:rPr lang="pt-BR" dirty="0" smtClean="0"/>
              <a:t> – o trabalho que é executado, algo que é feito (por exemplo a cotação do hotel), simbolizados por quadrados.</a:t>
            </a:r>
            <a:endParaRPr lang="pt-BR" dirty="0" smtClean="0"/>
          </a:p>
          <a:p>
            <a:pPr marL="0" indent="0" algn="just" fontAlgn="base">
              <a:buNone/>
            </a:pPr>
            <a:r>
              <a:rPr lang="pt-BR" b="1" dirty="0" smtClean="0"/>
              <a:t>Eventos</a:t>
            </a:r>
            <a:r>
              <a:rPr lang="pt-BR" dirty="0" smtClean="0"/>
              <a:t> – as ocorrências, algo que acontece (por exemplo o início do processo, o pedido de plano), simbolizados por círculos.</a:t>
            </a:r>
            <a:endParaRPr lang="pt-BR" dirty="0" smtClean="0"/>
          </a:p>
          <a:p>
            <a:pPr marL="0" indent="0" algn="just" fontAlgn="base">
              <a:buNone/>
            </a:pPr>
            <a:r>
              <a:rPr lang="pt-BR" b="1" dirty="0" smtClean="0"/>
              <a:t>Gateways</a:t>
            </a:r>
            <a:r>
              <a:rPr lang="pt-BR" dirty="0" smtClean="0"/>
              <a:t> – pontos de desvio que determinarão o caminho que o processo seguirá (por exemplo a decisão de consolidar as informações), simbolizados por diamantes.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b="1" dirty="0" smtClean="0">
                <a:solidFill>
                  <a:srgbClr val="FF0000"/>
                </a:solidFill>
                <a:sym typeface="+mn-ea"/>
              </a:rPr>
              <a:t>Características</a:t>
            </a:r>
            <a:r>
              <a:rPr lang="pt-BR" b="1" dirty="0" smtClean="0">
                <a:solidFill>
                  <a:srgbClr val="FF0000"/>
                </a:solidFill>
              </a:rPr>
              <a:t> – </a:t>
            </a:r>
            <a:r>
              <a:rPr lang="pt-BR" b="1" dirty="0" err="1" smtClean="0">
                <a:solidFill>
                  <a:srgbClr val="FF0000"/>
                </a:solidFill>
              </a:rPr>
              <a:t>Model</a:t>
            </a:r>
            <a:r>
              <a:rPr lang="pt-BR" b="1" dirty="0" smtClean="0">
                <a:solidFill>
                  <a:srgbClr val="FF0000"/>
                </a:solidFill>
              </a:rPr>
              <a:t> Business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262" y="1524000"/>
            <a:ext cx="10814538" cy="4652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Sobre as swim lanes, existem dois tipos a analisar:</a:t>
            </a:r>
            <a:endParaRPr lang="pt-BR" dirty="0"/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b="1" dirty="0" smtClean="0"/>
              <a:t>Piscinas</a:t>
            </a:r>
            <a:r>
              <a:rPr lang="pt-BR" dirty="0" smtClean="0"/>
              <a:t> – representam processos e participantes no processo.</a:t>
            </a:r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  <a:p>
            <a:pPr algn="just" fontAlgn="base"/>
            <a:r>
              <a:rPr lang="pt-BR" b="1" dirty="0" smtClean="0"/>
              <a:t>Raias</a:t>
            </a:r>
            <a:r>
              <a:rPr lang="pt-BR" dirty="0" smtClean="0"/>
              <a:t> – cada piscina possui várias raias, que simbolizam os papeis, áreas e responsabilidades no processo.</a:t>
            </a:r>
            <a:endParaRPr lang="pt-BR" dirty="0" smtClean="0"/>
          </a:p>
          <a:p>
            <a:pPr marL="0" indent="0" fontAlgn="base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15764</Words>
  <Application>WPS Presentation</Application>
  <PresentationFormat>Personalizar</PresentationFormat>
  <Paragraphs>483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MT Extra</vt:lpstr>
      <vt:lpstr>Calibri Light</vt:lpstr>
      <vt:lpstr>Calibri</vt:lpstr>
      <vt:lpstr>Trebuchet MS</vt:lpstr>
      <vt:lpstr>微软雅黑</vt:lpstr>
      <vt:lpstr>Arial Unicode MS</vt:lpstr>
      <vt:lpstr>方正书宋_GBK</vt:lpstr>
      <vt:lpstr>Times New Roman</vt:lpstr>
      <vt:lpstr>Tema do Office</vt:lpstr>
      <vt:lpstr>Models Business, Trend and Forecast Tracking, DDL Database</vt:lpstr>
      <vt:lpstr>Tópico 5 - Models Business</vt:lpstr>
      <vt:lpstr>Tópico 5 - Models Business</vt:lpstr>
      <vt:lpstr>Tópico 5 - Models Business - CANVAS</vt:lpstr>
      <vt:lpstr>Tópico 5 - Models Business - CANVAS</vt:lpstr>
      <vt:lpstr>Tópico 5 - Models Business</vt:lpstr>
      <vt:lpstr>Tópico 5 - Models Business</vt:lpstr>
      <vt:lpstr>Características – Model Business</vt:lpstr>
      <vt:lpstr>Características – Model Business</vt:lpstr>
      <vt:lpstr>Características – Model Business</vt:lpstr>
      <vt:lpstr>Características – Model Business</vt:lpstr>
      <vt:lpstr>Exercício 01 – Model Business - Draw.io</vt:lpstr>
      <vt:lpstr>Exercício 02 – Model Business - Draw.io</vt:lpstr>
      <vt:lpstr>Conclusão</vt:lpstr>
      <vt:lpstr>Conclusão</vt:lpstr>
      <vt:lpstr>Tópico 6 - Atingir Metas no EXCEL</vt:lpstr>
      <vt:lpstr>Tópico 6 - Atingir Metas - Exercícios</vt:lpstr>
      <vt:lpstr>Tópico 6 - Atingir Metas - Exercícios</vt:lpstr>
      <vt:lpstr>Tópico 6 - Trend and Forecast Tracking (MRLS)</vt:lpstr>
      <vt:lpstr>Exemplos – Trend and Forecast Tracking</vt:lpstr>
      <vt:lpstr>Dispersão – Trend and Forecast Tracking</vt:lpstr>
      <vt:lpstr>Correlação – Trend and Forecast Tracking</vt:lpstr>
      <vt:lpstr>Exercício – Trend and Forecast Tracking (MRLS)</vt:lpstr>
      <vt:lpstr>Exercício – Trend and Forecast Tracking (MRLS)</vt:lpstr>
      <vt:lpstr>Previsão – Trend and Forecast Tracking</vt:lpstr>
      <vt:lpstr>Exercício – Trend and Forecast Tracking (MRLS)</vt:lpstr>
      <vt:lpstr>Exercício – Trend and Forecast Tracking (MRLM)</vt:lpstr>
      <vt:lpstr>Exercício – Trend and Forecast Tracking (MRLM)</vt:lpstr>
      <vt:lpstr>Exercício – Trend and Forecast Tracking (MRLM)</vt:lpstr>
      <vt:lpstr>Exercício – Trend and Forecast Tracking (MRLM)</vt:lpstr>
      <vt:lpstr>Exercício – Trend and Forecast Tracking (MRLM)</vt:lpstr>
      <vt:lpstr>Exercício – Trend and Forecast Tracking (MRLM)</vt:lpstr>
      <vt:lpstr>Conclusão</vt:lpstr>
      <vt:lpstr>Tópico 7 - DDL Database – Entidades/Atributos</vt:lpstr>
      <vt:lpstr>Tópico 7 - DDL Database – Registros (Linhas)</vt:lpstr>
      <vt:lpstr>Tópico 7 - DDL Database – Exemplo</vt:lpstr>
      <vt:lpstr>Tópico 7 - DDL Database - SQL</vt:lpstr>
      <vt:lpstr>Tópico 7 - DDL Database - DIVISÃO</vt:lpstr>
      <vt:lpstr>Tópico 7 - DDL Database – Tipos de Dados</vt:lpstr>
      <vt:lpstr>Tópico 7 - DDL Database – Primary Key</vt:lpstr>
      <vt:lpstr>Tópico 7 - DDL Database – Foreign Key</vt:lpstr>
      <vt:lpstr>Exercício – DDL Database (Prático)</vt:lpstr>
      <vt:lpstr>Exercício – DDL Database (Prático)</vt:lpstr>
      <vt:lpstr>Conclusão</vt:lpstr>
      <vt:lpstr>Models Business, Trend and Forecast Tracking, DDL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Numeração</dc:title>
  <dc:creator>Eduardo Tanajura</dc:creator>
  <cp:lastModifiedBy>unifacsmestrado</cp:lastModifiedBy>
  <cp:revision>255</cp:revision>
  <dcterms:created xsi:type="dcterms:W3CDTF">2019-09-24T20:08:02Z</dcterms:created>
  <dcterms:modified xsi:type="dcterms:W3CDTF">2019-09-24T20:08:02Z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