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409" r:id="rId4"/>
    <p:sldId id="410" r:id="rId5"/>
    <p:sldId id="415" r:id="rId6"/>
    <p:sldId id="414" r:id="rId7"/>
    <p:sldId id="420" r:id="rId8"/>
    <p:sldId id="413" r:id="rId9"/>
    <p:sldId id="416" r:id="rId10"/>
    <p:sldId id="418" r:id="rId11"/>
    <p:sldId id="419" r:id="rId12"/>
    <p:sldId id="411" r:id="rId13"/>
    <p:sldId id="421" r:id="rId14"/>
    <p:sldId id="422" r:id="rId15"/>
    <p:sldId id="412" r:id="rId16"/>
    <p:sldId id="408" r:id="rId17"/>
    <p:sldId id="323" r:id="rId18"/>
    <p:sldId id="334" r:id="rId19"/>
    <p:sldId id="357" r:id="rId20"/>
    <p:sldId id="406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11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6507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1569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16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4837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978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88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175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0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0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6077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363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1011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50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91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23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pt-br/topics/securit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ta.ufrj.br/ensino/eel879/trabalhos_vf_2009_2/seabra/component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pt/training/awsacademy/cloud-computing-architectur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WgW-CgdIk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Z3SYDTMP3M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wsl-executar-programas-comandos-linux-no-windows?gclid=CjwKCAiAr4GgBhBFEiwAgwORrXlzAaJyYmWcGjHARx8DK-sP-J5Ozsht7JXpXlqgS9fQuZ6-fQF6zBoCfxMQAvD_Bw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chiamakaikeanyi.dev/working-with-git/" TargetMode="External"/><Relationship Id="rId3" Type="http://schemas.openxmlformats.org/officeDocument/2006/relationships/hyperlink" Target="https://bohr.io/" TargetMode="External"/><Relationship Id="rId7" Type="http://schemas.openxmlformats.org/officeDocument/2006/relationships/hyperlink" Target="https://ostechnix.com/what-is-git-and-how-to-install-git-in-linu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-scm.com/downloads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netlify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xmox.com/e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virtualbox.org/" TargetMode="External"/><Relationship Id="rId4" Type="http://schemas.openxmlformats.org/officeDocument/2006/relationships/hyperlink" Target="https://www.vivaolinux.com.br/artigo/Virtualizacao-com-Proxmox-V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Componentes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3514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Virtualização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VMs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e Containers.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Serviços Baseados na Internet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: aplicações e os recursos como serviços.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-per-use / 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-as-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-go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:  A cobrança é baseada no consumo dos recursos, como, por exemplo, a quantidade de horas utilizadas de CPU e o volume de dados armazenados.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Software Livre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open-</a:t>
            </a:r>
            <a:r>
              <a:rPr lang="pt-BR" sz="20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): Incentivam o desenvolvimento de novas soluções e aplicações para a nuvem.</a:t>
            </a:r>
          </a:p>
        </p:txBody>
      </p:sp>
    </p:spTree>
    <p:extLst>
      <p:ext uri="{BB962C8B-B14F-4D97-AF65-F5344CB8AC3E}">
        <p14:creationId xmlns:p14="http://schemas.microsoft.com/office/powerpoint/2010/main" val="26360203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Componentes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E3959F5-D8C0-A33D-66CB-303F3CDEB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9" y="1343964"/>
            <a:ext cx="6883906" cy="35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02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Segurança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da TI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protege a integridade das tecnologias de informação como sistemas de computadores, redes e dados contra ataques, danos e acessos não autorizados.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Com o uso de 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em uma arquitetura, é possível ter um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melhor desempenho,  redução de custos com nuvem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, além de incluir uma camada com ferramentas que são fundamentais na gestão de segurança. 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Em resumo, o provedor de soluções e serviços em cloud deve proporcionar segurança na camada de infraestrutura.</a:t>
            </a:r>
          </a:p>
        </p:txBody>
      </p:sp>
    </p:spTree>
    <p:extLst>
      <p:ext uri="{BB962C8B-B14F-4D97-AF65-F5344CB8AC3E}">
        <p14:creationId xmlns:p14="http://schemas.microsoft.com/office/powerpoint/2010/main" val="16542089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Segurança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A segurança da tecnologia da informação (TI), comumente chamada de cibersegurança, inclui a segurança de nuvem, redes, Internet,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, APIs, aplicações e containers, entre outros.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Camadas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cibersegurança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segurança do Linux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da TI de confiança zero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DevSecOps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039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Segurança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de containers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de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kubernates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de APIs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segurança em nuvem híbrida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  <a:hlinkClick r:id="rId3"/>
              </a:rPr>
              <a:t>https://www.redhat.com/pt-br/topics/security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675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Fundamentais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É fundamental para o sucesso de um projeto de </a:t>
            </a: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pt-BR" sz="2000" b="1" dirty="0" err="1">
                <a:latin typeface="Times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, a escolha dos componentes certos e a definição dos processos de integração, visando a melhor comunicação entre os sistemas e permitindo que as informações se disseminem da melhor forma possível e com total segurança.  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Em geral, uma arquitetura deve levar em consideração três pilares: gestão de custos, gestão de performance e gestão de segurança.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Provedores Cloud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: AWS; AZURE; Google Cloud;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Saleforce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; Oracle Cloud</a:t>
            </a:r>
            <a:r>
              <a:rPr lang="pt-BR" sz="2000">
                <a:latin typeface="Times" panose="02020603050405020304" pitchFamily="18" charset="0"/>
                <a:cs typeface="Times New Roman" panose="02020603050405020304" pitchFamily="18" charset="0"/>
              </a:rPr>
              <a:t>, etc.</a:t>
            </a: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336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https://www.gta.ufrj.br/ensino/eel879/trabalhos_vf_2009_2/seabra/componentes.html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https://aws.amazon.com/pt/training/awsacademy/cloud-computing-architecture/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676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Mecanismos e Arquitetura de Computação em Nuvem.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https://youtu.be/RWgW-CgdIk0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AWS - Arquitetura de Computação em Nuvem.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https://www.youtube.com/watch?v=Z3SYDTMP3ME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 Ativar a Partir do Windows 10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https://www.alura.com.br/artigos/wsl-executar-programas-comandos-linux-no-windows?gclid=CjwKCAiAr4GgBhBFEiwAgwORrXlzAaJyYmWcGjHARx8DK-sP-J5Ozsht7JXpXlqgS9fQuZ6-fQF6zBoCfxMQAvD_BwE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terminal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Administrador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2 -- Plataforma Bohr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https://bohr.io/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Plataforma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https://www.netlify.com/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https://git-scm.com/downloads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Tutorial: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https://ostechnix.com/what-is-git-and-how-to-install-git-in-linux/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https://chiamakaikeanyi.dev/working-with-git/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e fazer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app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livre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655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Mecanismos e Arquitetura de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Proxmox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https://www.proxmox.com/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https://www.vivaolinux.com.br/artigo/Virtualizacao-com-Proxmox-VE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https://www.virtualbox.org/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VM no laboratório de TI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581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SOUSA, Flávio RC; MOREIRA, Leonardo O.; MACHADO,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Computação em nuvem: Conceitos, tecnologias, aplicações e desafios. II Escola Regional de Computação Ceará, Maranhão e Piauí (ERCEMAPI), p. 150-175, 2009.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TAURION, Cezar.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-computação em nuvem.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2009.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457200" algn="l"/>
              </a:tabLst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BATISTA, Bruno Guazzelli.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Modelos de negócio para ambientes de computação em nuvem que consideram atributos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relacionados a desempenho e a segurança. 2016. Tese de Doutorado. Universidade de São Paulo.</a:t>
            </a:r>
          </a:p>
          <a:p>
            <a:pPr marL="0" indent="0" algn="just">
              <a:buNone/>
              <a:tabLst>
                <a:tab pos="457200" algn="l"/>
              </a:tabLst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Cloud Computer 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Web Services em Linux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Consiste no conjunto de componentes e subcomponentes necessários para a computação em nuvem.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Componentes Arquiteturais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Internet (rede)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Cloud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Plataforma de </a:t>
            </a: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front-</a:t>
            </a:r>
            <a:r>
              <a:rPr lang="pt-BR" sz="2000" b="1" dirty="0" err="1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2000" b="1" dirty="0">
              <a:solidFill>
                <a:srgbClr val="FF000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Plataformas de </a:t>
            </a:r>
            <a:r>
              <a:rPr lang="pt-BR" sz="2000" b="1" dirty="0" err="1">
                <a:solidFill>
                  <a:srgbClr val="00206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back-end</a:t>
            </a:r>
            <a:endParaRPr lang="pt-BR" sz="2000" b="1" dirty="0">
              <a:solidFill>
                <a:srgbClr val="002060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Atores</a:t>
            </a:r>
            <a:r>
              <a:rPr lang="pt-BR" sz="2400" dirty="0">
                <a:latin typeface="Times" panose="02020603050405020304" pitchFamily="18" charset="0"/>
                <a:cs typeface="Times New Roman" panose="02020603050405020304" pitchFamily="18" charset="0"/>
              </a:rPr>
              <a:t>: Prestadores de Serviços; Usuários dos Serviços e os Prestadores de Infraestrutura</a:t>
            </a:r>
          </a:p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Camadas</a:t>
            </a:r>
            <a:r>
              <a:rPr lang="pt-BR" sz="2400" dirty="0">
                <a:latin typeface="Times" panose="02020603050405020304" pitchFamily="18" charset="0"/>
                <a:cs typeface="Times New Roman" panose="02020603050405020304" pitchFamily="18" charset="0"/>
              </a:rPr>
              <a:t>: Aplicação; Plataforma; Infraestrutura</a:t>
            </a:r>
          </a:p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Cenários</a:t>
            </a:r>
            <a:r>
              <a:rPr lang="pt-BR" sz="2400" dirty="0">
                <a:latin typeface="Times" panose="02020603050405020304" pitchFamily="18" charset="0"/>
                <a:cs typeface="Times New Roman" panose="02020603050405020304" pitchFamily="18" charset="0"/>
              </a:rPr>
              <a:t>: IaaS; PaaS; SaaS</a:t>
            </a:r>
          </a:p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" panose="02020603050405020304" pitchFamily="18" charset="0"/>
                <a:cs typeface="Times New Roman" panose="02020603050405020304" pitchFamily="18" charset="0"/>
              </a:rPr>
              <a:t>Tipos de Nuvem</a:t>
            </a:r>
            <a:r>
              <a:rPr lang="pt-BR" sz="2400" dirty="0">
                <a:latin typeface="Times" panose="02020603050405020304" pitchFamily="18" charset="0"/>
                <a:cs typeface="Times New Roman" panose="02020603050405020304" pitchFamily="18" charset="0"/>
              </a:rPr>
              <a:t>: Pública, privadas, comunitária, híbridas</a:t>
            </a:r>
          </a:p>
        </p:txBody>
      </p:sp>
    </p:spTree>
    <p:extLst>
      <p:ext uri="{BB962C8B-B14F-4D97-AF65-F5344CB8AC3E}">
        <p14:creationId xmlns:p14="http://schemas.microsoft.com/office/powerpoint/2010/main" val="23326294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40930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605B59-E2FC-963F-6A5B-65522E0C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689" y="955448"/>
            <a:ext cx="4877256" cy="409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541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Camadas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3D5B5-5F79-0398-B79A-3BF9825EB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9" y="1294997"/>
            <a:ext cx="8544853" cy="33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7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Camadas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1" y="947321"/>
            <a:ext cx="8865056" cy="40883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EF2F71-710A-8CC2-7BD5-4539D1C8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34" y="924082"/>
            <a:ext cx="2888693" cy="41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57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Cenários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Principais Cenários</a:t>
            </a:r>
          </a:p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– Acesso integrado aos aplicativos de software de um provedor.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– Modelo de negócios que fornece infraestrutura de TI, recursos computacionais como capacidade de processamento, armazenamento, datacenters, roteadores, </a:t>
            </a:r>
            <a:r>
              <a:rPr lang="pt-BR" sz="2000" dirty="0" err="1">
                <a:latin typeface="Times" panose="02020603050405020304" pitchFamily="18" charset="0"/>
                <a:cs typeface="Times New Roman" panose="02020603050405020304" pitchFamily="18" charset="0"/>
              </a:rPr>
              <a:t>backbones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, impressão, rede para executar 	suas aplicações e sistemas de TI.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pt-BR" sz="2000" dirty="0">
                <a:latin typeface="Times" panose="02020603050405020304" pitchFamily="18" charset="0"/>
                <a:cs typeface="Times New Roman" panose="02020603050405020304" pitchFamily="18" charset="0"/>
              </a:rPr>
              <a:t> – Serviço de hospedagem, implementação de hardware e software necessários para prover aplicações por meio da nuvem.</a:t>
            </a:r>
          </a:p>
        </p:txBody>
      </p:sp>
    </p:spTree>
    <p:extLst>
      <p:ext uri="{BB962C8B-B14F-4D97-AF65-F5344CB8AC3E}">
        <p14:creationId xmlns:p14="http://schemas.microsoft.com/office/powerpoint/2010/main" val="39300427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Básica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Cenários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40930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DB3C20-64A9-3436-8616-B4A249557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701" y="955448"/>
            <a:ext cx="3911959" cy="409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024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989</Words>
  <Application>Microsoft Office PowerPoint</Application>
  <PresentationFormat>Apresentação na tela (16:9)</PresentationFormat>
  <Paragraphs>124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</vt:lpstr>
      <vt:lpstr>Times New Roman</vt:lpstr>
      <vt:lpstr>Wingdings</vt:lpstr>
      <vt:lpstr>Office Theme</vt:lpstr>
      <vt:lpstr>Cloud Computer e  Web Services em Linux</vt:lpstr>
      <vt:lpstr> Aula 03  Mecanismos e Arquitetura de Computação em Nuvem</vt:lpstr>
      <vt:lpstr>Arquitetura Básica</vt:lpstr>
      <vt:lpstr>Arquitetura Básica - Elementos</vt:lpstr>
      <vt:lpstr>Arquitetura Básica - Atores</vt:lpstr>
      <vt:lpstr>Arquitetura Básica - Camadas</vt:lpstr>
      <vt:lpstr>Arquitetura Básica - Camadas</vt:lpstr>
      <vt:lpstr>Arquitetura Básica - Cenários</vt:lpstr>
      <vt:lpstr>Arquitetura Básica - Cenários</vt:lpstr>
      <vt:lpstr>Arquitetura Básica - Componentes</vt:lpstr>
      <vt:lpstr>Arquitetura Básica - Componentes</vt:lpstr>
      <vt:lpstr>Funcionamento e Segurança</vt:lpstr>
      <vt:lpstr>Funcionamento e Segurança</vt:lpstr>
      <vt:lpstr>Funcionamento e Segurança</vt:lpstr>
      <vt:lpstr>Arquiteturas Fundamentais</vt:lpstr>
      <vt:lpstr>Leitura Específica</vt:lpstr>
      <vt:lpstr>Aprenda+</vt:lpstr>
      <vt:lpstr>Dinâmica/Atividades (Continuação)</vt:lpstr>
      <vt:lpstr>Dinâmica/Atividades (Continuação)</vt:lpstr>
      <vt:lpstr>Dinâmica/Atividades (Continuação)</vt:lpstr>
      <vt:lpstr>Referências Bibliográficas</vt:lpstr>
      <vt:lpstr>Cloud Computer e  Web Services em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840</cp:revision>
  <dcterms:created xsi:type="dcterms:W3CDTF">2020-03-17T20:12:34Z</dcterms:created>
  <dcterms:modified xsi:type="dcterms:W3CDTF">2023-03-16T21:48:59Z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