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91" r:id="rId3"/>
    <p:sldId id="331" r:id="rId4"/>
    <p:sldId id="407" r:id="rId5"/>
    <p:sldId id="342" r:id="rId6"/>
    <p:sldId id="344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38" r:id="rId20"/>
    <p:sldId id="379" r:id="rId21"/>
    <p:sldId id="381" r:id="rId22"/>
    <p:sldId id="380" r:id="rId23"/>
    <p:sldId id="382" r:id="rId24"/>
    <p:sldId id="383" r:id="rId25"/>
    <p:sldId id="384" r:id="rId26"/>
    <p:sldId id="340" r:id="rId27"/>
    <p:sldId id="359" r:id="rId28"/>
    <p:sldId id="361" r:id="rId29"/>
    <p:sldId id="362" r:id="rId30"/>
    <p:sldId id="363" r:id="rId31"/>
    <p:sldId id="364" r:id="rId32"/>
    <p:sldId id="365" r:id="rId33"/>
    <p:sldId id="366" r:id="rId34"/>
    <p:sldId id="358" r:id="rId35"/>
    <p:sldId id="367" r:id="rId36"/>
    <p:sldId id="368" r:id="rId37"/>
    <p:sldId id="369" r:id="rId38"/>
    <p:sldId id="370" r:id="rId39"/>
    <p:sldId id="371" r:id="rId40"/>
    <p:sldId id="374" r:id="rId41"/>
    <p:sldId id="373" r:id="rId42"/>
    <p:sldId id="375" r:id="rId43"/>
    <p:sldId id="376" r:id="rId44"/>
    <p:sldId id="377" r:id="rId45"/>
    <p:sldId id="378" r:id="rId46"/>
    <p:sldId id="341" r:id="rId47"/>
    <p:sldId id="386" r:id="rId48"/>
    <p:sldId id="387" r:id="rId49"/>
    <p:sldId id="388" r:id="rId50"/>
    <p:sldId id="389" r:id="rId51"/>
    <p:sldId id="390" r:id="rId52"/>
    <p:sldId id="391" r:id="rId53"/>
    <p:sldId id="393" r:id="rId54"/>
    <p:sldId id="392" r:id="rId55"/>
    <p:sldId id="394" r:id="rId56"/>
    <p:sldId id="395" r:id="rId57"/>
    <p:sldId id="396" r:id="rId58"/>
    <p:sldId id="397" r:id="rId59"/>
    <p:sldId id="398" r:id="rId60"/>
    <p:sldId id="399" r:id="rId61"/>
    <p:sldId id="405" r:id="rId62"/>
    <p:sldId id="404" r:id="rId63"/>
    <p:sldId id="403" r:id="rId64"/>
    <p:sldId id="400" r:id="rId65"/>
    <p:sldId id="401" r:id="rId66"/>
    <p:sldId id="402" r:id="rId67"/>
    <p:sldId id="385" r:id="rId68"/>
    <p:sldId id="406" r:id="rId69"/>
    <p:sldId id="333" r:id="rId70"/>
    <p:sldId id="323" r:id="rId71"/>
    <p:sldId id="334" r:id="rId72"/>
    <p:sldId id="357" r:id="rId73"/>
    <p:sldId id="337" r:id="rId74"/>
    <p:sldId id="356" r:id="rId75"/>
    <p:sldId id="309" r:id="rId7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468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77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7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26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75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257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99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70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9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8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905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02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3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347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116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91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8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557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68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843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118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910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02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33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022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578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524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38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693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0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129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665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863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134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37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092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084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1064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98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02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275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494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2369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0964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437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7498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97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1740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7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5222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1882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450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5716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7392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425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4223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8831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0851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9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vlpubs.nist.gov/nistpubs/legacy/sp/nistspecialpublication800-145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a.ufrj.br/ensino/eel879/trabalhos_v1_2009_2/seabra/componentes.html#virtualizaca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gta.ufrj.br/ensino/eel879/trabalhos_v1_2009_2/seabra/componentes.html#pay" TargetMode="External"/><Relationship Id="rId4" Type="http://schemas.openxmlformats.org/officeDocument/2006/relationships/hyperlink" Target="http://www.gta.ufrj.br/ensino/eel879/trabalhos_v1_2009_2/seabra/vantagen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rzweilai.net/articles/art0366.html?printable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7" Type="http://schemas.openxmlformats.org/officeDocument/2006/relationships/hyperlink" Target="http://redis.io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uchdb.apache.org/" TargetMode="External"/><Relationship Id="rId5" Type="http://schemas.openxmlformats.org/officeDocument/2006/relationships/hyperlink" Target="http://hbase.apache.org/" TargetMode="External"/><Relationship Id="rId4" Type="http://schemas.openxmlformats.org/officeDocument/2006/relationships/hyperlink" Target="http://www.mongodb.org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owester.com/freexopen.ph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rob%C3%B4s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://exame.abril.com.br/topicos/epidemias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mi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ibm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twitter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10665-1_63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book/10.1007/978-3-319-54645-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pt-br/topics/clou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_dXAnBzfwBU" TargetMode="External"/><Relationship Id="rId4" Type="http://schemas.openxmlformats.org/officeDocument/2006/relationships/hyperlink" Target="https://blog.xpeducacao.com.br/cloud-computing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exemplo, alguns autores defendem que a </a:t>
            </a:r>
            <a:r>
              <a:rPr lang="pt-BR" sz="21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escalabilidade</a:t>
            </a:r>
            <a:r>
              <a:rPr lang="pt-BR" sz="2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o uso </a:t>
            </a:r>
            <a:r>
              <a:rPr lang="pt-BR" sz="21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otimizado dos recursos </a:t>
            </a:r>
            <a:r>
              <a:rPr lang="pt-BR" sz="2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características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chave da computação nas nuvens.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Enquanto outros discordam, afirmando que esses elementos não são características, e sim requerimentos de uma infraestrutura que suporta esse novo paradigma da computação.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Definição de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Cloud Computer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, segundo o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 (Instituto Nacional de Padrões e Tecnologia),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https://www.nist.gov/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4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https://nvlpubs.nist.gov/nistpubs/legacy/sp/nistspecialpublication800-145.pdf</a:t>
            </a:r>
            <a:endParaRPr lang="pt-BR" sz="1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definição universal que foi elaborada considera principalmente três conceitos: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virtualização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 seja, a criação de ambientes virtuais para os usuários, escondendo as características físicas da plataforma computacional;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u="none" strike="noStrike" dirty="0">
              <a:solidFill>
                <a:srgbClr val="0000FF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escalabilidade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diz respeito à capacidade de aumento ou redução do tamanho dos ambientes virtuais, caso seja necessário; e, por último,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i="1" u="none" strike="noStrike" dirty="0">
              <a:solidFill>
                <a:srgbClr val="0000FF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i="1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modelo </a:t>
            </a:r>
            <a:r>
              <a:rPr lang="pt-BR" sz="2200" i="1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pay</a:t>
            </a:r>
            <a:r>
              <a:rPr lang="pt-BR" sz="2200" i="1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-per-use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o usuário só paga por aquele serviço que consome.</a:t>
            </a:r>
          </a:p>
        </p:txBody>
      </p:sp>
    </p:spTree>
    <p:extLst>
      <p:ext uri="{BB962C8B-B14F-4D97-AF65-F5344CB8AC3E}">
        <p14:creationId xmlns:p14="http://schemas.microsoft.com/office/powerpoint/2010/main" val="23129305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Tais recursos, devido à virtualização, podem ser reconfigurados dinamicamente de modo a se ajustar a uma determinada variável, permitindo, assim, um uso otimizado dos recursos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De modo que a infraestrutura computacional se localize na rede, os aplicativos e os dados dos computadores pessoais e portáteis são movidos para grandes centros de processamento de dados, mais conhecidos como data centers. 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733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Os sistemas de hardware e software presentes nos data centers proveem aplicações na forma de serviços na Internet.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Cria-se, assim, uma camada conceitual – uma nuvem (Figura abaixo) – que esconde a infraestrutura e todos os recursos, mas que apresenta uma interface padrão que disponibiliza uma infinidade de serviços.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Uma vez que o usuário consiga se conectar à Internet, ele possui todos os recursos a sua disposição.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602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631E38-1D5A-DA37-B161-B9D2AE54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611" y="1157489"/>
            <a:ext cx="497586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41556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nuvem é uma camada conceitual que engloba todos os serviços disponíveis, abstraindo toda a infraestrutura para o usuário.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fim, podemos destacar três principais aspectos importantes na computação nas nuvens: 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escalabilidade, alta taxa de processamento e custo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09613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Permitindo 	que os recursos utilizados na empresa cresçam na medida em que eles são utilizados: o modelo 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-per-use, por exemplo: uma métrica de processadores por hora, ou de armazenamento por dia, para cobrar pelos serviços</a:t>
            </a:r>
            <a:r>
              <a:rPr lang="pt-BR" sz="22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permite que os recursos sejam liberados caso não sejam utilizados, evitando um consumo desnecessário.</a:t>
            </a:r>
          </a:p>
        </p:txBody>
      </p:sp>
    </p:spTree>
    <p:extLst>
      <p:ext uri="{BB962C8B-B14F-4D97-AF65-F5344CB8AC3E}">
        <p14:creationId xmlns:p14="http://schemas.microsoft.com/office/powerpoint/2010/main" val="23064586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Privada (Private)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trabalha inteiramente para uma organização.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Comunitária (Community)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é dividida entre várias organizações e tem um conselho para tratar as preocupações comuns, como missão, segurança e políticas. </a:t>
            </a:r>
          </a:p>
        </p:txBody>
      </p:sp>
    </p:spTree>
    <p:extLst>
      <p:ext uri="{BB962C8B-B14F-4D97-AF65-F5344CB8AC3E}">
        <p14:creationId xmlns:p14="http://schemas.microsoft.com/office/powerpoint/2010/main" val="13502064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Pública (</a:t>
            </a:r>
            <a:r>
              <a:rPr lang="pt-BR" sz="22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está disponível para o público em geral ou um grupo específico e é de propriedade de uma organização que vende serviços de nuvem.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Híbrida (</a:t>
            </a:r>
            <a:r>
              <a:rPr lang="pt-BR" sz="22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é uma composição de mais de um modelo de nuvem que funcionam como entidades separadas, mas usam tecnologias padrões que possibilitam a portabilidade de dados ou aplicações.</a:t>
            </a:r>
          </a:p>
        </p:txBody>
      </p:sp>
    </p:spTree>
    <p:extLst>
      <p:ext uri="{BB962C8B-B14F-4D97-AF65-F5344CB8AC3E}">
        <p14:creationId xmlns:p14="http://schemas.microsoft.com/office/powerpoint/2010/main" val="39085681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Plataforma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Infra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Saúde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Testes</a:t>
            </a:r>
          </a:p>
        </p:txBody>
      </p:sp>
    </p:spTree>
    <p:extLst>
      <p:ext uri="{BB962C8B-B14F-4D97-AF65-F5344CB8AC3E}">
        <p14:creationId xmlns:p14="http://schemas.microsoft.com/office/powerpoint/2010/main" val="1992716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385CA9-46CD-947E-BE3C-816BA8C6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056" y="1162427"/>
            <a:ext cx="5118501" cy="377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02533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como Serviço (SaaS) é um modelo de computação em nuvem onde é oferecido para o consumidor aplicações rodando em uma infraestrutura de nuvem do provedor, acessíveis por vários dispositivos clientes através de uma interface leve como um navegador de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infraestrutura, exceto as configurações de usuário da aplicação.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9668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 como Serviço (PaaS) é um modelo onde se oferece ao consumidor formas de publicar aplicações geradas ou adquiridas por este, na infraestrutura de nuvem do provedor, criadas por linguagens de programação e ferramentas suportadas.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infraestrutura, mas tem controle sobre as aplicações e configurações de ambiente.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941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 como Serviço (IaaS) é o modelo onde são oferecidas para o consumidor formas de provisionar processamento, espaço em disco, redes e outros recursos fundamentais onde o consumidor possa instalar software, incluindo sistemas operacionais e aplicações.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 de nuvem, mas tem controle dos recursos provisionados, inclusive algumas configurações de componentes de rede (firewalls).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21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i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Service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ou Banco de Dados como Serviço. Como o nome já deixa claro, essa modalidade é direcionada ao fornecimento de serviços para armazenamento e acesso de volumes de dados.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vantagem aqui é que o detentor da aplicação conta com maior flexibilidade para expandir o banco de dados, compartilhar as informações com outros sistemas, facilitar o acesso remoto por usuários autorizados,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8241418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Service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Ensaio como Serviço. Oferece um ambiente apropriado para que o usuário possa testar aplicações e sistemas de maneira remota, simulando o comportamento destes em nível de execução.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Forneçe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plataformas de nuvem econômicas e elimina a necessidade de gerenciamento de infraestrutura. Em um nível alto,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se referem a uma plataforma de computação em nuvem que elimina a necessidade de gerenciamento de infraestrutura.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12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computação em nuvem (ou cloud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inglês), que há pouco tempo era apenas uma tendência, hoje é uma realidade.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tecnologia permite a realização tanto de tarefas básicas quanto das mais complexas na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possível criar documentos de texto, planilhas ou fazer a edição de imagens. O sistema que permite rodar aplicativos e utilitários em nuvem, também guarda os dados do usuário, dispensando o disco rígido do computador.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893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vantagens da computação em nuvem são muitas: acessar os seus arquivos de qualquer computador ou dispositivo móvel; não correr o risco de perdê-los no caso de seu computador ou disco rígido (HG) estragar; não ter necessidade de usar uma máquina com muito espaço de armazenamento, já que tudo é executado e salvo em servidores remotos e muito mais.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Confira os principais serviços disponíveis atualmente de armazenamento em nuvem, como mostram as Figuras a seguir: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3449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023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5DE1E3-0F2C-42FC-D1E8-7EBED116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784" y="945778"/>
            <a:ext cx="6141393" cy="40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5072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023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16CA27-40A1-6E40-7A74-F648AF48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07" y="956399"/>
            <a:ext cx="6795913" cy="38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81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computação nas nuvens refere-se à utilização de software e infraestrutura como serviços interligados por meio da internet. </a:t>
            </a: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pt-BR" sz="2200" i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como algumas de suas vantagens a redução de custos, otimização do hardware, alta taxa de processamento, utilização de memória, aumento da capacidade de armazenamento, escalabilidade, portabilidade.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Cenários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242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Analisando os recursos computacionais: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9cb1467b-5c96-4f38-9d4d-48242ebe24fc">
            <a:extLst>
              <a:ext uri="{FF2B5EF4-FFF2-40B4-BE49-F238E27FC236}">
                <a16:creationId xmlns:a16="http://schemas.microsoft.com/office/drawing/2014/main" id="{FC4C162D-3CCA-354C-B1AE-1B665BB0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079" y="1421741"/>
            <a:ext cx="279654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638a75ba-3968-43b5-b6b9-1350f4e4e399">
            <a:extLst>
              <a:ext uri="{FF2B5EF4-FFF2-40B4-BE49-F238E27FC236}">
                <a16:creationId xmlns:a16="http://schemas.microsoft.com/office/drawing/2014/main" id="{8E3E5941-5F15-4998-509D-DC051B63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1612" y="1432536"/>
            <a:ext cx="2796540" cy="154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 descr="52810943-83a0-4d72-8041-9a749b050751">
            <a:extLst>
              <a:ext uri="{FF2B5EF4-FFF2-40B4-BE49-F238E27FC236}">
                <a16:creationId xmlns:a16="http://schemas.microsoft.com/office/drawing/2014/main" id="{ADA57C26-144F-48A8-0000-89297210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079" y="3128842"/>
            <a:ext cx="2860675" cy="15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849b6e88-5632-480f-85eb-4c7f03f54ca6">
            <a:extLst>
              <a:ext uri="{FF2B5EF4-FFF2-40B4-BE49-F238E27FC236}">
                <a16:creationId xmlns:a16="http://schemas.microsoft.com/office/drawing/2014/main" id="{C579A3A7-F776-AF60-5A63-2A10F165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1612" y="3128842"/>
            <a:ext cx="2891790" cy="160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52771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Cenários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Analisando os gráficos fica evidente que o poder computacional deve ser alto para atender as demandas de processamento, mesmo que a demanda seja por um breve período, os famosos picos de carga.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Desta forma utilizando à computação nas nuvens as empresas podem focar exclusivamente na aplicação e ter acesso aos recursos computacionais necessários para atender as suas necessidades reais, economizando tempo e dinheiro.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29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Redução de Custo;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capacidade de armazenamento de dados;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Licenças de software para cada empregado;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 Hardware como serviço;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Disponibilidade da informação através de qualquer dispositivo;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Computação em grade, processamento distribuído;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 de computação autônoma (autogerenciável).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59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Segurança 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Dependência da Internet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09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Tecnologias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29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um modelo de computação tradicional, para construir ou atualizar infraestruturas de TI, os usuários têm que se preocupar com a instalação, configuração e atualização de softwares, adequação do espaço físico e de recursos humanos, além de outros gastos como com licenças de softwares.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a TI tradicional cada passo é necessário para construir e operar uma solução de TI tradicional, ocorrendo sobrecarga para o objetivo subjacente, o que exige habilidades caras e, muitas vezes, ineficientes esforços repetidos.</a:t>
            </a:r>
          </a:p>
        </p:txBody>
      </p:sp>
    </p:spTree>
    <p:extLst>
      <p:ext uri="{BB962C8B-B14F-4D97-AF65-F5344CB8AC3E}">
        <p14:creationId xmlns:p14="http://schemas.microsoft.com/office/powerpoint/2010/main" val="214589629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 caso, a infraestrutura de TI tradicional pode ser tolhida pela escala de nuvem de computação.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Infraestrutura em escala massiva nuvem exige automação. Mesmo com uma pequena nuvem, a automação é fundamental se você estiver olhando para realizar processos de provisionamento e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desprovisionamento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forma custo e tempo-eficaz, como mostra a Figura abaixo.</a:t>
            </a:r>
          </a:p>
        </p:txBody>
      </p:sp>
    </p:spTree>
    <p:extLst>
      <p:ext uri="{BB962C8B-B14F-4D97-AF65-F5344CB8AC3E}">
        <p14:creationId xmlns:p14="http://schemas.microsoft.com/office/powerpoint/2010/main" val="329816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4E7438-C37E-6F38-ABD8-906BED29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5" y="965915"/>
            <a:ext cx="7207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89818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 de nuvem exige eficiente estrutura e organização.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deve definir e seguir padrões a cada passo, de estantes computadores individuais para cabeamento, operações e segurança.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Somente desta forma pode-se incorrer em poupança e refinar os processos. </a:t>
            </a:r>
          </a:p>
        </p:txBody>
      </p:sp>
    </p:spTree>
    <p:extLst>
      <p:ext uri="{BB962C8B-B14F-4D97-AF65-F5344CB8AC3E}">
        <p14:creationId xmlns:p14="http://schemas.microsoft.com/office/powerpoint/2010/main" val="11435931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infraestrutura de nuvem inteligentemente planejada e organizada pode ser mais eficaz e mais eficiente construída e operada por uma equipe de funcionários menor do que se tomar a mesma quantidade de hardware e dispersá-la através de numerosas salas de servidores [Vic (J.R.) Winkler].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TI na nuvem apresenta um baixo investimento inicial com relação às demandas de TI como mostra a Figura a seguir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2680158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udo de forma simplificada através do acesso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uma rede, a qual possui um pool de recursos computacionais configuráveis, como por exemplo, redes, servidores,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aplicações e serviços. </a:t>
            </a: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E, por conseguinte, está possibilitando uma grande tendência que é o processamento de BIGDATA e a computação cognitiva.</a:t>
            </a:r>
          </a:p>
        </p:txBody>
      </p:sp>
    </p:spTree>
    <p:extLst>
      <p:ext uri="{BB962C8B-B14F-4D97-AF65-F5344CB8AC3E}">
        <p14:creationId xmlns:p14="http://schemas.microsoft.com/office/powerpoint/2010/main" val="1622861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01C1C-36BD-22C5-2204-B4A4F14C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079" y="937555"/>
            <a:ext cx="7169735" cy="364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380944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custo passa a ser proporcional a sua capacidade de TI, de acordo com a carga atual, explorando o recurso de elasticidade que a tecnologia nas nuvens disponibiliza.</a:t>
            </a:r>
          </a:p>
        </p:txBody>
      </p:sp>
    </p:spTree>
    <p:extLst>
      <p:ext uri="{BB962C8B-B14F-4D97-AF65-F5344CB8AC3E}">
        <p14:creationId xmlns:p14="http://schemas.microsoft.com/office/powerpoint/2010/main" val="35689839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Destacam-se a seguir as camadas de TI que formam o ambiente de TI, como mostra na Figura a seguir, e apresenta-se uma arquitetura para suportar as operações da empresa no ambiente principal de produção total ou parcial.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ambiente de TI visa analisar e propor tecnologias, metodologias e melhores práticas para garantir o funcionamento dos sistemas de informações da empresa, assim como seus processos operacionais.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outro lado, na sua maioria a um custo elevado, podendo ocorrer falta de capacidade de TI ou excesso.</a:t>
            </a:r>
          </a:p>
        </p:txBody>
      </p:sp>
    </p:spTree>
    <p:extLst>
      <p:ext uri="{BB962C8B-B14F-4D97-AF65-F5344CB8AC3E}">
        <p14:creationId xmlns:p14="http://schemas.microsoft.com/office/powerpoint/2010/main" val="334156628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FB80E41-9C7E-4310-5022-EA623205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1063231"/>
            <a:ext cx="6958691" cy="358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637931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Através da computação em nuvem pode-se utilizar as camadas de TI tradicional de uma forma completamente diferente, de modo que se transforma estas camadas em serviços de tecnologia da informação e de computação (HW, SW).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promessa da computação em nuvem é proporcionar acesso fácil e escalável aos recursos de computação necessários, como mostra a Figura a seguir.</a:t>
            </a:r>
          </a:p>
        </p:txBody>
      </p:sp>
    </p:spTree>
    <p:extLst>
      <p:ext uri="{BB962C8B-B14F-4D97-AF65-F5344CB8AC3E}">
        <p14:creationId xmlns:p14="http://schemas.microsoft.com/office/powerpoint/2010/main" val="81757669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1063231"/>
            <a:ext cx="6977511" cy="383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1521"/>
            <a:ext cx="8865056" cy="4035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3727E8-1C50-822F-39CF-4C712CE7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901520"/>
            <a:ext cx="6763121" cy="403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dirty="0">
                <a:latin typeface="Times" panose="02020603050405020304" pitchFamily="18" charset="0"/>
                <a:cs typeface="Times New Roman" panose="02020603050405020304" pitchFamily="18" charset="0"/>
              </a:rPr>
              <a:t>FC Barcelona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  <a:tab pos="457200" algn="l"/>
                <a:tab pos="9144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Futbol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Club Barcelona gerenciava um serviço de envio de SMS, comércio eletrônico, mídia social e aplicativos para dispositivos móveis para os seus torcedores, porém esse sistema não atendia a dinamicidade das atividades do grupo esportivo.</a:t>
            </a:r>
          </a:p>
          <a:p>
            <a:pPr marL="0" indent="0">
              <a:buNone/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A solução para essa demando foi a contratação de um serviço tipo SaaS focado em atender às necessidades específicas de organizações esportivas.</a:t>
            </a:r>
          </a:p>
        </p:txBody>
      </p:sp>
    </p:spTree>
    <p:extLst>
      <p:ext uri="{BB962C8B-B14F-4D97-AF65-F5344CB8AC3E}">
        <p14:creationId xmlns:p14="http://schemas.microsoft.com/office/powerpoint/2010/main" val="142573016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kern="14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Gol Linhas Aéreas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GOL percebeu que os passageiros necessitavam de um sistema de entretenimento de bordo já que suas aeronaves não possuíam serviço de internet ou outro atrativo de entretenimento.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Sendo assim o desafio era desenvolver uma aplicação que pudesse gerenciar o conteúdo acessado pelo usuário e realizar inferências nas preferências dos usuários e sugerir produtos para eles.</a:t>
            </a:r>
          </a:p>
        </p:txBody>
      </p:sp>
    </p:spTree>
    <p:extLst>
      <p:ext uri="{BB962C8B-B14F-4D97-AF65-F5344CB8AC3E}">
        <p14:creationId xmlns:p14="http://schemas.microsoft.com/office/powerpoint/2010/main" val="207908593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Assim, todo o conteúdo é controlado pela companhia aérea – desde as informações sobre as atividades do passageiro (pois estão relacionadas à publicidade) até a programação (seleções de músicas, com 14.000 opções), assim como vídeos, artigos de revistas, jogos, conteúdos de esportes e notícias.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Sempre que um avião aterrissa, o servidor a bordo conecta-se a uma rede Wi-Fi do aeroporto que, por sua vez, conecta-se ao servidor da provedora de conteúdo para sincronização.</a:t>
            </a:r>
          </a:p>
        </p:txBody>
      </p:sp>
    </p:spTree>
    <p:extLst>
      <p:ext uri="{BB962C8B-B14F-4D97-AF65-F5344CB8AC3E}">
        <p14:creationId xmlns:p14="http://schemas.microsoft.com/office/powerpoint/2010/main" val="20855810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conceito de disponibilizar serviços de software e hardware por uma rede global não é novo.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Já podemos encontrar raízes desse conceito na década de 60, quando Joseph Carl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Robnett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Licklider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 dos responsáveis pelo desenvolvimento da ARPANET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Network), já havia introduzido a ideia de uma 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rede de computadores intergaláctica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1106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kern="14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Rede Globo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Rede Globo tinha como desafio evitar a compra desnecessária de hardware e software para uso pontual, dimensionado pela demanda de pico, além de melhorar o SLA de implantação aliada à possibilidade de confiabilidade e redundância proporcionada pela nuvem.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existem 64 projetos utilizando a TI nuvem como base, tais como, “The Voice Brasil 2”, “Avenida Brasil”, “Big Brother Brasil”, dentre outros.</a:t>
            </a:r>
          </a:p>
        </p:txBody>
      </p:sp>
    </p:spTree>
    <p:extLst>
      <p:ext uri="{BB962C8B-B14F-4D97-AF65-F5344CB8AC3E}">
        <p14:creationId xmlns:p14="http://schemas.microsoft.com/office/powerpoint/2010/main" val="388015329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os serviços estão sendo usados como uma alternativa para implantação rápida de sites para aplicativos públicos e internos, onde a demanda de consumo pode ser muito variável e precisa ser ajustada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251032017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princípio, podemos definir o conceito de </a:t>
            </a:r>
            <a:r>
              <a:rPr lang="pt-BR" sz="2200" b="1" dirty="0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sendo conjuntos de dados extremamente amplos e que, por este motivo, necessitam de ferramentas especialmente preparadas para lidar com grandes volumes, como mostra a Figura abaixo, de forma que toda e qualquer informação nestes meios possa ser encontrada, analisada e aproveitada em tempo hábil.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3117" y="3068835"/>
            <a:ext cx="245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Soluções de Big Data precisam trabalhar com distribuição de processamento e </a:t>
            </a: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isto é, suportar aplicações com volumes de dados que crescem substancialmente em pouco tempo.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Baseiam nos 5 '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 Big Data: volume, velocidade, variedade, veracidade e valor.</a:t>
            </a:r>
          </a:p>
        </p:txBody>
      </p:sp>
    </p:spTree>
    <p:extLst>
      <p:ext uri="{BB962C8B-B14F-4D97-AF65-F5344CB8AC3E}">
        <p14:creationId xmlns:p14="http://schemas.microsoft.com/office/powerpoint/2010/main" val="2917015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manipulação de seus dados são utilizados banco de dados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fazendo com que soluções do tipo possam atender à grande variedade de dados que existe, tanto estruturados, quanto não estruturados: bancos de dados orientados a documentos, bancos de dados chave/valor, bancos de dados de grafos, enfim.</a:t>
            </a: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Exemplos de bancos de dado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são o 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Cassandra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HBase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CouchDB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 e o 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179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Mas, quando o assunto é </a:t>
            </a:r>
            <a:r>
              <a:rPr lang="pt-BR" sz="2200" b="1" dirty="0">
                <a:latin typeface="Times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apenas um banco de dados do tipo não basta.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É necessário também contar com ferramentas que permitam o tratamento dos volumes.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Neste ponto, 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é, de longe, a principal referência.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288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Hadoop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uma plataforma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open </a:t>
            </a:r>
            <a:r>
              <a:rPr lang="pt-BR" sz="2200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source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desenvolvida especialmente para processamento e análise de grandes volumes de dados, sejam eles estruturados ou não estruturados.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projeto é mantido pela Apache Foundation, mas conta com a colaboração de várias empresas, como Yahoo!, Facebook, Google e IBM.</a:t>
            </a:r>
          </a:p>
        </p:txBody>
      </p:sp>
    </p:spTree>
    <p:extLst>
      <p:ext uri="{BB962C8B-B14F-4D97-AF65-F5344CB8AC3E}">
        <p14:creationId xmlns:p14="http://schemas.microsoft.com/office/powerpoint/2010/main" val="161915198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dizer que o projeto teve início em meados de 2003, quando o Google criou um modelo de programação que distribui o processamento a ser realizado entre vários computadores para ajudar o seu mecanismo de busca a ficar mais rápido e livre das necessidades de servidores poderosos (e caros).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tecnologia recebeu o nome de </a:t>
            </a:r>
            <a:r>
              <a:rPr lang="pt-BR" sz="2200" b="1" dirty="0" err="1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63792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fato é que a ideia de Big Data reflete um cenário real: há, cada vez mais, volumes de dados gigantescos e que, portanto, exigem uma abordagem capaz de aproveitá-los ao máximo.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para dar uma noção deste desafio, a IBM divulgou no final de 2012 que, de acordo com as suas estimativas, 90% dos dados disponíveis no mundo foram gerados apenas nos dois anos anteriores.</a:t>
            </a:r>
          </a:p>
        </p:txBody>
      </p:sp>
    </p:spTree>
    <p:extLst>
      <p:ext uri="{BB962C8B-B14F-4D97-AF65-F5344CB8AC3E}">
        <p14:creationId xmlns:p14="http://schemas.microsoft.com/office/powerpoint/2010/main" val="200294977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Até o final de 2015, este volume todo terá aumentado pelo menos duas vezes. Diante deste ponto de vista, é um tanto precipitado encarar a expressão "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como um mero "termo da moda".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441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sua visão era a de que todos deveriam estar conectados entre si, acessando programas e dados de qualquer site e de qualquer lugar.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válido ressaltar que grande parte das suas ideias forma o que hoje conhecemos como Internet.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Ainda na década de 60, John McCarthy, um famoso e importante pesquisador da área da informática, propôs a ideia de que a computação deveria ser organizada na forma de um serviço de utilidade pública, em que uma agência de serviços o disponibilizaria e cobraria uma taxa para seu uso.</a:t>
            </a:r>
          </a:p>
        </p:txBody>
      </p:sp>
    </p:spTree>
    <p:extLst>
      <p:ext uri="{BB962C8B-B14F-4D97-AF65-F5344CB8AC3E}">
        <p14:creationId xmlns:p14="http://schemas.microsoft.com/office/powerpoint/2010/main" val="370037465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incontrolável desejo humano de resolver problemas nos leva às portas da computação cognitiva.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Nesse futuro cada vez mais próximo, homens e máquinas vão trabalhar juntos para resolver os problemas mais complexos do mundo.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3683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capacidade de análise e de compreensão de dados das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máquinas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conforme Figura abaixo, vai nos ajudar a resolver as mais ameaçadoras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epidemias,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desenvolver a cura do câncer e a encontrar uma solução para a crise hídrica.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177" y="2401061"/>
            <a:ext cx="3929063" cy="261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usar as máquinas para investigar crimes e organizar o trânsito.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 precisaremos mais dirigir os carros.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é a proposta da computação cognitiva, que promete eliminar vários dos problemas com que lidamos hoje.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Thomas Malone, do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não se trata de uma oportunidade de fazer coisas incrivelmente inéditas, mas de uma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61612725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Precisamos, segundo Malone, construir um sistema operacional social.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era em que tudo e todos estão conectados, precisamos de humanos e computadores trabalhando em conjunto para formar um único cérebro global.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Quem aposta forte nessa tendência é a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IBM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 seu supercomputador Watson.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empresa acredita que a computação cognitiva pode levar o homem a um novo nível de criatividade.</a:t>
            </a:r>
          </a:p>
        </p:txBody>
      </p:sp>
    </p:spTree>
    <p:extLst>
      <p:ext uri="{BB962C8B-B14F-4D97-AF65-F5344CB8AC3E}">
        <p14:creationId xmlns:p14="http://schemas.microsoft.com/office/powerpoint/2010/main" val="1195032210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amostra pode ser vista no aplicativo Chef Watson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Bon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Appétit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o computador ajuda cozinheiros amadores a combinar 9. 000 ingredientes e sabores e a obter novas receitas.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outubro, o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Twitter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fechou uma parceria com a IBM para usar o Watson.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máquina vai analisar tuítes em busca de padrões de consumo e de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322031340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pode participar do humanbrainproject.eu, que reúne cientistas do mundo todo para compreender o impacto dessa nova era na humanidade e nos levar a outras fronteiras do pensamento.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mesmo tempo, a computação cognitiva tem o poder de eliminar muitos empregos, inclusive os mais qualificados e dependentes de raciocínio.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mais radicais futuristas chegam a prever o fim do trabalho.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65558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enquanto, o que aparecem são novas profissões baseadas em supercomputação: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chief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engenheiro de internet das coisas,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nanomédico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ciberpolicial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centenas de novas carreiras nascidas da combinação entre inteligência humana e digital à sua espera.</a:t>
            </a:r>
          </a:p>
        </p:txBody>
      </p:sp>
    </p:spTree>
    <p:extLst>
      <p:ext uri="{BB962C8B-B14F-4D97-AF65-F5344CB8AC3E}">
        <p14:creationId xmlns:p14="http://schemas.microsoft.com/office/powerpoint/2010/main" val="14132382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um conjunto de procedimentos, políticas e tecnologias que fortalecem os ambientes de computação baseados em nuvem contra possíveis ameaças à segurança cibernética. 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Na prática, garante a integridade e segurança dos modelos de computação em nuvem durante quaisquer ataques ou violações. 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Os provedores de serviços em nuvem estabelecem uma infraestrutura de nuvem segura.</a:t>
            </a:r>
            <a:endParaRPr lang="pt-BR" sz="2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751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Todos os aspectos de uma política de segurança de nuvem individual são importantes, mas há certos pilares que todo provedor deve oferecer.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Monitoramento sempre ativo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Mudar a gestão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Processo/Tecnologia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Controles de segurança do Zero-Trust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Processo/Tecnologia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Proteção de dados abrangente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Usuário –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Treinamento e conscientização.</a:t>
            </a:r>
          </a:p>
        </p:txBody>
      </p:sp>
    </p:spTree>
    <p:extLst>
      <p:ext uri="{BB962C8B-B14F-4D97-AF65-F5344CB8AC3E}">
        <p14:creationId xmlns:p14="http://schemas.microsoft.com/office/powerpoint/2010/main" val="379930147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https://link.springer.com/chapter/10.1007/978-3-642-10665-1_63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https://link.springer.com/book/10.1007/978-3-319-54645-2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Porém, um dos primeiros marcos para a computação nas nuvens só apareceu em 1999, com o surgimento da 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Salesforce.com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qual foi a pioneira em disponibilizar aplicações empresariais através da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então, o termo “computação nas nuvens” passou a ganhar mais espaço, e outras empresas também começaram a investir nessa área, como a Oracle,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Google, a IBM e a Microsoft.</a:t>
            </a:r>
          </a:p>
        </p:txBody>
      </p:sp>
    </p:spTree>
    <p:extLst>
      <p:ext uri="{BB962C8B-B14F-4D97-AF65-F5344CB8AC3E}">
        <p14:creationId xmlns:p14="http://schemas.microsoft.com/office/powerpoint/2010/main" val="17335337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https://www.redhat.com/pt-br/topics/cloud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https://blog.xpeducacao.com.br/cloud-computing/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https://youtu.be/_dXAnBzfwBU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https://www.alura.com.br/artigos/wsl-executar-programas-comandos-linux-no-windows?gclid=CjwKCAiAr4GgBhBFEiwAgwORrXlzAaJyYmWcGjHARx8DK-sP-J5Ozsht7JXpXlqgS9fQuZ6-fQF6zBoCfxMQAvD_BwE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Bohr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https://bohr.io/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termo computação nas nuvens está associado a um novo paradigma na área de computação.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paradigma tende a utilizar toda a infraestrutura computacional de TI para 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conseguinte, a alta taxa de processamento, capacidade de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os custos de software e principalmente de hardware podem ser drasticamente reduzidos.</a:t>
            </a:r>
          </a:p>
        </p:txBody>
      </p:sp>
    </p:spTree>
    <p:extLst>
      <p:ext uri="{BB962C8B-B14F-4D97-AF65-F5344CB8AC3E}">
        <p14:creationId xmlns:p14="http://schemas.microsoft.com/office/powerpoint/2010/main" val="16686109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Embora este assunto esteja sendo amplamente discutido nos dias de hoje, ainda não há uma definição completa do termo. </a:t>
            </a:r>
          </a:p>
          <a:p>
            <a:pPr marL="0" indent="0" algn="just">
              <a:buNone/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literatura, podemos encontrar uma infinidade de definições que em algumas vezes podem ser semelhantes, e em outras podem apresentar conceitos diferentes. </a:t>
            </a: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246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4044</Words>
  <Application>Microsoft Office PowerPoint</Application>
  <PresentationFormat>Apresentação na tela (16:9)</PresentationFormat>
  <Paragraphs>344</Paragraphs>
  <Slides>75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1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01  Fundamentos de Computação em Nuvem</vt:lpstr>
      <vt:lpstr>Contexto de Cloud Computer</vt:lpstr>
      <vt:lpstr>Contexto de Cloud Computer</vt:lpstr>
      <vt:lpstr>História de Cloud Computer</vt:lpstr>
      <vt:lpstr>História de Cloud Computer</vt:lpstr>
      <vt:lpstr>História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Modelos de Cloud Computer</vt:lpstr>
      <vt:lpstr>Modelos de Cloud Computer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Cloud Computer</vt:lpstr>
      <vt:lpstr>Serviços de Cloud Computer</vt:lpstr>
      <vt:lpstr>Serviços de Cloud Computer</vt:lpstr>
      <vt:lpstr>Serviços de Cloud Computer</vt:lpstr>
      <vt:lpstr>Cenários de Cloud Computer</vt:lpstr>
      <vt:lpstr>Cenários de Cloud Computer</vt:lpstr>
      <vt:lpstr>Vantagens de Cloud Computer</vt:lpstr>
      <vt:lpstr>Desvantagens de Cloud Computer</vt:lpstr>
      <vt:lpstr>Tecnologias de Cloud Computer</vt:lpstr>
      <vt:lpstr>TI Tradicional</vt:lpstr>
      <vt:lpstr>TI Tradicional</vt:lpstr>
      <vt:lpstr>TI Tradicional</vt:lpstr>
      <vt:lpstr>TI Na Nuvem</vt:lpstr>
      <vt:lpstr>TI Na Nuvem</vt:lpstr>
      <vt:lpstr>TI Na Nuvem</vt:lpstr>
      <vt:lpstr>TI Na Nuvem</vt:lpstr>
      <vt:lpstr>Camadas da TI Tradicional</vt:lpstr>
      <vt:lpstr>Camadas da TI Tradicional</vt:lpstr>
      <vt:lpstr>Camadas da TI Cloud</vt:lpstr>
      <vt:lpstr>Camadas da TI Cloud</vt:lpstr>
      <vt:lpstr>Armazenamento Cloud</vt:lpstr>
      <vt:lpstr>Case de Sucesso Cloud</vt:lpstr>
      <vt:lpstr>Case de Sucesso Cloud</vt:lpstr>
      <vt:lpstr>Case de Sucesso Cloud</vt:lpstr>
      <vt:lpstr>Case de Sucesso Cloud</vt:lpstr>
      <vt:lpstr>Case de Sucesso Cloud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Segurança de Cloud Computer</vt:lpstr>
      <vt:lpstr>Segurança de Cloud Computer</vt:lpstr>
      <vt:lpstr>Leitura Específica</vt:lpstr>
      <vt:lpstr>Aprenda+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767</cp:revision>
  <dcterms:created xsi:type="dcterms:W3CDTF">2020-03-17T20:12:34Z</dcterms:created>
  <dcterms:modified xsi:type="dcterms:W3CDTF">2023-03-03T15:44:33Z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