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91" r:id="rId3"/>
    <p:sldId id="409" r:id="rId4"/>
    <p:sldId id="418" r:id="rId5"/>
    <p:sldId id="419" r:id="rId6"/>
    <p:sldId id="420" r:id="rId7"/>
    <p:sldId id="421" r:id="rId8"/>
    <p:sldId id="422" r:id="rId9"/>
    <p:sldId id="415" r:id="rId10"/>
    <p:sldId id="417" r:id="rId11"/>
    <p:sldId id="411" r:id="rId12"/>
    <p:sldId id="413" r:id="rId13"/>
    <p:sldId id="414" r:id="rId14"/>
    <p:sldId id="412" r:id="rId15"/>
    <p:sldId id="423" r:id="rId16"/>
    <p:sldId id="424" r:id="rId17"/>
    <p:sldId id="425" r:id="rId18"/>
    <p:sldId id="427" r:id="rId19"/>
    <p:sldId id="428" r:id="rId20"/>
    <p:sldId id="408" r:id="rId21"/>
    <p:sldId id="323" r:id="rId22"/>
    <p:sldId id="334" r:id="rId23"/>
    <p:sldId id="337" r:id="rId24"/>
    <p:sldId id="309" r:id="rId2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12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8377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2973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9930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6459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5967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3307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1242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690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478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978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032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649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6064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2639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0422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4735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7623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9310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pt-br/training/modules/choose-azure-services-sla-lifecycle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br-pt/cloud/pricin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ifeappshelp.zendesk.com/hc/pt-br/articles/360047968014-O-que-%C3%A9-o-Custo-Nuvem-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5_-GsKv4-o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esultadosdigitais.com.br/marketing/como-criar-um-podcast/#:~:text=Para%20criar%20um%20podcast%20%C3%A9,podcast%20e%20plataformas%20de%20streaming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pt-br/pricing/calculato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youtu.be/UrkHiUx19Po" TargetMode="External"/><Relationship Id="rId4" Type="http://schemas.openxmlformats.org/officeDocument/2006/relationships/hyperlink" Target="https://azure.microsoft.com/pt-br/pricing/details/virtual-machines/window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Custo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Precificação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D00110-CE8C-12F4-A104-6CB9627D6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49" y="1378307"/>
            <a:ext cx="8839572" cy="289747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C371502-CAC2-BAD0-A95F-AFB8DEF0AE09}"/>
              </a:ext>
            </a:extLst>
          </p:cNvPr>
          <p:cNvSpPr txBox="1"/>
          <p:nvPr/>
        </p:nvSpPr>
        <p:spPr>
          <a:xfrm>
            <a:off x="2286000" y="2249347"/>
            <a:ext cx="4572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dirty="0"/>
              <a:t>https://azure.microsoft.com/pt-br/pricing/calculator/</a:t>
            </a:r>
          </a:p>
        </p:txBody>
      </p:sp>
    </p:spTree>
    <p:extLst>
      <p:ext uri="{BB962C8B-B14F-4D97-AF65-F5344CB8AC3E}">
        <p14:creationId xmlns:p14="http://schemas.microsoft.com/office/powerpoint/2010/main" val="181747661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Custo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Precificação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3A545A-8E2E-EA6E-1D0E-031EF7A3A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775" y="1200150"/>
            <a:ext cx="5590489" cy="357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6017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Custo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Precificação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4F4C14-7E41-5630-FC39-CE0C66D73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234" y="1063231"/>
            <a:ext cx="5960563" cy="375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3392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Custo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Precificação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861D9C-27A7-4360-51C0-474D9949E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447" y="1063231"/>
            <a:ext cx="5745412" cy="36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3050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Qualidade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e SLA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 </a:t>
            </a:r>
            <a:r>
              <a:rPr lang="pt-BR" sz="2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cloud </a:t>
            </a:r>
            <a:r>
              <a:rPr lang="pt-BR" sz="2400" b="1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computing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é um novo modelo de negócio que pressupõe a utilização de recursos tecnológicos em </a:t>
            </a:r>
            <a:r>
              <a:rPr lang="pt-BR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regime </a:t>
            </a:r>
            <a:r>
              <a:rPr lang="pt-BR" sz="2400" b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pay</a:t>
            </a:r>
            <a:r>
              <a:rPr lang="pt-BR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-as-</a:t>
            </a:r>
            <a:r>
              <a:rPr lang="pt-BR" sz="2400" b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you</a:t>
            </a:r>
            <a:r>
              <a:rPr lang="pt-BR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-go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permitindo que as empresas se foquem no seu core business, </a:t>
            </a:r>
            <a:r>
              <a:rPr lang="pt-BR" sz="2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transformando as </a:t>
            </a:r>
            <a:r>
              <a:rPr lang="pt-BR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despesas de capital</a:t>
            </a:r>
            <a:r>
              <a:rPr lang="pt-BR" sz="2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em despesas operacionais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  <a:endParaRPr lang="pt-BR" sz="18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35047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Qualidade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e SLA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Num ambiente </a:t>
            </a:r>
            <a:r>
              <a:rPr lang="pt-BR" sz="2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cloud </a:t>
            </a:r>
            <a:r>
              <a:rPr lang="pt-BR" sz="2400" b="1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computing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o </a:t>
            </a:r>
            <a:r>
              <a:rPr lang="pt-BR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Service </a:t>
            </a:r>
            <a:r>
              <a:rPr lang="pt-BR" sz="2400" b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Level</a:t>
            </a:r>
            <a:r>
              <a:rPr lang="pt-BR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Agreement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SLA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 é um documento que pretende gerir as expectativas do fornecedor de serviços e do cliente, relativamente à qualidade do serviço entregue, medindo e validando se os parâmetros previamente acordados são cumpridos.	</a:t>
            </a:r>
            <a:endParaRPr lang="pt-BR" sz="18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87695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Qualidade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e SLA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 alteração na </a:t>
            </a:r>
            <a:r>
              <a:rPr lang="pt-BR" sz="2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forma de consumo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de conteúdos informáticos, nomeadamente por meio do </a:t>
            </a:r>
            <a:r>
              <a:rPr lang="pt-BR" sz="2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cloud </a:t>
            </a:r>
            <a:r>
              <a:rPr lang="pt-BR" sz="2400" b="1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computing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origina uma preocupação do cliente relativamente à </a:t>
            </a:r>
            <a:r>
              <a:rPr lang="pt-BR" sz="2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percepção do nível de serviço entregue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diferente da que existia antes (PATEL et al., 2009).</a:t>
            </a:r>
          </a:p>
        </p:txBody>
      </p:sp>
    </p:spTree>
    <p:extLst>
      <p:ext uri="{BB962C8B-B14F-4D97-AF65-F5344CB8AC3E}">
        <p14:creationId xmlns:p14="http://schemas.microsoft.com/office/powerpoint/2010/main" val="300500306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Qualidade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e SLA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Nesse sentido, assistiu-se a uma crescente TI em melhorar a sua “gestão de serviços” (</a:t>
            </a:r>
            <a:r>
              <a:rPr lang="pt-BR" sz="2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Service Management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), com base num conjunto de boas práticas: </a:t>
            </a:r>
            <a:r>
              <a:rPr lang="pt-BR" sz="24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Information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Technology </a:t>
            </a:r>
            <a:r>
              <a:rPr lang="pt-BR" sz="24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Infrastructure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Library (</a:t>
            </a:r>
            <a:r>
              <a:rPr lang="pt-BR" sz="2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ITIL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Neste processo foram abrangidas </a:t>
            </a:r>
            <a:r>
              <a:rPr lang="pt-BR" sz="2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áreas como o apoio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no </a:t>
            </a:r>
            <a:r>
              <a:rPr lang="pt-BR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desempenho e disponibilidade do serviço, Help Desk e apoio ao utilizador final, entre outros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(BOUMAN et al., 2004).</a:t>
            </a:r>
          </a:p>
        </p:txBody>
      </p:sp>
    </p:spTree>
    <p:extLst>
      <p:ext uri="{BB962C8B-B14F-4D97-AF65-F5344CB8AC3E}">
        <p14:creationId xmlns:p14="http://schemas.microsoft.com/office/powerpoint/2010/main" val="157271027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AZURE - </a:t>
            </a:r>
            <a:r>
              <a:rPr lang="en-US" b="1" dirty="0" err="1">
                <a:solidFill>
                  <a:srgbClr val="0070C0"/>
                </a:solidFill>
              </a:rPr>
              <a:t>Qualidade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e SLA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Os Contratos de Nível de Serviço (SLA) descrevem os compromissos da Microsoft para tempo de atividade e conectividade para Microsoft Online Services.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As edições atuais e arquivadas do SLA estão disponíveis para download e abrangem Azure, Dynamics 365, Office 365 e </a:t>
            </a:r>
            <a:r>
              <a:rPr lang="pt-BR" sz="24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Intune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  <a:hlinkClick r:id="rId3"/>
              </a:rPr>
              <a:t>https://learn.microsoft.com/pt-br/training/modules/choose-azure-services-sla-lifecycle/</a:t>
            </a: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88897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70C0"/>
                </a:solidFill>
              </a:rPr>
              <a:t>IBM </a:t>
            </a:r>
            <a:r>
              <a:rPr lang="en-US" b="1" dirty="0">
                <a:solidFill>
                  <a:srgbClr val="0070C0"/>
                </a:solidFill>
              </a:rPr>
              <a:t>- </a:t>
            </a:r>
            <a:r>
              <a:rPr lang="en-US" b="1" dirty="0" err="1">
                <a:solidFill>
                  <a:srgbClr val="0070C0"/>
                </a:solidFill>
              </a:rPr>
              <a:t>Qualidade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e SLA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  <a:hlinkClick r:id="rId3"/>
              </a:rPr>
              <a:t>https://www.ibm.com/br-pt/cloud/pricing</a:t>
            </a: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0795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Aula 05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Trabalhando com Computação em Nuvem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Custo Cloud Azure.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https://lifeappshelp.zendesk.com/hc/pt-br/articles/360047968014-O-que-%C3%A9-o-Custo-Nuvem-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Modelo de Serviço Cloud.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Segurança em Cloud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Governança e Gerenciamento de Riscos de Segurança - </a:t>
            </a:r>
            <a:r>
              <a:rPr lang="pt-BR" sz="2000" dirty="0">
                <a:latin typeface="Calibri" panose="020F0502020204030204" pitchFamily="34" charset="0"/>
              </a:rPr>
              <a:t>encr.pw/61wdN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16766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Custo Cloud Azure.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https://youtu.be/m5_-GsKv4-o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Elaborar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05(cinco)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perguntas/respostas;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serviço de banco de dados no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através de uma IDE ou aplicação acessar os dados do BD;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Podcast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sobre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5min a 10 min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 dupla.</a:t>
            </a:r>
          </a:p>
          <a:p>
            <a:pPr marL="0" indent="0" algn="just">
              <a:buNone/>
            </a:pPr>
            <a:r>
              <a:rPr lang="pt-BR" sz="2000" b="1" dirty="0">
                <a:latin typeface="Calibri" panose="020F0502020204030204" pitchFamily="34" charset="0"/>
              </a:rPr>
              <a:t>Nota</a:t>
            </a:r>
            <a:r>
              <a:rPr lang="pt-BR" sz="2000" dirty="0">
                <a:latin typeface="Calibri" panose="020F0502020204030204" pitchFamily="34" charset="0"/>
              </a:rPr>
              <a:t>: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https://resultadosdigitais.com.br/marketing/como-criar-um-podcast/#:~:text=Para%20criar%20um%20podcast%20%C3%A9,podcast%20e%20plataformas%20de%20streaming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TRINDADE,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Laize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Dariele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Lima.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matemático canônico na precificação de recursos computacionais na nuvem no contexto IAAS. 2020.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BANDEIRA,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Waliff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Cordeiro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Análise do Custo-benefício de Funções como Serviço e Infraestrutura como Serviço. 2022.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RIBAS,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Maristella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 platform as a service billing model for cloud computing management approaches. IEEE Latin America Transactions, v. 14, n. 1, p. 267-280, 2016.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Modelo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Serviços</a:t>
            </a:r>
            <a:r>
              <a:rPr lang="en-US" b="1" dirty="0">
                <a:solidFill>
                  <a:srgbClr val="0070C0"/>
                </a:solidFill>
              </a:rPr>
              <a:t> Cloud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serviços oferecidos na computação em nuvem são classificados de acordo com o nível de abstração em relação à infraestrutura disponibilizada, da seguinte forma: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como Serviço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as a Service ou SaaS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consiste em fornecer ao consumidor capacidade de utilizar aplicações do provedor que se executam em infraestrutura de nuvem.</a:t>
            </a:r>
          </a:p>
        </p:txBody>
      </p:sp>
    </p:spTree>
    <p:extLst>
      <p:ext uri="{BB962C8B-B14F-4D97-AF65-F5344CB8AC3E}">
        <p14:creationId xmlns:p14="http://schemas.microsoft.com/office/powerpoint/2010/main" val="21476347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Modelo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Serviços</a:t>
            </a:r>
            <a:r>
              <a:rPr lang="en-US" b="1" dirty="0">
                <a:solidFill>
                  <a:srgbClr val="0070C0"/>
                </a:solidFill>
              </a:rPr>
              <a:t> Cloud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aplicações são acessíveis a partir de vários dispositivos clientes, através de uma interface simplificada, como um navegador.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consumidor não gerencia ou controla a infraestrutura de nuvem subjacente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incluindo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rede, servidores, sistemas operacionais, armazenamento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até mesmo recursos de aplicação, com exceção a configurações de usuário específicas e limitadas;</a:t>
            </a:r>
          </a:p>
        </p:txBody>
      </p:sp>
    </p:spTree>
    <p:extLst>
      <p:ext uri="{BB962C8B-B14F-4D97-AF65-F5344CB8AC3E}">
        <p14:creationId xmlns:p14="http://schemas.microsoft.com/office/powerpoint/2010/main" val="82640927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Modelo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Serviços</a:t>
            </a:r>
            <a:r>
              <a:rPr lang="en-US" b="1" dirty="0">
                <a:solidFill>
                  <a:srgbClr val="0070C0"/>
                </a:solidFill>
              </a:rPr>
              <a:t> Cloud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como Serviço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 as a Service ou PaaS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consiste em fornecer ao consumidor capacidade de implantar aplicações desenvolvidas ou adquiridas usando linguagens de programação, bibliotecas e ferramentas suportadas pelo provedor.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consumidor não gerencia ou controla a infraestrutura de nuvem subjacente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incluindo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rede, servidores, sistemas operacionais, armazenamento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mas tem o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controle sobre as aplicações implantadas e configurações do ambiente de hospedagem das aplicações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67654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Modelo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Serviços</a:t>
            </a:r>
            <a:r>
              <a:rPr lang="en-US" b="1" dirty="0">
                <a:solidFill>
                  <a:srgbClr val="0070C0"/>
                </a:solidFill>
              </a:rPr>
              <a:t> Cloud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Infraestrutura como Serviço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a Service ou IaaS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consiste em fornecer ao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consumidor capacidade de provisionamento de processamento, armazenamento, acesso à rede e outros recursos computacionais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fundamentais, em que o consumidor é capaz de implantar e executar software arbitrário, que pode incluir bibliotecas, compiladores e aplicativos.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consumidor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gerencia ou controla a infraestrutura de nuvem subjacente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mas tem o controle sobre configurações de sistema operacional, armazenamento e aplicativos implantados, assim como controle, geralmente limitado, de componentes de rede (por exemplo, firewalls).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83308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Modelo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Serviços</a:t>
            </a:r>
            <a:r>
              <a:rPr lang="en-US" b="1" dirty="0">
                <a:solidFill>
                  <a:srgbClr val="0070C0"/>
                </a:solidFill>
              </a:rPr>
              <a:t> Cloud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Independente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de serviço adotado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importante que sejam observadas e acordadas entre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provedores e consumidores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 de disponibilidade, segurança, desempenho e qualidade dos serviços provisionados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494448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Modelo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Serviços</a:t>
            </a:r>
            <a:r>
              <a:rPr lang="en-US" b="1" dirty="0">
                <a:solidFill>
                  <a:srgbClr val="0070C0"/>
                </a:solidFill>
              </a:rPr>
              <a:t> Cloud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Recentemente, vários modelos para definir “qualquer coisa como serviço”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Everything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a Service ou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tem sido propostos no contexto de computação em nuvem, incluindo discussões sobre produtos, processos, dados, informações e segurança como serviço, dentre outros.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desses modelos, denominado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-as-a-Service ou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define a execução de código em resposta a eventos, sem existência de infraestrutura complexa normalmente associada 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microsserviços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116547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Custo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Precificação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" panose="02020603050405020304" pitchFamily="18" charset="0"/>
                <a:cs typeface="Times" panose="02020603050405020304" pitchFamily="18" charset="0"/>
              </a:rPr>
              <a:t>Custo</a:t>
            </a:r>
          </a:p>
          <a:p>
            <a:pPr algn="just"/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  <a:hlinkClick r:id="rId3"/>
              </a:rPr>
              <a:t>https://azure.microsoft.com/pt-br/pricing/calculator/</a:t>
            </a:r>
            <a:endParaRPr lang="pt-BR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  <a:hlinkClick r:id="rId4"/>
              </a:rPr>
              <a:t>https://azure.microsoft.com/pt-br/pricing/details/virtual-machines/windows/</a:t>
            </a:r>
            <a:endParaRPr lang="pt-BR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     </a:t>
            </a:r>
          </a:p>
          <a:p>
            <a:pPr marL="0" indent="0" algn="just">
              <a:buNone/>
            </a:pPr>
            <a:r>
              <a:rPr lang="pt-BR" sz="2400" b="1" dirty="0">
                <a:latin typeface="Times" panose="02020603050405020304" pitchFamily="18" charset="0"/>
                <a:cs typeface="Times" panose="02020603050405020304" pitchFamily="18" charset="0"/>
              </a:rPr>
              <a:t>Alerta de Custo</a:t>
            </a:r>
          </a:p>
          <a:p>
            <a:pPr marL="0" indent="0" algn="just">
              <a:buNone/>
            </a:pPr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 			</a:t>
            </a:r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  <a:hlinkClick r:id="rId5"/>
              </a:rPr>
              <a:t>https://youtu.be/UrkHiUx19Po</a:t>
            </a:r>
            <a:endParaRPr lang="pt-BR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58631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3531</TotalTime>
  <Words>1118</Words>
  <Application>Microsoft Office PowerPoint</Application>
  <PresentationFormat>Apresentação na tela (16:9)</PresentationFormat>
  <Paragraphs>101</Paragraphs>
  <Slides>24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Calibri</vt:lpstr>
      <vt:lpstr>Times</vt:lpstr>
      <vt:lpstr>Times New Roman</vt:lpstr>
      <vt:lpstr>Wingdings</vt:lpstr>
      <vt:lpstr>Office Theme</vt:lpstr>
      <vt:lpstr>Cloud Computer e  Web Services em Linux</vt:lpstr>
      <vt:lpstr> Aula 05  Trabalhando com Computação em Nuvem</vt:lpstr>
      <vt:lpstr>Modelo de Serviços Cloud</vt:lpstr>
      <vt:lpstr>Modelo de Serviços Cloud</vt:lpstr>
      <vt:lpstr>Modelo de Serviços Cloud</vt:lpstr>
      <vt:lpstr>Modelo de Serviços Cloud</vt:lpstr>
      <vt:lpstr>Modelo de Serviços Cloud</vt:lpstr>
      <vt:lpstr>Modelo de Serviços Cloud</vt:lpstr>
      <vt:lpstr>Custo e Precificação</vt:lpstr>
      <vt:lpstr>Custo e Precificação</vt:lpstr>
      <vt:lpstr>Custo e Precificação</vt:lpstr>
      <vt:lpstr>Custo e Precificação</vt:lpstr>
      <vt:lpstr>Custo e Precificação</vt:lpstr>
      <vt:lpstr>Qualidade de Serviço e SLA</vt:lpstr>
      <vt:lpstr>Qualidade de Serviço e SLA</vt:lpstr>
      <vt:lpstr>Qualidade de Serviço e SLA</vt:lpstr>
      <vt:lpstr>Qualidade de Serviço e SLA</vt:lpstr>
      <vt:lpstr>AZURE - Qualidade de Serviço e SLA</vt:lpstr>
      <vt:lpstr>IBM - Qualidade de Serviço e SLA</vt:lpstr>
      <vt:lpstr>Leitura Específica</vt:lpstr>
      <vt:lpstr>Aprenda+</vt:lpstr>
      <vt:lpstr>Dinâmica/Atividades</vt:lpstr>
      <vt:lpstr>Referências Bibliográficas</vt:lpstr>
      <vt:lpstr>Cloud Computer e  Web Services em 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872</cp:revision>
  <dcterms:created xsi:type="dcterms:W3CDTF">2020-03-17T20:12:34Z</dcterms:created>
  <dcterms:modified xsi:type="dcterms:W3CDTF">2023-03-30T22:17:52Z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