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6" r:id="rId2"/>
    <p:sldId id="291" r:id="rId3"/>
    <p:sldId id="330" r:id="rId4"/>
    <p:sldId id="331" r:id="rId5"/>
    <p:sldId id="332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33" r:id="rId15"/>
    <p:sldId id="334" r:id="rId16"/>
    <p:sldId id="335" r:id="rId17"/>
    <p:sldId id="345" r:id="rId18"/>
    <p:sldId id="347" r:id="rId19"/>
    <p:sldId id="349" r:id="rId20"/>
    <p:sldId id="350" r:id="rId21"/>
    <p:sldId id="348" r:id="rId22"/>
    <p:sldId id="309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60" d="100"/>
          <a:sy n="60" d="100"/>
        </p:scale>
        <p:origin x="1092" y="72"/>
      </p:cViewPr>
      <p:guideLst>
        <p:guide orient="horz" pos="20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31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391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763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77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#:~:text=Existem%20dois%20tipos%20de%20polimorfismo,possuir%20argumentos%20diferentes%20para%20funciona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POO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8150476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095" y="1183640"/>
            <a:ext cx="8572500" cy="52628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Exemplo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rgbClr val="FF0000"/>
                </a:solidFill>
              </a:rPr>
              <a:t>Relacionamentos entre as Classes (conexões)</a:t>
            </a:r>
            <a:endParaRPr lang="pt-PT" dirty="0"/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Dependência(</a:t>
            </a:r>
            <a:r>
              <a:rPr lang="pt-PT" sz="1800" dirty="0"/>
              <a:t>Depende</a:t>
            </a:r>
            <a:r>
              <a:rPr lang="pt-PT" dirty="0"/>
              <a:t>)---&gt; ; Associação(</a:t>
            </a:r>
            <a:r>
              <a:rPr lang="pt-PT" sz="1800" dirty="0"/>
              <a:t>Tem</a:t>
            </a:r>
            <a:r>
              <a:rPr lang="pt-PT" dirty="0"/>
              <a:t>); 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Agregação(</a:t>
            </a:r>
            <a:r>
              <a:rPr lang="pt-PT" sz="1800" dirty="0"/>
              <a:t>Possui</a:t>
            </a:r>
            <a:r>
              <a:rPr lang="pt-PT" dirty="0"/>
              <a:t>)           ; Composição(</a:t>
            </a:r>
            <a:r>
              <a:rPr lang="pt-PT" sz="1800" dirty="0"/>
              <a:t>é Parte</a:t>
            </a:r>
            <a:r>
              <a:rPr lang="pt-PT" dirty="0"/>
              <a:t>)</a:t>
            </a:r>
            <a:r>
              <a:rPr lang="pt-PT" dirty="0">
                <a:sym typeface="+mn-ea"/>
              </a:rPr>
              <a:t>;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>
                <a:sym typeface="+mn-ea"/>
              </a:rPr>
              <a:t>- </a:t>
            </a:r>
            <a:r>
              <a:rPr lang="pt-PT" dirty="0"/>
              <a:t>Generalização/Especialização(</a:t>
            </a:r>
            <a:r>
              <a:rPr lang="pt-PT" sz="1800" dirty="0"/>
              <a:t>é um tipo de</a:t>
            </a:r>
            <a:r>
              <a:rPr lang="pt-PT" dirty="0"/>
              <a:t>)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276527867"/>
              </p:ext>
            </p:extLst>
          </p:nvPr>
        </p:nvGraphicFramePr>
        <p:xfrm>
          <a:off x="936625" y="223266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Código: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Nome: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datNasc: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calculaIdade(datNasc): Int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estuda():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147382" y="5187950"/>
            <a:ext cx="629621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iamond 6"/>
          <p:cNvSpPr/>
          <p:nvPr/>
        </p:nvSpPr>
        <p:spPr>
          <a:xfrm>
            <a:off x="3405816" y="556196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49996" y="5684520"/>
            <a:ext cx="486366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7425202" y="5678488"/>
            <a:ext cx="535003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608641" y="6109651"/>
            <a:ext cx="56788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Box 11"/>
          <p:cNvSpPr txBox="1"/>
          <p:nvPr/>
        </p:nvSpPr>
        <p:spPr>
          <a:xfrm>
            <a:off x="7137708" y="549910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Multiplicidade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marL="0" indent="0" algn="just" hangingPunct="1">
              <a:buNone/>
            </a:pPr>
            <a:r>
              <a:rPr lang="pt-PT" altLang="pt-BR" dirty="0"/>
              <a:t>      Nos diagramas relacionais: </a:t>
            </a:r>
            <a:r>
              <a:rPr lang="pt-PT" altLang="pt-BR" b="1" dirty="0"/>
              <a:t>Cardinalidade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869950" y="2286000"/>
          <a:ext cx="725551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mínimo Zero e no méximo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e somente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nenhum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884555" y="504698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37710" y="508254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007995" y="5586730"/>
            <a:ext cx="14922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095625" y="5222240"/>
            <a:ext cx="1404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  </a:t>
            </a: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Assina</a:t>
            </a: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*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5756910"/>
            <a:ext cx="0" cy="394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3007995" y="6162040"/>
            <a:ext cx="1738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Navegabilidade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Dependência(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Agregação(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Composição(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Possui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3775075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623185" y="2480310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2623185" y="3665855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/>
          <p:cNvGraphicFramePr/>
          <p:nvPr/>
        </p:nvGraphicFramePr>
        <p:xfrm>
          <a:off x="1004570" y="459676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3775075" y="461010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amond 20"/>
          <p:cNvSpPr/>
          <p:nvPr/>
        </p:nvSpPr>
        <p:spPr>
          <a:xfrm>
            <a:off x="2585085" y="478853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842895" y="4924425"/>
            <a:ext cx="594995" cy="444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/>
          <p:cNvGraphicFramePr/>
          <p:nvPr/>
        </p:nvGraphicFramePr>
        <p:xfrm>
          <a:off x="1004570" y="583247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3775075" y="583247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752090" y="6104255"/>
            <a:ext cx="780415" cy="57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Box 25"/>
          <p:cNvSpPr txBox="1"/>
          <p:nvPr/>
        </p:nvSpPr>
        <p:spPr>
          <a:xfrm>
            <a:off x="2555240" y="592582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2398395" y="3342005"/>
            <a:ext cx="1376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* </a:t>
            </a:r>
            <a:r>
              <a:rPr kumimoji="0" lang="pt-PT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assina </a:t>
            </a: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*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340610" y="4477385"/>
            <a:ext cx="11766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Generalização/Especialização 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Associativa(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Nova Classe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48031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480310"/>
          <a:ext cx="133604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 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nome:String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62229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titulo: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2500630" y="2836545"/>
            <a:ext cx="112395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 Box 26"/>
          <p:cNvSpPr txBox="1"/>
          <p:nvPr/>
        </p:nvSpPr>
        <p:spPr>
          <a:xfrm>
            <a:off x="2340610" y="4039235"/>
            <a:ext cx="318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                            1..*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3256280" y="556006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papel: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15" idx="3"/>
            <a:endCxn id="16" idx="1"/>
          </p:cNvCxnSpPr>
          <p:nvPr/>
        </p:nvCxnSpPr>
        <p:spPr>
          <a:xfrm>
            <a:off x="2340610" y="4402455"/>
            <a:ext cx="32816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3885565" y="4399280"/>
            <a:ext cx="0" cy="11131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3888105" y="522605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299592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Mostra um conjunto de casos de uso de seus relacionamentos. (</a:t>
            </a:r>
            <a:r>
              <a:rPr lang="pt-BR" b="1" dirty="0">
                <a:solidFill>
                  <a:srgbClr val="FF0000"/>
                </a:solidFill>
              </a:rPr>
              <a:t>Aspectos Dinâmicos</a:t>
            </a:r>
            <a:r>
              <a:rPr lang="pt-BR" dirty="0"/>
              <a:t>).</a:t>
            </a:r>
          </a:p>
          <a:p>
            <a:pPr marL="0" indent="0" algn="l" hangingPunct="1">
              <a:buNone/>
            </a:pPr>
            <a:r>
              <a:rPr lang="pt-BR" dirty="0"/>
              <a:t>	Descreve um conjunto de sequências de ações que um sistema executa para produzir um resultado observável.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71838" y="4676659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Venda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8473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Venda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120" y="5807075"/>
            <a:ext cx="205740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Vendedor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050" y="1299845"/>
            <a:ext cx="8572500" cy="5116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Ator especifica um papel executado por um usuário ou outro sistema.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224115" y="5521876"/>
            <a:ext cx="296697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Pagamento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0472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XXXX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5827" y="5681291"/>
            <a:ext cx="8429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</a:t>
            </a:r>
          </a:p>
        </p:txBody>
      </p:sp>
      <p:sp>
        <p:nvSpPr>
          <p:cNvPr id="12" name="Rosto feliz 11"/>
          <p:cNvSpPr/>
          <p:nvPr/>
        </p:nvSpPr>
        <p:spPr>
          <a:xfrm>
            <a:off x="2938530" y="218112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67141" y="3173151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Cliente</a:t>
            </a:r>
          </a:p>
        </p:txBody>
      </p:sp>
      <p:sp>
        <p:nvSpPr>
          <p:cNvPr id="14" name="Rosto feliz 13"/>
          <p:cNvSpPr/>
          <p:nvPr/>
        </p:nvSpPr>
        <p:spPr>
          <a:xfrm>
            <a:off x="5677058" y="2133491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05669" y="3125519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Sistema</a:t>
            </a:r>
          </a:p>
        </p:txBody>
      </p:sp>
      <p:sp>
        <p:nvSpPr>
          <p:cNvPr id="16" name="Elipse 15"/>
          <p:cNvSpPr/>
          <p:nvPr/>
        </p:nvSpPr>
        <p:spPr>
          <a:xfrm>
            <a:off x="1757363" y="4157308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</a:t>
            </a:r>
            <a:r>
              <a:rPr lang="pt-BR" b="1" dirty="0" err="1"/>
              <a:t>Login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6279" y="4729153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Realizar Pedido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91894" y="1165119"/>
          <a:ext cx="5337420" cy="5592869"/>
        </p:xfrm>
        <a:graphic>
          <a:graphicData uri="http://schemas.openxmlformats.org/drawingml/2006/table">
            <a:tbl>
              <a:tblPr/>
              <a:tblGrid>
                <a:gridCol w="13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Objetivo: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Verdana" panose="020B0604030504040204"/>
                        </a:rPr>
                        <a:t>Contém uma breve descrição do objetivo do caso de uso.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Requisitos: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indicamos a qual requisito funcional o caso de uso em questão está associado (ler </a:t>
                      </a: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Nota 1</a:t>
                      </a:r>
                      <a:r>
                        <a:rPr lang="pt-BR" sz="900">
                          <a:effectLst/>
                          <a:latin typeface="Verdana" panose="020B0604030504040204"/>
                        </a:rPr>
                        <a:t>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Atores: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definimos a lista de atores associados ao caso de uso. Ator é qualquer entidade externa que interage com o sistema (neste caso, com o caso de uso em questão).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Prioridade: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Pré-condições: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devemos informar as condições que devem ser atendidas para que o caso de uso possa ser executado.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Freqüência de uso: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Criticalidade: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Condição de Entrada: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definimos qual ação do ator dará início à interação com o caso de uso em questão.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Principal: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Esta é uma das seções principais do caso de uso. É onde descrevemos os passos entre o ator e o sistema. O fluxo principal é o cenário que mais acontece no caso de uso e/ou o mais importante.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Alternativo: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Fluxo alternativo é o caminho alternativo tomado pelo caso de uso a partir do fluxo principal, ou seja, dada uma condição de negócio o caso de uso seguirá por outro cenário que não o principal caso essa condição seja verdadeira.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Extensões: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Nesta seção colocamos todos os casos de uso que estendem o caso de uso base e em quais pontos eles são chamados dentro dos fluxos de eventos.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Pós-condições: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Neste campo devemos informar o estado em que o sistema (ou entidade manipulada no caso de uso) estará depois que o caso de uso for executado. ...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  <a:sym typeface="+mn-ea"/>
              </a:rPr>
              <a:t>https://www.youtube.com/watch?v=tezLX9quOVc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PT" altLang="pt-BR" b="1" dirty="0">
                <a:solidFill>
                  <a:srgbClr val="FF0000"/>
                </a:solidFill>
              </a:rPr>
              <a:t>Tools</a:t>
            </a:r>
            <a:r>
              <a:rPr lang="pt-PT" altLang="pt-BR" dirty="0"/>
              <a:t>: starUML; ArgoUML; UML Architecture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159325"/>
            <a:ext cx="8572500" cy="556231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Classes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Atributos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Construtores 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Métodos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Encapsulamento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Objetos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Herança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Polimorfismo: 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Sobrecarga(</a:t>
            </a:r>
            <a:r>
              <a:rPr lang="pt-BR" sz="2400" b="1" dirty="0" err="1">
                <a:solidFill>
                  <a:srgbClr val="FF0000"/>
                </a:solidFill>
                <a:sym typeface="+mn-ea"/>
              </a:rPr>
              <a:t>Overload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) e Sobreposição(</a:t>
            </a:r>
            <a:r>
              <a:rPr lang="pt-BR" sz="2400" b="1" dirty="0" err="1">
                <a:solidFill>
                  <a:schemeClr val="tx1"/>
                </a:solidFill>
                <a:sym typeface="+mn-ea"/>
              </a:rPr>
              <a:t>Override</a:t>
            </a:r>
            <a:r>
              <a:rPr lang="pt-BR" sz="2400" dirty="0">
                <a:solidFill>
                  <a:srgbClr val="FF0000"/>
                </a:solidFill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>
                <a:sym typeface="+mn-ea"/>
              </a:rPr>
              <a:t>Interfaces</a:t>
            </a:r>
          </a:p>
          <a:p>
            <a:pPr algn="just" hangingPunct="1">
              <a:buFont typeface="Wingdings" panose="05000000000000000000" pitchFamily="2" charset="2"/>
              <a:buChar char="ü"/>
            </a:pPr>
            <a:r>
              <a:rPr lang="pt-BR" dirty="0" err="1">
                <a:sym typeface="+mn-ea"/>
              </a:rPr>
              <a:t>Projections</a:t>
            </a:r>
            <a:endParaRPr lang="pt-PT" altLang="pt-BR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246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08546" y="1249182"/>
            <a:ext cx="8773549" cy="5376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b="1" dirty="0" err="1"/>
              <a:t>Main</a:t>
            </a:r>
            <a:r>
              <a:rPr lang="pt-BR" sz="2400" dirty="0"/>
              <a:t>{ </a:t>
            </a:r>
          </a:p>
          <a:p>
            <a:pPr marL="0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calcula( 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	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marL="0" indent="0" algn="just">
              <a:buNone/>
            </a:pPr>
            <a:r>
              <a:rPr lang="pt-BR" sz="2400" dirty="0"/>
              <a:t>  		}</a:t>
            </a:r>
          </a:p>
          <a:p>
            <a:pPr marL="0" indent="0" algn="just">
              <a:buNone/>
            </a:pPr>
            <a:r>
              <a:rPr lang="pt-BR" sz="2400" dirty="0"/>
              <a:t>  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double</a:t>
            </a:r>
            <a:r>
              <a:rPr lang="pt-BR" sz="2400" dirty="0"/>
              <a:t> calcula( </a:t>
            </a:r>
            <a:r>
              <a:rPr lang="pt-BR" sz="2400" dirty="0" err="1"/>
              <a:t>double</a:t>
            </a:r>
            <a:r>
              <a:rPr lang="pt-BR" sz="2400" dirty="0"/>
              <a:t> a, </a:t>
            </a:r>
            <a:r>
              <a:rPr lang="pt-BR" sz="2400" dirty="0" err="1"/>
              <a:t>double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 	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</a:t>
            </a:r>
          </a:p>
          <a:p>
            <a:pPr marL="0" indent="0" algn="just">
              <a:buNone/>
            </a:pPr>
            <a:r>
              <a:rPr lang="pt-BR" sz="2400" dirty="0"/>
              <a:t>  		}		</a:t>
            </a:r>
          </a:p>
          <a:p>
            <a:pPr marL="0" indent="0" algn="just">
              <a:buNone/>
            </a:pPr>
            <a:r>
              <a:rPr lang="pt-BR" sz="2400" dirty="0"/>
              <a:t>   	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calcula( </a:t>
            </a:r>
            <a:r>
              <a:rPr lang="pt-BR" sz="2400" dirty="0" err="1"/>
              <a:t>String</a:t>
            </a:r>
            <a:r>
              <a:rPr lang="pt-BR" sz="2400" dirty="0"/>
              <a:t> a, </a:t>
            </a:r>
            <a:r>
              <a:rPr lang="pt-BR" sz="2400" dirty="0" err="1"/>
              <a:t>String</a:t>
            </a:r>
            <a:r>
              <a:rPr lang="pt-BR" sz="2400" dirty="0"/>
              <a:t> b){</a:t>
            </a:r>
          </a:p>
          <a:p>
            <a:pPr marL="0" indent="0" algn="just">
              <a:buNone/>
            </a:pPr>
            <a:r>
              <a:rPr lang="pt-BR" sz="2400" dirty="0"/>
              <a:t>     		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</a:t>
            </a:r>
            <a:r>
              <a:rPr lang="pt-BR" sz="2400" dirty="0"/>
              <a:t>; 		</a:t>
            </a:r>
          </a:p>
          <a:p>
            <a:pPr marL="0" indent="0" algn="just">
              <a:buNone/>
            </a:pPr>
            <a:r>
              <a:rPr lang="pt-BR" sz="2400" dirty="0"/>
              <a:t>		}</a:t>
            </a:r>
          </a:p>
          <a:p>
            <a:pPr marL="0" indent="0" algn="just">
              <a:buNone/>
            </a:pPr>
            <a:r>
              <a:rPr lang="pt-BR" sz="2400" dirty="0"/>
              <a:t>	....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105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Cursos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Introdução POO; UML;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	Classes, Atributos; Construtores, Métodos; Encapsulamento, Objetos, Herança, Polimorfismo: Sobrecarga(</a:t>
            </a:r>
            <a:r>
              <a:rPr lang="pt-BR" sz="3200" b="1" dirty="0" err="1">
                <a:solidFill>
                  <a:schemeClr val="bg1"/>
                </a:solidFill>
              </a:rPr>
              <a:t>Overload</a:t>
            </a:r>
            <a:r>
              <a:rPr lang="pt-BR" sz="3200" b="1" dirty="0">
                <a:solidFill>
                  <a:schemeClr val="bg1"/>
                </a:solidFill>
              </a:rPr>
              <a:t>) / Sobreposição(</a:t>
            </a:r>
            <a:r>
              <a:rPr lang="pt-BR" sz="3200" b="1" dirty="0" err="1">
                <a:solidFill>
                  <a:schemeClr val="bg1"/>
                </a:solidFill>
              </a:rPr>
              <a:t>Override</a:t>
            </a:r>
            <a:r>
              <a:rPr lang="pt-BR" sz="3200" b="1" dirty="0">
                <a:solidFill>
                  <a:schemeClr val="bg1"/>
                </a:solidFill>
              </a:rPr>
              <a:t>), Interfaces, </a:t>
            </a:r>
            <a:r>
              <a:rPr lang="pt-BR" sz="3200" b="1" dirty="0" err="1">
                <a:solidFill>
                  <a:schemeClr val="bg1"/>
                </a:solidFill>
              </a:rPr>
              <a:t>Projections</a:t>
            </a:r>
            <a:r>
              <a:rPr lang="pt-BR" sz="3200" b="1" dirty="0">
                <a:solidFill>
                  <a:schemeClr val="bg1"/>
                </a:solidFill>
              </a:rPr>
              <a:t>; Dinâmica Java.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POO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08546" y="1265224"/>
            <a:ext cx="8773549" cy="53181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 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b="1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 {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   		</a:t>
            </a:r>
            <a:r>
              <a:rPr lang="pt-BR" sz="2400" dirty="0" err="1"/>
              <a:t>Main</a:t>
            </a:r>
            <a:r>
              <a:rPr lang="pt-BR" sz="2400" dirty="0"/>
              <a:t> </a:t>
            </a:r>
            <a:r>
              <a:rPr lang="pt-BR" sz="2400" dirty="0" err="1"/>
              <a:t>calc</a:t>
            </a:r>
            <a:r>
              <a:rPr lang="pt-BR" sz="2400"/>
              <a:t> = </a:t>
            </a:r>
            <a:r>
              <a:rPr lang="pt-BR" sz="2400" b="1" dirty="0"/>
              <a:t>new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(1,1));</a:t>
            </a:r>
          </a:p>
          <a:p>
            <a:pPr marL="0" indent="0" algn="just">
              <a:buNone/>
            </a:pPr>
            <a:r>
              <a:rPr lang="pt-BR" sz="2400" dirty="0"/>
              <a:t>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(2.0,6.1));</a:t>
            </a:r>
          </a:p>
          <a:p>
            <a:pPr marL="0" indent="0" algn="just">
              <a:buNone/>
            </a:pPr>
            <a:r>
              <a:rPr lang="pt-BR" sz="2400" dirty="0"/>
              <a:t>    		</a:t>
            </a:r>
            <a:r>
              <a:rPr lang="pt-BR" sz="2400" dirty="0" err="1"/>
              <a:t>System.out.</a:t>
            </a:r>
            <a:r>
              <a:rPr lang="pt-BR" sz="2400" b="1" dirty="0" err="1"/>
              <a:t>println</a:t>
            </a:r>
            <a:r>
              <a:rPr lang="pt-BR" sz="2400" dirty="0"/>
              <a:t>(</a:t>
            </a:r>
            <a:r>
              <a:rPr lang="pt-BR" sz="2400" dirty="0" err="1"/>
              <a:t>calc.calcula</a:t>
            </a:r>
            <a:r>
              <a:rPr lang="pt-BR" sz="2400" dirty="0"/>
              <a:t>("vi","</a:t>
            </a:r>
            <a:r>
              <a:rPr lang="pt-BR" sz="2400" dirty="0" err="1"/>
              <a:t>ram</a:t>
            </a:r>
            <a:r>
              <a:rPr lang="pt-BR" sz="2400" dirty="0"/>
              <a:t>?"));</a:t>
            </a:r>
          </a:p>
          <a:p>
            <a:pPr marL="0" indent="0" algn="just">
              <a:buNone/>
            </a:pPr>
            <a:r>
              <a:rPr lang="pt-BR" sz="1800" dirty="0"/>
              <a:t>}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>
                <a:hlinkClick r:id="rId3"/>
              </a:rPr>
              <a:t>https://www.devmedia.com.br/sobrecarga-e-</a:t>
            </a:r>
            <a:r>
              <a:rPr lang="pt-BR" sz="1800" dirty="0" err="1">
                <a:hlinkClick r:id="rId3"/>
              </a:rPr>
              <a:t>sobreposicao</a:t>
            </a:r>
            <a:r>
              <a:rPr lang="pt-BR" sz="1800" dirty="0">
                <a:hlinkClick r:id="rId3"/>
              </a:rPr>
              <a:t>-de-</a:t>
            </a:r>
            <a:r>
              <a:rPr lang="pt-BR" sz="1800" dirty="0" err="1">
                <a:hlinkClick r:id="rId3"/>
              </a:rPr>
              <a:t>metodos</a:t>
            </a:r>
            <a:r>
              <a:rPr lang="pt-BR" sz="1800" dirty="0">
                <a:hlinkClick r:id="rId3"/>
              </a:rPr>
              <a:t>-em-</a:t>
            </a:r>
            <a:r>
              <a:rPr lang="pt-BR" sz="1800" dirty="0" err="1">
                <a:hlinkClick r:id="rId3"/>
              </a:rPr>
              <a:t>orientacao</a:t>
            </a:r>
            <a:r>
              <a:rPr lang="pt-BR" sz="1800" dirty="0">
                <a:hlinkClick r:id="rId3"/>
              </a:rPr>
              <a:t>-</a:t>
            </a:r>
            <a:r>
              <a:rPr lang="pt-BR" sz="1800" dirty="0" err="1">
                <a:hlinkClick r:id="rId3"/>
              </a:rPr>
              <a:t>a-objetos</a:t>
            </a:r>
            <a:r>
              <a:rPr lang="pt-BR" sz="1800" dirty="0">
                <a:hlinkClick r:id="rId3"/>
              </a:rPr>
              <a:t>/33066#:~:</a:t>
            </a:r>
            <a:r>
              <a:rPr lang="pt-BR" sz="1800" dirty="0" err="1">
                <a:hlinkClick r:id="rId3"/>
              </a:rPr>
              <a:t>text</a:t>
            </a:r>
            <a:r>
              <a:rPr lang="pt-BR" sz="1800" dirty="0">
                <a:hlinkClick r:id="rId3"/>
              </a:rPr>
              <a:t>=Existem%20dois%20tipos%20de%20polimorfismo,possuir%20argumentos%20diferentes%20para%20funcionar</a:t>
            </a:r>
            <a:r>
              <a:rPr lang="pt-BR" sz="18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823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Atividades no </a:t>
            </a:r>
            <a:r>
              <a:rPr lang="pt-BR" dirty="0">
                <a:sym typeface="+mn-ea"/>
                <a:hlinkClick r:id="rId3"/>
              </a:rPr>
              <a:t>https://www.onlinegdb.com/</a:t>
            </a: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PT" altLang="pt-BR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831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POO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355880"/>
            <a:ext cx="3941637" cy="989612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OO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29061" y="2787290"/>
            <a:ext cx="2185989" cy="8309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Diagrama de Classes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00228" y="4096996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Estado de Maq.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67523" y="2787289"/>
            <a:ext cx="2185989" cy="830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Sequência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097017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Atividades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5252" y="2792020"/>
            <a:ext cx="2185989" cy="83099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Casos de Uso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741" y="5443538"/>
            <a:ext cx="531010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OMG: www.omg.org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Rational</a:t>
            </a: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https://www.ibm.com/software/uk/rational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UML: www.uml.org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Métodos Ágeis - Sistemas em UML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de Requisitos (</a:t>
            </a:r>
            <a:r>
              <a:rPr lang="pt-BR" b="1" dirty="0"/>
              <a:t>Casos de Uso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(Diagrama de Classes; Sequência, etc.)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Design (</a:t>
            </a:r>
            <a:r>
              <a:rPr lang="pt-BR" b="1" dirty="0"/>
              <a:t>Projeto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Implementação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Testes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(Diagramas UML)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Proprietário do Produto (</a:t>
            </a:r>
            <a:r>
              <a:rPr lang="pt-BR" b="1" dirty="0"/>
              <a:t>Cliente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Negócios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Requisitos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Sistemas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Operadores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Desenvolvedores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Gerentes de Qualidade (</a:t>
            </a:r>
            <a:r>
              <a:rPr lang="pt-BR" b="1" dirty="0"/>
              <a:t>Analistas de Testes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Estática (</a:t>
            </a:r>
            <a:r>
              <a:rPr lang="pt-PT" altLang="pt-BR" b="1" dirty="0">
                <a:solidFill>
                  <a:srgbClr val="FF0000"/>
                </a:solidFill>
              </a:rPr>
              <a:t>Estrutural</a:t>
            </a:r>
            <a:r>
              <a:rPr lang="pt-PT" altLang="pt-BR" dirty="0"/>
              <a:t>): Por meio de objetos, operações (</a:t>
            </a:r>
            <a:r>
              <a:rPr lang="pt-PT" altLang="pt-BR" b="1" dirty="0"/>
              <a:t>Métodos</a:t>
            </a:r>
            <a:r>
              <a:rPr lang="pt-PT" altLang="pt-BR" dirty="0"/>
              <a:t>), relações e atributos.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Classes, Objetos, Pacotes, Componentes, Implantação, Estrutura Composta, Perfil.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Dinâmica (</a:t>
            </a:r>
            <a:r>
              <a:rPr lang="pt-PT" altLang="pt-BR" b="1" dirty="0">
                <a:solidFill>
                  <a:srgbClr val="FF0000"/>
                </a:solidFill>
              </a:rPr>
              <a:t>Comportamental</a:t>
            </a:r>
            <a:r>
              <a:rPr lang="pt-PT" altLang="pt-BR" dirty="0"/>
              <a:t>): Por meio de colaboração entre os objetos e mudanças de seus estados.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Caso de Uso, Sequência, Comunicação, Máquina de Estados, Atividades, interação, Temporização.</a:t>
            </a: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Instanciado = Objeto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Classes, representação de um item do mundo real.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Nome da Classe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Atributos (Campos[Tipo de Dados])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Métodos (Ações) [parâmetros].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Visibiliadade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Dos atributos e das operações por outras Classes: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b="1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>
                <a:solidFill>
                  <a:srgbClr val="FF0000"/>
                </a:solidFill>
              </a:rPr>
              <a:t>Modificadores de Acesso: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+ Público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# Protegido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- Privado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~ Pacote (Package / Namespace)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/ Derivado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1329</Words>
  <Application>Microsoft Office PowerPoint</Application>
  <PresentationFormat>Apresentação na tela (4:3)</PresentationFormat>
  <Paragraphs>260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东文宋体</vt:lpstr>
      <vt:lpstr>Office Theme</vt:lpstr>
      <vt:lpstr>POO Curso de Férias</vt:lpstr>
      <vt:lpstr>Cursos de Férias   Introdução POO; UML;   Classes, Atributos; Construtores, Métodos; Encapsulamento, Objetos, Herança, Polimorfismo: Sobrecarga(Overload) / Sobreposição(Override), Interfaces, Projections; Dinâmica Java.</vt:lpstr>
      <vt:lpstr>Análise OO</vt:lpstr>
      <vt:lpstr>Análise OO – Fases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Caso de Uso</vt:lpstr>
      <vt:lpstr>Análise OO – Caso de Uso</vt:lpstr>
      <vt:lpstr>Análise OO – Caso de Uso</vt:lpstr>
      <vt:lpstr>Análise OO – Caso de Uso</vt:lpstr>
      <vt:lpstr>POO</vt:lpstr>
      <vt:lpstr>Exemplo - POO</vt:lpstr>
      <vt:lpstr>Exemplo - POO</vt:lpstr>
      <vt:lpstr>Dinâmica em Java</vt:lpstr>
      <vt:lpstr>POO Curso de Férias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208</cp:revision>
  <dcterms:created xsi:type="dcterms:W3CDTF">2020-03-10T20:31:01Z</dcterms:created>
  <dcterms:modified xsi:type="dcterms:W3CDTF">2023-08-03T20:49:33Z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