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91" r:id="rId3"/>
    <p:sldId id="396" r:id="rId4"/>
    <p:sldId id="397" r:id="rId5"/>
    <p:sldId id="398" r:id="rId6"/>
    <p:sldId id="399" r:id="rId7"/>
    <p:sldId id="410" r:id="rId8"/>
    <p:sldId id="411" r:id="rId9"/>
    <p:sldId id="400" r:id="rId10"/>
    <p:sldId id="402" r:id="rId11"/>
    <p:sldId id="401" r:id="rId12"/>
    <p:sldId id="403" r:id="rId13"/>
    <p:sldId id="404" r:id="rId14"/>
    <p:sldId id="406" r:id="rId15"/>
    <p:sldId id="407" r:id="rId16"/>
    <p:sldId id="405" r:id="rId17"/>
    <p:sldId id="408" r:id="rId18"/>
    <p:sldId id="409" r:id="rId19"/>
    <p:sldId id="333" r:id="rId20"/>
    <p:sldId id="323" r:id="rId21"/>
    <p:sldId id="334" r:id="rId22"/>
    <p:sldId id="337" r:id="rId23"/>
    <p:sldId id="309" r:id="rId2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804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DE1DA-4807-2778-CAC2-CBCD04FC7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76031E5-9F4C-8B29-B3D1-A93664F36D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4FC2EB8-6C5C-D4A6-5C5F-C049503E3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1152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52C04-D91D-3C79-AE88-CE74E7A80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EC1635E-06AB-DA04-E358-8FC4DBC37A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60E7F8B-BF51-21FF-8687-FAA3BDFDB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1233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4900B-17B5-FB74-6A92-91109C787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FF834DD-3682-10BE-EC42-F30545210C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20F7313-17C7-CE4D-FD32-CD62D111F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2366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C5D0C-DFEE-576F-BE54-70E4F127D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05C4A1F-E843-F91A-6D5C-C20B772ACB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5B882A2-AC56-CF1B-AA2C-8BF90305F2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4120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15FB2-12B3-353E-5A11-E9153DCFF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A17815A-FEC6-9F5F-4382-AB6BC4EF5A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8D7D88E-9A77-A515-69DC-6E0145B366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2836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FCD6B-BB8F-30A1-BACA-4E825A788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3D4999F-34D2-1DB6-4438-364A22009A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362426A-470B-D5FD-D124-3F21CD30C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3607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2F08C-6FAD-467B-922E-8286A9D3B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FF4B77A-8EC9-76D1-762F-A15F917256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8EB18C0-1F15-4BAC-2476-295DEACA66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0843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A5CDB-3F30-C6C8-C95F-3085BF507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54DA03A-6A8A-598E-C31F-943D24A0C0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FB41EF9-07D0-B6C5-E176-303AF509D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3240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BE3E5-A491-48BC-6B57-A8393C845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A0FBF30-4405-5833-C765-9FEBA8E2F1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8E4EBE3-DE3C-1831-454A-3CE45CA97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7833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CB489-18D6-A70A-F140-34933607C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A93CE20-34D6-CF78-3FC5-609C573C39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61A1DE3-120B-2825-CE22-45ADF78DE0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9937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A5CDB-3F30-C6C8-C95F-3085BF507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54DA03A-6A8A-598E-C31F-943D24A0C0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FB41EF9-07D0-B6C5-E176-303AF509D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8287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A5CDB-3F30-C6C8-C95F-3085BF507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54DA03A-6A8A-598E-C31F-943D24A0C0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FB41EF9-07D0-B6C5-E176-303AF509D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0754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76878-0229-8C58-E5C7-B62693413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C1009E9-8ABC-1D9C-94EB-C72AA61DAF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A4D57CF-672D-122C-ACD9-5D927C072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6592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BCA30-BC3F-ABFF-FF6B-829739522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5D0A4EE-E34A-330B-3A57-B74988897E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731AB5D-E82C-CF2C-CB2A-11B2E1465A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1632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8E8F4-2117-CC36-D3D8-31D4A9F16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3D4BC12-CC53-1471-0F7F-25B2494E3C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0ADED89-A691-0485-4D8C-4A8FE97B2D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6241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einaweb.com.br/blog/principais-ides-para-desenvolvimento-jav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eeexplore.ieee.org/abstract/document/146309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_-ZoZXAJj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ktGdyxPi_-I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etbrains.com/ide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pring.io/tools" TargetMode="External"/><Relationship Id="rId4" Type="http://schemas.openxmlformats.org/officeDocument/2006/relationships/hyperlink" Target="https://netbeans.apache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1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CAEBC-2F17-4D29-5AD4-CC86F6889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C6F8876-A663-9D27-DE1E-20F6F2223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Técnicas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Java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0D86BEF-8E11-0CDA-2A6F-C43D3564A37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 de Dados -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sysout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ctrl+barra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espaço</a:t>
            </a:r>
            <a:endParaRPr lang="pt-BR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printlf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(“informe um número”);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nResultados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:\n");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 + %d = %3d\n", a, b, (a + b));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 - %d = %3d\n", a, b, (a - b));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 * %d = %3d\n", a, b, (a * b));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 / %d = %3d (divisão inteira)\n", a, b, (a / b));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 / %d = %6.2f (divisão exata)\n", a, b, ((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)a / b));</a:t>
            </a:r>
          </a:p>
        </p:txBody>
      </p:sp>
    </p:spTree>
    <p:extLst>
      <p:ext uri="{BB962C8B-B14F-4D97-AF65-F5344CB8AC3E}">
        <p14:creationId xmlns:p14="http://schemas.microsoft.com/office/powerpoint/2010/main" val="414016379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8A01E-0B94-FB66-18A0-D3DED6B27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CDF3BD-C7DC-9CAF-2ADF-71C4DAFC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Técnicas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Java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DEABBDD-B9A0-9DE6-0EE4-E3519A84828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Estruturas de Controle/Seleção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switch/case</a:t>
            </a:r>
          </a:p>
          <a:p>
            <a:pPr marL="1371600" lvl="3" indent="0" algn="just">
              <a:buNone/>
            </a:pP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10;</a:t>
            </a:r>
          </a:p>
          <a:p>
            <a:pPr marL="1371600" lvl="3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(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1371600" lvl="3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case 1:  </a:t>
            </a:r>
          </a:p>
          <a:p>
            <a:pPr marL="1371600" lvl="3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("Janeiro"); break;</a:t>
            </a:r>
          </a:p>
          <a:p>
            <a:pPr marL="1371600" lvl="3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default: </a:t>
            </a:r>
          </a:p>
          <a:p>
            <a:pPr marL="1371600" lvl="3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("Mês inválido"); break;</a:t>
            </a:r>
          </a:p>
          <a:p>
            <a:pPr marL="1371600" lvl="3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940448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1C769-76D3-2DF8-DDBD-C442B6D7A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6F91DA0-85FB-3311-1159-DA1A2C89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Técnicas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Java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A73D21F-B6A0-C544-CD0C-E21E8976E90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Estruturas Iterativas: for; 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do; 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endParaRPr lang="pt-BR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7160" lvl="3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0;</a:t>
            </a:r>
          </a:p>
          <a:p>
            <a:pPr marL="1407160" lvl="3" indent="0" algn="just">
              <a:buNone/>
            </a:pP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(num &lt; 100){</a:t>
            </a:r>
          </a:p>
          <a:p>
            <a:pPr marL="1407160" lvl="3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("Formação Java web");</a:t>
            </a:r>
          </a:p>
          <a:p>
            <a:pPr marL="1407160" lvl="3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num++;</a:t>
            </a:r>
          </a:p>
          <a:p>
            <a:pPr marL="1407160" lvl="3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1407160" lvl="3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58022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ADDA3-1D61-ED39-8539-DC8A2D144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17581D1-39AD-DB0D-1B1C-D5D87F4A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Técnicas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Java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F0EB6A3-9747-B5E7-238A-4C3FE224F55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Estruturas Iterativas: for; 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do/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endParaRPr lang="pt-BR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1407160" lvl="3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0</a:t>
            </a:r>
          </a:p>
          <a:p>
            <a:pPr marL="1407160" lvl="3" indent="0" algn="just">
              <a:buNone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407160" lvl="3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("Formação Java web");</a:t>
            </a:r>
          </a:p>
          <a:p>
            <a:pPr marL="1407160" lvl="3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num++;</a:t>
            </a:r>
          </a:p>
          <a:p>
            <a:pPr marL="1407160" lvl="3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(num &lt; 100);</a:t>
            </a:r>
            <a:endParaRPr lang="pt-BR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49328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70864-F9F2-304A-251E-33C0CEF05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576EC8-4C39-1B05-150A-44FD440A3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Técnicas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Java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526EA11-2BF6-9C3F-3A10-7D6FB3AD9FE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Estruturas Iterativas: for; 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do/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endParaRPr lang="pt-BR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  <a:p>
            <a:pPr marL="1407160" lvl="3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7160" lvl="3" indent="0" algn="just">
              <a:buNone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 = 0; num &lt; 10; num++){</a:t>
            </a:r>
          </a:p>
          <a:p>
            <a:pPr marL="1407160" lvl="3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("Formação Java web");</a:t>
            </a:r>
          </a:p>
          <a:p>
            <a:pPr marL="1407160" lvl="3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46832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645E5-A8DB-1F58-2B3D-61ABC882D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227E1BF-39CE-5E50-C91E-D849B980E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Técnicas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Java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C84D5B9-AE33-2EC9-0A86-1776F107494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Estruturas Iterativas: for; 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do/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endParaRPr lang="pt-BR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endParaRPr lang="pt-BR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7160" lvl="3" indent="0" algn="just">
              <a:buNone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(&lt;Tipo&gt; &lt;identificação&gt; : &lt;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coleção&gt;) {</a:t>
            </a:r>
          </a:p>
          <a:p>
            <a:pPr marL="1407160" lvl="3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&lt;comando&gt;</a:t>
            </a:r>
          </a:p>
          <a:p>
            <a:pPr marL="1407160" lvl="3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1407160" lvl="3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7160" lvl="3" indent="0" algn="just">
              <a:buNone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 count :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meuArray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1407160" lvl="3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comando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1407160" lvl="3" indent="0" algn="just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67292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EF90B-6269-2DA3-A2E7-860A9D3BA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1E32BF5-02C0-11DC-9DA9-66A9ACD6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Técnicas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Java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7250E8E-5BCF-D77F-073D-4A56F8C4CFE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de Dados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pt-BR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vetor[]; // declaração do vetor</a:t>
            </a:r>
          </a:p>
          <a:p>
            <a:pPr marL="457200" lvl="1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vetor =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[10]; // alocação de espaço para vetor</a:t>
            </a:r>
          </a:p>
          <a:p>
            <a:pPr marL="457200" lvl="1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vetor[] =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[10]; // declaração combinada</a:t>
            </a:r>
          </a:p>
          <a:p>
            <a:pPr marL="457200" lvl="1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salario =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[10]</a:t>
            </a:r>
          </a:p>
          <a:p>
            <a:pPr marL="457200" lvl="1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[12];</a:t>
            </a:r>
          </a:p>
        </p:txBody>
      </p:sp>
    </p:spTree>
    <p:extLst>
      <p:ext uri="{BB962C8B-B14F-4D97-AF65-F5344CB8AC3E}">
        <p14:creationId xmlns:p14="http://schemas.microsoft.com/office/powerpoint/2010/main" val="344634033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43EC6-83E9-A36B-A9B7-E44ED5C45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B75572B-F055-CEC5-516B-A4560473C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Técnicas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Java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ABD83E-E1D0-041C-505D-842293174DA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de Dados –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 unidimensional - Vetor</a:t>
            </a:r>
          </a:p>
          <a:p>
            <a:pPr marL="457200" lvl="1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= 10; // tamanho do vetor</a:t>
            </a:r>
          </a:p>
          <a:p>
            <a:pPr marL="457200" lvl="1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v[] =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[n]; // declaração e alocação de espaço p/ o vetor "v"</a:t>
            </a:r>
          </a:p>
          <a:p>
            <a:pPr marL="457200" lvl="1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i; // índice ou posição</a:t>
            </a:r>
          </a:p>
          <a:p>
            <a:pPr marL="457200" lvl="1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processando os "n" elementos do vetor "v"</a:t>
            </a:r>
          </a:p>
          <a:p>
            <a:pPr marL="457200" lvl="1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(i=0; i&lt;n; i++) {</a:t>
            </a:r>
          </a:p>
          <a:p>
            <a:pPr marL="457200" lvl="1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	v[i] = i; // no vetor armazena o valor da viável "i“}</a:t>
            </a:r>
          </a:p>
          <a:p>
            <a:pPr marL="457200" lvl="1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(i=0; i&lt;n; i++)</a:t>
            </a:r>
          </a:p>
          <a:p>
            <a:pPr marL="457200" lvl="1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(v[i]); //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sysout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ctrl+barra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espaço</a:t>
            </a:r>
          </a:p>
        </p:txBody>
      </p:sp>
    </p:spTree>
    <p:extLst>
      <p:ext uri="{BB962C8B-B14F-4D97-AF65-F5344CB8AC3E}">
        <p14:creationId xmlns:p14="http://schemas.microsoft.com/office/powerpoint/2010/main" val="5159433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C8F4D-26C6-4FD1-6A8D-1C7766CA0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1D49861-40C0-F081-BBE4-D71F3F95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Técnicas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Java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0E39657-9A03-D54A-BE80-1129367AF05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de Dados –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 multidimensional - Matriz</a:t>
            </a:r>
          </a:p>
          <a:p>
            <a:pPr marL="457200" lvl="1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457200" lvl="1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[][] =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[2][2]; //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inicializa a matriz</a:t>
            </a:r>
          </a:p>
          <a:p>
            <a:pPr marL="457200" lvl="1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</a:p>
          <a:p>
            <a:pPr marL="457200" lvl="1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[0][0] = 3;</a:t>
            </a:r>
          </a:p>
          <a:p>
            <a:pPr marL="457200" lvl="1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[1][0] = 7;</a:t>
            </a:r>
          </a:p>
          <a:p>
            <a:pPr marL="457200" lvl="1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</a:p>
          <a:p>
            <a:pPr marL="457200" lvl="1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[1][0]); //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</a:p>
          <a:p>
            <a:pPr marL="457200" lvl="1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3993565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 – Parte 1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https://www.treinaweb.com.br/blog/principais-ides-para-desenvolvimento-java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 – Parte 2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https://ieeexplore.ieee.org/abstract/document/1463097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04 IDE </a:t>
            </a:r>
            <a:r>
              <a:rPr lang="pt-BR" b="1" dirty="0">
                <a:solidFill>
                  <a:schemeClr val="bg1"/>
                </a:solidFill>
              </a:rPr>
              <a:t>Java e Spring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 </a:t>
            </a:r>
            <a:r>
              <a:rPr lang="pt-BR" sz="2200" b="1" dirty="0">
                <a:solidFill>
                  <a:schemeClr val="bg1"/>
                </a:solidFill>
              </a:rPr>
              <a:t>Componentes de Projeto Java</a:t>
            </a:r>
            <a:br>
              <a:rPr lang="pt-BR" sz="2200" b="1" dirty="0">
                <a:solidFill>
                  <a:schemeClr val="bg1"/>
                </a:solidFill>
              </a:rPr>
            </a:br>
            <a:r>
              <a:rPr lang="pt-BR" sz="2200" b="1" dirty="0">
                <a:solidFill>
                  <a:schemeClr val="bg1"/>
                </a:solidFill>
              </a:rPr>
              <a:t>         </a:t>
            </a:r>
            <a:r>
              <a:rPr lang="pt-BR" sz="2200" b="1" dirty="0" err="1">
                <a:solidFill>
                  <a:schemeClr val="bg1"/>
                </a:solidFill>
              </a:rPr>
              <a:t>IDEs</a:t>
            </a:r>
            <a:r>
              <a:rPr lang="pt-BR" sz="2200" b="1" dirty="0">
                <a:solidFill>
                  <a:schemeClr val="bg1"/>
                </a:solidFill>
              </a:rPr>
              <a:t> Java – Plugins JDK</a:t>
            </a:r>
            <a:br>
              <a:rPr lang="pt-BR" sz="2200" b="1" dirty="0">
                <a:solidFill>
                  <a:schemeClr val="bg1"/>
                </a:solidFill>
              </a:rPr>
            </a:br>
            <a:r>
              <a:rPr lang="pt-BR" sz="2200" b="1" dirty="0">
                <a:solidFill>
                  <a:schemeClr val="bg1"/>
                </a:solidFill>
              </a:rPr>
              <a:t>         Selecionar IDE e Instalar</a:t>
            </a:r>
            <a:br>
              <a:rPr lang="pt-BR" sz="2200" b="1" dirty="0">
                <a:solidFill>
                  <a:schemeClr val="bg1"/>
                </a:solidFill>
              </a:rPr>
            </a:br>
            <a:r>
              <a:rPr lang="pt-BR" sz="2200" b="1" dirty="0">
                <a:solidFill>
                  <a:schemeClr val="bg1"/>
                </a:solidFill>
              </a:rPr>
              <a:t>         Configurar Ambiente Java</a:t>
            </a:r>
            <a:br>
              <a:rPr lang="pt-BR" sz="2200" b="1" dirty="0">
                <a:solidFill>
                  <a:schemeClr val="bg1"/>
                </a:solidFill>
              </a:rPr>
            </a:br>
            <a:r>
              <a:rPr lang="pt-BR" sz="2200" b="1" dirty="0">
                <a:solidFill>
                  <a:schemeClr val="bg1"/>
                </a:solidFill>
              </a:rPr>
              <a:t>	  Projeto Web Java </a:t>
            </a:r>
            <a:br>
              <a:rPr lang="pt-BR" sz="2200" b="1" dirty="0">
                <a:solidFill>
                  <a:schemeClr val="bg1"/>
                </a:solidFill>
              </a:rPr>
            </a:br>
            <a:r>
              <a:rPr lang="pt-BR" sz="2200" b="1" dirty="0">
                <a:solidFill>
                  <a:schemeClr val="bg1"/>
                </a:solidFill>
              </a:rPr>
              <a:t>         Técnicas de Programação em Java</a:t>
            </a:r>
            <a:br>
              <a:rPr lang="pt-BR" sz="2200" b="1" dirty="0">
                <a:solidFill>
                  <a:schemeClr val="bg1"/>
                </a:solidFill>
              </a:rPr>
            </a:br>
            <a:r>
              <a:rPr lang="pt-BR" sz="2200" b="1" dirty="0">
                <a:solidFill>
                  <a:schemeClr val="bg1"/>
                </a:solidFill>
              </a:rPr>
              <a:t>	  Dinâmica/Atividades – Prática 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https://youtu.be/d_-ZoZXAJjg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IDE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https://youtu.be/ktGdyxPi_-I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IDE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Prática</a:t>
            </a:r>
            <a:r>
              <a:rPr lang="en-US" b="1" dirty="0">
                <a:solidFill>
                  <a:srgbClr val="0070C0"/>
                </a:solidFill>
              </a:rPr>
              <a:t> Java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onlinegdb.com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Desafios Lógica de Programação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MENDES, Douglas Rocha.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Java com ênfase em Orientação a Objetos.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2009.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LEITE, Thiago et al.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Orientação a objetos: aprenda seus conceitos e suas aplicabilidades de forma efetiva. Editora Casa do Código, 2016.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Componentes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Java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se tornar um profissional 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 e Spring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assim como desenvolver em qualquer linguagem. Java é um padrão aberto,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builds JDK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 Componentes Necessários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SDK da linguagem de programação: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 Zulu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Adopt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Corretto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openJDK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tradutor: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Compilador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interpretador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Bibliotecas padrões da linguagem para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linkeditar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Framework da linguagem: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Versionador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Projeto – Ex.: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Ferramenta GIT</a:t>
            </a: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FB247-F976-B4AD-249C-E31CB5091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6CA68D7-53EF-CC6E-470B-60B9D3973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Componentes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Java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21B72A2-86A0-67CF-7CBD-2C7EAC68EBB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 Componentes Necessários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IDE –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Tools 4.0 (STS)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 de código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projeto (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de projeto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complemento de código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Refactors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buNone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Insominia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testar as requisições.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27083662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C4129-2748-2446-DBD7-FA546679B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3AF7F8F-6B97-BFA1-9644-091C5404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IDEs Java – Plugins + JDK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EE1FC78-0B32-5391-DC4F-3C193B67457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IDEA 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https://jetbrains.com/idea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(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 </a:t>
            </a: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gratuita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paga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NetBeans 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https://netbeans.apache.org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Spring Tools – 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https://spring.io/tools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Spring Tools – 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https://spring.io/tools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Theia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Spring Tools – 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https://spring.io/tools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(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Eclipse)</a:t>
            </a: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28829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A9B67-C5AF-CC9B-E111-BB5458282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B02068-17ED-DE14-7B18-09600BDF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Selecionar</a:t>
            </a:r>
            <a:r>
              <a:rPr lang="en-US" b="1" dirty="0">
                <a:solidFill>
                  <a:srgbClr val="0070C0"/>
                </a:solidFill>
              </a:rPr>
              <a:t> IDE e </a:t>
            </a:r>
            <a:r>
              <a:rPr lang="en-US" b="1" dirty="0" err="1">
                <a:solidFill>
                  <a:srgbClr val="0070C0"/>
                </a:solidFill>
              </a:rPr>
              <a:t>Instalar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604421D-5741-BFBE-F992-5054D6BCF73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Spring Tools –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https://spring.io</a:t>
            </a: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Selecionar a versão compatível com o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baixar a versão .JAR compactada.</a:t>
            </a:r>
          </a:p>
          <a:p>
            <a:pPr marL="457200" lvl="1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Descompactar, dentro da pasta extrair o arquivo contentes.zip, lá consta a IDE STS de trabalho, ou, dois clicks no arquivo .JAR.</a:t>
            </a:r>
          </a:p>
          <a:p>
            <a:pPr marL="457200" lvl="1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Selecionar o 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workspace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será a pasta de projetos.</a:t>
            </a:r>
          </a:p>
        </p:txBody>
      </p:sp>
    </p:spTree>
    <p:extLst>
      <p:ext uri="{BB962C8B-B14F-4D97-AF65-F5344CB8AC3E}">
        <p14:creationId xmlns:p14="http://schemas.microsoft.com/office/powerpoint/2010/main" val="415867598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FB247-F976-B4AD-249C-E31CB5091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6CA68D7-53EF-CC6E-470B-60B9D3973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Java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21B72A2-86A0-67CF-7CBD-2C7EAC68EBB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986512"/>
            <a:ext cx="8865056" cy="39029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https://spring.io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initializr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Configurar-Variáveis de Ambiente,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criar/atualizar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JAVA_HOME 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C:\Program Files\Java\zulu17.34.19-ca-jdk17.0.3-win_x64\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C:\Program Files\Java\zulu17.34.19-ca-jdk17.0.3-win_x64\bin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CLASSPATH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;%JAVA_HOME%\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;%JAVA_HOME%\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testar se a instalação está ok.</a:t>
            </a:r>
            <a:endParaRPr lang="pt-BR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231479789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FB247-F976-B4AD-249C-E31CB5091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6CA68D7-53EF-CC6E-470B-60B9D3973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 Java – Spring </a:t>
            </a:r>
            <a:r>
              <a:rPr lang="en-US" b="1" dirty="0" err="1">
                <a:solidFill>
                  <a:srgbClr val="0070C0"/>
                </a:solidFill>
              </a:rPr>
              <a:t>Initializr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21B72A2-86A0-67CF-7CBD-2C7EAC68EBB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986512"/>
            <a:ext cx="8865056" cy="390298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Project: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Spring Boot: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 LTS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do projeto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(domínio) e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Boot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Tools; Spring Web; H2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BD, segurança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Versão Java: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 último,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04875" lvl="1" indent="-457200" algn="just">
              <a:buFont typeface="+mj-lt"/>
              <a:buAutoNum type="arabicPeriod"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zipado</a:t>
            </a:r>
            <a:endParaRPr lang="pt-BR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Font typeface="+mj-lt"/>
              <a:buAutoNum type="arabicPeriod"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Descompactar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 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04875" lvl="1" indent="-457200" algn="just">
              <a:buFont typeface="+mj-lt"/>
              <a:buAutoNum type="arabicPeriod"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Colocar na pasta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trabalho da IDE STS 4</a:t>
            </a:r>
          </a:p>
          <a:p>
            <a:pPr marL="904875" lvl="1" indent="-457200" algn="just">
              <a:buFont typeface="+mj-lt"/>
              <a:buAutoNum type="arabicPeriod"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 a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STS 4</a:t>
            </a:r>
          </a:p>
          <a:p>
            <a:pPr marL="904875" lvl="1" indent="-457200" algn="just">
              <a:buFont typeface="+mj-lt"/>
              <a:buAutoNum type="arabicPeriod"/>
            </a:pP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Impotar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STS,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Projeto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Existente</a:t>
            </a:r>
          </a:p>
          <a:p>
            <a:pPr marL="0" indent="0" algn="just">
              <a:buNone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Nota: 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Caso, conflite com a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8080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TOMCAT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um arquivo na pasta: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 nome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conteúdo: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server.port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8091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 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acesse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http://localhost:PORTA/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42996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E94BC-4A36-F6E2-B92F-DC5DAF29C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C87E826-E730-97D5-D1AD-59CE7996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Técnicas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Java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8CFB438-05F6-A90C-118F-6881434372C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897612"/>
            <a:ext cx="8865056" cy="4090012"/>
          </a:xfrm>
        </p:spPr>
        <p:txBody>
          <a:bodyPr>
            <a:no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Primitivos 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byte, short,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char,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Operadores: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atribuição, aritméticos; relacionais e lógicos;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</a:t>
            </a: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=; +; -; /; *; &gt;; &gt;=; &lt;; &lt;=; ==; !=; %; &amp;&amp;; ||; !; ++; --; +=; ?:; 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endParaRPr lang="pt-BR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Constantes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false;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Prioridade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  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 de Dados 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java.util.Scanner</a:t>
            </a: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n; 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nome; 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ler = new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(System.in); 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Fechar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ler.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pt-BR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ler.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nextInt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ler.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nextDouble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ler.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ler.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nextLine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</a:p>
        </p:txBody>
      </p:sp>
    </p:spTree>
    <p:extLst>
      <p:ext uri="{BB962C8B-B14F-4D97-AF65-F5344CB8AC3E}">
        <p14:creationId xmlns:p14="http://schemas.microsoft.com/office/powerpoint/2010/main" val="7702577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7828</TotalTime>
  <Words>1578</Words>
  <Application>Microsoft Office PowerPoint</Application>
  <PresentationFormat>Apresentação na tela (16:9)</PresentationFormat>
  <Paragraphs>187</Paragraphs>
  <Slides>23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Office Theme</vt:lpstr>
      <vt:lpstr>Desenvolvimento de Software  JAVA</vt:lpstr>
      <vt:lpstr> Aula 04 IDE Java e Spring   Componentes de Projeto Java          IDEs Java – Plugins JDK          Selecionar IDE e Instalar          Configurar Ambiente Java    Projeto Web Java           Técnicas de Programação em Java    Dinâmica/Atividades – Prática Java</vt:lpstr>
      <vt:lpstr>Componentes de Projeto Java</vt:lpstr>
      <vt:lpstr>Componentes de Projeto Java</vt:lpstr>
      <vt:lpstr>IDEs Java – Plugins + JDK</vt:lpstr>
      <vt:lpstr>Selecionar IDE e Instalar</vt:lpstr>
      <vt:lpstr>Configurar Ambiente Java</vt:lpstr>
      <vt:lpstr>Projeto Web Java – Spring Initializr</vt:lpstr>
      <vt:lpstr>Técnicas de Programação Java</vt:lpstr>
      <vt:lpstr>Técnicas de Programação Java</vt:lpstr>
      <vt:lpstr>Técnicas de Programação Java</vt:lpstr>
      <vt:lpstr>Técnicas de Programação Java</vt:lpstr>
      <vt:lpstr>Técnicas de Programação Java</vt:lpstr>
      <vt:lpstr>Técnicas de Programação Java</vt:lpstr>
      <vt:lpstr>Técnicas de Programação Java</vt:lpstr>
      <vt:lpstr>Técnicas de Programação Java</vt:lpstr>
      <vt:lpstr>Técnicas de Programação Java</vt:lpstr>
      <vt:lpstr>Técnicas de Programação Java</vt:lpstr>
      <vt:lpstr>Leitura Específica</vt:lpstr>
      <vt:lpstr>Aprenda+</vt:lpstr>
      <vt:lpstr>Dinâmica/Atividades – Prática Java</vt:lpstr>
      <vt:lpstr>Referências Bibliográficas</vt:lpstr>
      <vt:lpstr>Desenvolvimento de Software 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1476</cp:revision>
  <dcterms:created xsi:type="dcterms:W3CDTF">2020-03-17T20:12:34Z</dcterms:created>
  <dcterms:modified xsi:type="dcterms:W3CDTF">2024-03-25T12:13:33Z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