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8"/>
  </p:notesMasterIdLst>
  <p:sldIdLst>
    <p:sldId id="256" r:id="rId2"/>
    <p:sldId id="291" r:id="rId3"/>
    <p:sldId id="444" r:id="rId4"/>
    <p:sldId id="451" r:id="rId5"/>
    <p:sldId id="513" r:id="rId6"/>
    <p:sldId id="514" r:id="rId7"/>
    <p:sldId id="515" r:id="rId8"/>
    <p:sldId id="516" r:id="rId9"/>
    <p:sldId id="512" r:id="rId10"/>
    <p:sldId id="481" r:id="rId11"/>
    <p:sldId id="517" r:id="rId12"/>
    <p:sldId id="518" r:id="rId13"/>
    <p:sldId id="519" r:id="rId14"/>
    <p:sldId id="520" r:id="rId15"/>
    <p:sldId id="484" r:id="rId16"/>
    <p:sldId id="485" r:id="rId17"/>
    <p:sldId id="486" r:id="rId18"/>
    <p:sldId id="487" r:id="rId19"/>
    <p:sldId id="483" r:id="rId20"/>
    <p:sldId id="510" r:id="rId21"/>
    <p:sldId id="511" r:id="rId22"/>
    <p:sldId id="509" r:id="rId23"/>
    <p:sldId id="488" r:id="rId24"/>
    <p:sldId id="489" r:id="rId25"/>
    <p:sldId id="490" r:id="rId26"/>
    <p:sldId id="480" r:id="rId27"/>
    <p:sldId id="452" r:id="rId28"/>
    <p:sldId id="453" r:id="rId29"/>
    <p:sldId id="454" r:id="rId30"/>
    <p:sldId id="455" r:id="rId31"/>
    <p:sldId id="456" r:id="rId32"/>
    <p:sldId id="457" r:id="rId33"/>
    <p:sldId id="458" r:id="rId34"/>
    <p:sldId id="459" r:id="rId35"/>
    <p:sldId id="460" r:id="rId36"/>
    <p:sldId id="461" r:id="rId37"/>
    <p:sldId id="462" r:id="rId38"/>
    <p:sldId id="463" r:id="rId39"/>
    <p:sldId id="464" r:id="rId40"/>
    <p:sldId id="465" r:id="rId41"/>
    <p:sldId id="466" r:id="rId42"/>
    <p:sldId id="467" r:id="rId43"/>
    <p:sldId id="522" r:id="rId44"/>
    <p:sldId id="523" r:id="rId45"/>
    <p:sldId id="524" r:id="rId46"/>
    <p:sldId id="525" r:id="rId47"/>
    <p:sldId id="526" r:id="rId48"/>
    <p:sldId id="527" r:id="rId49"/>
    <p:sldId id="521" r:id="rId50"/>
    <p:sldId id="468" r:id="rId51"/>
    <p:sldId id="469" r:id="rId52"/>
    <p:sldId id="470" r:id="rId53"/>
    <p:sldId id="471" r:id="rId54"/>
    <p:sldId id="472" r:id="rId55"/>
    <p:sldId id="473" r:id="rId56"/>
    <p:sldId id="474" r:id="rId57"/>
    <p:sldId id="475" r:id="rId58"/>
    <p:sldId id="476" r:id="rId59"/>
    <p:sldId id="477" r:id="rId60"/>
    <p:sldId id="478" r:id="rId61"/>
    <p:sldId id="479" r:id="rId62"/>
    <p:sldId id="533" r:id="rId63"/>
    <p:sldId id="534" r:id="rId64"/>
    <p:sldId id="536" r:id="rId65"/>
    <p:sldId id="535" r:id="rId66"/>
    <p:sldId id="537" r:id="rId67"/>
    <p:sldId id="538" r:id="rId68"/>
    <p:sldId id="539" r:id="rId69"/>
    <p:sldId id="491" r:id="rId70"/>
    <p:sldId id="492" r:id="rId71"/>
    <p:sldId id="493" r:id="rId72"/>
    <p:sldId id="494" r:id="rId73"/>
    <p:sldId id="495" r:id="rId74"/>
    <p:sldId id="496" r:id="rId75"/>
    <p:sldId id="497" r:id="rId76"/>
    <p:sldId id="498" r:id="rId77"/>
    <p:sldId id="499" r:id="rId78"/>
    <p:sldId id="500" r:id="rId79"/>
    <p:sldId id="501" r:id="rId80"/>
    <p:sldId id="502" r:id="rId81"/>
    <p:sldId id="503" r:id="rId82"/>
    <p:sldId id="504" r:id="rId83"/>
    <p:sldId id="505" r:id="rId84"/>
    <p:sldId id="506" r:id="rId85"/>
    <p:sldId id="507" r:id="rId86"/>
    <p:sldId id="508" r:id="rId87"/>
    <p:sldId id="528" r:id="rId88"/>
    <p:sldId id="529" r:id="rId89"/>
    <p:sldId id="530" r:id="rId90"/>
    <p:sldId id="531" r:id="rId91"/>
    <p:sldId id="532" r:id="rId92"/>
    <p:sldId id="333" r:id="rId93"/>
    <p:sldId id="323" r:id="rId94"/>
    <p:sldId id="334" r:id="rId95"/>
    <p:sldId id="337" r:id="rId96"/>
    <p:sldId id="309" r:id="rId9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4926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9513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1417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943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7425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791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0048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7025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5926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39842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609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83880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5840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08088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52010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7059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4328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62800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75269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63846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19075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861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16144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97033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41904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3760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17124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87670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64347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96966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53991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3444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0670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12640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66762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21210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51819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9486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63995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34604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37866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0579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09333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2521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672463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46443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27007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53136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972498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823968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1344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08293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60670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897175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7901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07714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27301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608477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597828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933518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174270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438261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17848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651137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674531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3228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71709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123797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472702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486798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432074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429351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393019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3343008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280175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933942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361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081121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221124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920794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916193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245787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613962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005942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351573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400910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525008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8660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179219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portuguese/news/principios-de-programacao-orientada-a-objetos-em-java-conceitos-de-poo-para-iniciantes/" TargetMode="Externa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ava/java_oop.asp" TargetMode="Externa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JMZIiHp9Rc" TargetMode="Externa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wNaoX6VOj54" TargetMode="Externa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Abstração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pt-BR" sz="2000" b="1" kern="100" dirty="0">
                <a:solidFill>
                  <a:srgbClr val="333333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POO</a:t>
            </a:r>
            <a:r>
              <a:rPr lang="pt-BR" sz="20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modularizou a lógica, dados e conceitos de uma aplicação na forma de funções?</a:t>
            </a: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0" dirty="0">
                <a:solidFill>
                  <a:srgbClr val="6666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		Verdadeiro; </a:t>
            </a:r>
            <a:r>
              <a:rPr lang="pt-BR" sz="20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Falso</a:t>
            </a: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  <a:r>
              <a:rPr lang="pt-BR" sz="20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Programação Orientada a Objetos modularizou a lógica, dados e conceitos de uma aplicação na forma de classes!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2000" kern="1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1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kern="1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Caracterizar e Identificar </a:t>
            </a:r>
            <a:r>
              <a:rPr lang="pt-BR" sz="20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responsabilidades de uma classe</a:t>
            </a:r>
            <a:r>
              <a:rPr lang="pt-BR" sz="2000" kern="1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serve para facilitar a identificação de atributos e comportamentos de classes.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97086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Entidades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10668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olaboram para criar a funcionalidade da aplicação, elas são </a:t>
            </a:r>
            <a:r>
              <a:rPr lang="pt-BR" sz="2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chamadas de Classes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10668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Ex.: Animal, Produto, Usuário, Cliente. A classe é uma abstração, que possui características, </a:t>
            </a:r>
            <a:r>
              <a:rPr lang="pt-BR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Cadeira.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668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O </a:t>
            </a:r>
            <a:r>
              <a:rPr lang="pt-BR" sz="2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é uma </a:t>
            </a:r>
            <a:r>
              <a:rPr lang="pt-BR" sz="20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instância concreta da classe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</a:p>
          <a:p>
            <a:pPr marL="10668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Classe Cadeira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cria/instancia =&gt; </a:t>
            </a:r>
            <a:r>
              <a:rPr lang="pt-BR" sz="20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objetos cadeiras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Os objetos são únicos.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22936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Entidades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10668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Qual dos objetos são instâncias da classe Cadeira?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Cadeira de rodas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Cadeira de bebê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Banquinho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Duas cadeiras visualmente iguais são objetos diferentes?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72207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Estado e </a:t>
            </a:r>
            <a:r>
              <a:rPr lang="en-US" b="1" dirty="0" err="1">
                <a:solidFill>
                  <a:srgbClr val="0070C0"/>
                </a:solidFill>
              </a:rPr>
              <a:t>Comportamento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10668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é representado pelo conjunto de valores referentes aos atributos, enquanto os métodos representam o comportamento de um objeto. </a:t>
            </a:r>
          </a:p>
          <a:p>
            <a:pPr marL="10668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Objetos podem conter Objetos, ou seja, os atributos de um objeto podem ser objetos da mesma classe ou de classes distintas.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As </a:t>
            </a:r>
            <a:r>
              <a:rPr lang="pt-BR" sz="2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características de um objeto 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 classe são </a:t>
            </a:r>
            <a:r>
              <a:rPr lang="pt-BR" sz="20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chamadas de atributos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A classe também pode realizar ações, </a:t>
            </a:r>
            <a:r>
              <a:rPr lang="pt-BR" sz="2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comportamentos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10668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ação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pode inclusive </a:t>
            </a:r>
            <a:r>
              <a:rPr lang="pt-BR" sz="20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mudar valores de atributos de um objeto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668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As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ações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um objeto da classe pode realizar são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representadas por métodos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668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83177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Estado e </a:t>
            </a:r>
            <a:r>
              <a:rPr lang="en-US" b="1" dirty="0" err="1">
                <a:solidFill>
                  <a:srgbClr val="0070C0"/>
                </a:solidFill>
              </a:rPr>
              <a:t>Compotamento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10668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uma classe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pode ser representado por valores de atributos de um objeto? </a:t>
            </a:r>
            <a:r>
              <a:rPr lang="pt-BR" sz="20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comportamento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uma classe pode ser representado por? 	</a:t>
            </a:r>
            <a:r>
              <a:rPr lang="pt-BR" sz="20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0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Estado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(atributos) e </a:t>
            </a:r>
            <a:r>
              <a:rPr lang="pt-BR" sz="20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comportamento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(métodos).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7E8266F-2DCC-C575-9E57-53D2B3A9A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5814"/>
              </p:ext>
            </p:extLst>
          </p:nvPr>
        </p:nvGraphicFramePr>
        <p:xfrm>
          <a:off x="806208" y="3609168"/>
          <a:ext cx="5393690" cy="1094996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696845">
                  <a:extLst>
                    <a:ext uri="{9D8B030D-6E8A-4147-A177-3AD203B41FA5}">
                      <a16:colId xmlns:a16="http://schemas.microsoft.com/office/drawing/2014/main" val="2908796834"/>
                    </a:ext>
                  </a:extLst>
                </a:gridCol>
                <a:gridCol w="2696845">
                  <a:extLst>
                    <a:ext uri="{9D8B030D-6E8A-4147-A177-3AD203B41FA5}">
                      <a16:colId xmlns:a16="http://schemas.microsoft.com/office/drawing/2014/main" val="26570804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Classes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Objetos</a:t>
                      </a:r>
                      <a:endParaRPr lang="pt-BR" sz="1800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6565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Abstrato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Concreto</a:t>
                      </a:r>
                      <a:endParaRPr lang="pt-BR" sz="18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7962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 atributos</a:t>
                      </a:r>
                      <a:endParaRPr lang="pt-BR" sz="18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Possui valores</a:t>
                      </a:r>
                      <a:endParaRPr lang="pt-BR" sz="18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4568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 ações</a:t>
                      </a:r>
                      <a:endParaRPr lang="pt-BR" sz="18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Executa ações</a:t>
                      </a:r>
                      <a:endParaRPr lang="pt-BR" sz="18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8052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83464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Herança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um sistema podemos ver a mesma entidade de forma mais concreta ou mais abstrata.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	</a:t>
            </a:r>
            <a:r>
              <a:rPr lang="pt-BR" sz="1800" b="1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  <a:r>
              <a:rPr lang="pt-BR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é uma Pessoa.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As abstrações podem ser definidas em vários níveis, onde um pode herdar características de outro.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Abstrações mais gerais e mais específicas.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Ex.: </a:t>
            </a:r>
            <a:r>
              <a:rPr lang="pt-BR" sz="1800" b="1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transporte terrestre</a:t>
            </a:r>
            <a:r>
              <a:rPr lang="pt-BR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abstrato</a:t>
            </a:r>
            <a:r>
              <a:rPr lang="pt-BR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1800" b="1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18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SUV, concreto</a:t>
            </a:r>
            <a:endParaRPr lang="pt-BR" sz="1800" b="1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Usado em funcionalidade que precisa da velocidade máxima e média, tempo de viagem.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Usado em funcionalidade que precisa alocar carga, SUV.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03969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Herança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pt-BR" sz="1800" kern="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333333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486F73EC-4169-1AD9-3834-78D1834F68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79" y="936230"/>
            <a:ext cx="6937328" cy="390020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41F782F-D397-CE3F-E378-01733206A19B}"/>
              </a:ext>
            </a:extLst>
          </p:cNvPr>
          <p:cNvSpPr txBox="1"/>
          <p:nvPr/>
        </p:nvSpPr>
        <p:spPr>
          <a:xfrm>
            <a:off x="142865" y="4679088"/>
            <a:ext cx="6067435" cy="374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Utilizar herança para trabalhar com vários níveis de abstração.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7005F35-0B88-CEA8-8448-6616984406D5}"/>
              </a:ext>
            </a:extLst>
          </p:cNvPr>
          <p:cNvSpPr txBox="1"/>
          <p:nvPr/>
        </p:nvSpPr>
        <p:spPr>
          <a:xfrm>
            <a:off x="3062027" y="885347"/>
            <a:ext cx="5835593" cy="37638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pt-BR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Comportamento; </a:t>
            </a:r>
            <a:r>
              <a:rPr lang="pt-BR" sz="1800" b="1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=&gt; Conceito/Definição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07455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Herança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 Java, você pode criar duas classes que compartilham um comportamento semelhante, mesmo que não estejam relacionadas de outra forma, fazendo-as ambas _______________ a mesma ___________________.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Escolha o par mais apropriado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!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estenderem/classe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herdarem/classe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implementarem/interface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implementarem/classe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herdarem/interface 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estenderem/interface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74994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Herança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 Java, se você tiver duas classes que são ambas versões especializadas de uma classe mais geral, você pode ter ambas as classes ____________ a mesma _________________.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70050" lvl="3" indent="-28575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implementando/interface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70050" lvl="3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estendendo/superclasse</a:t>
            </a:r>
          </a:p>
          <a:p>
            <a:pPr marL="1670050" lvl="3" indent="-28575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estendendo/interface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70050" lvl="3" indent="-28575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implementando/superclasse</a:t>
            </a:r>
            <a:endParaRPr lang="pt-BR" sz="1800" dirty="0">
              <a:solidFill>
                <a:srgbClr val="333333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49533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Construtor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106680" indent="0" algn="just">
              <a:spcBef>
                <a:spcPts val="0"/>
              </a:spcBef>
              <a:buNone/>
            </a:pP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sz="20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métodos especiais 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usados para criar objeto da classe. Com eles você pode parametrizar o objeto criado e inicializar variável.</a:t>
            </a:r>
          </a:p>
          <a:p>
            <a:pPr marL="106680" indent="0" algn="just">
              <a:spcBef>
                <a:spcPts val="0"/>
              </a:spcBef>
              <a:buNone/>
            </a:pP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Não precisa ter retorno, </a:t>
            </a:r>
            <a:r>
              <a:rPr lang="pt-BR" sz="2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possui o mesmo nome da Classe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000" b="1" kern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utilizado para referenciar elementos da classe. Para diferenciar o parâmetro do atributo, utiliza-se o </a:t>
            </a:r>
            <a:r>
              <a:rPr lang="pt-BR" sz="20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6680" indent="0" algn="just">
              <a:spcBef>
                <a:spcPts val="0"/>
              </a:spcBef>
              <a:buNone/>
            </a:pP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Toda classe tem pelo menos um construtor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mesmo quando não definimos nenhum explicitamente?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322320" lvl="6" indent="0" algn="just">
              <a:spcBef>
                <a:spcPts val="0"/>
              </a:spcBef>
              <a:buNone/>
            </a:pPr>
            <a:r>
              <a:rPr lang="pt-BR" sz="24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</a:t>
            </a:r>
            <a:endParaRPr lang="pt-B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322320" lvl="6" indent="0" algn="just">
              <a:spcBef>
                <a:spcPts val="0"/>
              </a:spcBef>
              <a:buNone/>
            </a:pPr>
            <a:r>
              <a:rPr lang="pt-BR" sz="2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endParaRPr lang="pt-B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0997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06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JAVA - OO e Padrão de Projeto </a:t>
            </a:r>
            <a:r>
              <a:rPr lang="pt-BR" b="1" dirty="0" err="1">
                <a:solidFill>
                  <a:schemeClr val="bg1"/>
                </a:solidFill>
              </a:rPr>
              <a:t>GoF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Construtor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106680" indent="0" algn="just">
              <a:spcBef>
                <a:spcPts val="0"/>
              </a:spcBef>
              <a:buNone/>
            </a:pP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Quando nenhum construtor é definido, um vazio e sem parâmetros é criado automaticamente.</a:t>
            </a:r>
          </a:p>
          <a:p>
            <a:pPr marL="106680" indent="0" algn="just">
              <a:spcBef>
                <a:spcPts val="0"/>
              </a:spcBef>
              <a:buNone/>
            </a:pP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É possível ter mais de um construtor com tipos de parâmetros diferentes.</a:t>
            </a:r>
          </a:p>
          <a:p>
            <a:pPr marL="106680" indent="0" algn="just">
              <a:spcBef>
                <a:spcPts val="0"/>
              </a:spcBef>
              <a:buNone/>
            </a:pP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20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Nota: Não é possível ter dois construtores com a mesma assinatura, Carro(</a:t>
            </a:r>
            <a:r>
              <a:rPr lang="pt-BR" sz="2000" b="1" kern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106680" indent="0" algn="just">
              <a:spcBef>
                <a:spcPts val="0"/>
              </a:spcBef>
              <a:buNone/>
            </a:pP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998220" lvl="2" indent="0" algn="just">
              <a:spcBef>
                <a:spcPts val="0"/>
              </a:spcBef>
              <a:buNone/>
            </a:pP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Carro(</a:t>
            </a:r>
            <a:r>
              <a:rPr lang="pt-BR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potencia){  </a:t>
            </a:r>
            <a:r>
              <a:rPr lang="pt-BR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this.potencia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potencia; }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998220" lvl="2" indent="0" algn="just">
              <a:spcBef>
                <a:spcPts val="0"/>
              </a:spcBef>
              <a:buNone/>
            </a:pP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Carro(</a:t>
            </a:r>
            <a:r>
              <a:rPr lang="pt-BR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velocidade){ </a:t>
            </a:r>
            <a:r>
              <a:rPr lang="pt-BR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this.velocidade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velocidade; }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76332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Construtor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106680" indent="0" algn="just">
              <a:spcBef>
                <a:spcPts val="0"/>
              </a:spcBef>
              <a:buNone/>
            </a:pP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 termos mais de um construtor em uma classe, os parâmetros necessariamente precisam:</a:t>
            </a:r>
          </a:p>
          <a:p>
            <a:pPr marL="106680" indent="0" algn="just">
              <a:spcBef>
                <a:spcPts val="0"/>
              </a:spcBef>
              <a:buNone/>
            </a:pP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9916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 quantidades diferentes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9916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pt-BR" sz="20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 tipos diferentes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endParaRPr lang="pt-BR" sz="2000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Com tipos diferentes, mesmo com a mesma quantidade, é possível termos mais de um construtor.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br>
              <a:rPr lang="pt-BR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pt-BR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51845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Encapsulamento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importância de esconder o comportamento da interface. Para interagir com alguma coisa, você não precisa saber como ela funciona internamente.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Consiste em esconder o comportamento interno das classes das classes externas.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Quando a interface é a mesma, fica mais fácil mudar o que está por trás.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</a:p>
          <a:p>
            <a:pPr marL="447675" lvl="1" indent="0" algn="just">
              <a:buNone/>
            </a:pPr>
            <a:r>
              <a:rPr lang="pt-BR" sz="2000" b="1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pt-BR" sz="20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 = </a:t>
            </a:r>
            <a:r>
              <a:rPr lang="pt-BR" sz="2000" b="1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ConectionFactory</a:t>
            </a:r>
            <a:r>
              <a:rPr lang="pt-BR" sz="20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.create</a:t>
            </a:r>
            <a:r>
              <a:rPr lang="pt-BR" sz="20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7675" lvl="1" indent="0" algn="just">
              <a:spcBef>
                <a:spcPts val="0"/>
              </a:spcBef>
              <a:buNone/>
            </a:pPr>
            <a:r>
              <a:rPr lang="pt-BR" sz="20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  <a:r>
              <a:rPr lang="pt-BR" sz="20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c.open</a:t>
            </a:r>
            <a:r>
              <a:rPr lang="pt-BR" sz="20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7675" lvl="1" indent="0" algn="just">
              <a:spcBef>
                <a:spcPts val="0"/>
              </a:spcBef>
              <a:buNone/>
            </a:pPr>
            <a:r>
              <a:rPr lang="pt-BR" sz="20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c.sendInformation</a:t>
            </a:r>
            <a:r>
              <a:rPr lang="pt-BR" sz="20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pt-BR" sz="20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7675" lvl="1" indent="0" algn="just">
              <a:spcBef>
                <a:spcPts val="0"/>
              </a:spcBef>
              <a:buNone/>
            </a:pPr>
            <a:r>
              <a:rPr lang="pt-BR" sz="20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kern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c.close</a:t>
            </a:r>
            <a:r>
              <a:rPr lang="pt-BR" sz="20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20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2000" b="1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kern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DatabaseConnection</a:t>
            </a:r>
            <a:r>
              <a:rPr lang="pt-BR" sz="20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kern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FileConnection</a:t>
            </a:r>
            <a:r>
              <a:rPr lang="pt-BR" sz="20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kern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SocketConnection</a:t>
            </a:r>
            <a:endParaRPr lang="pt-BR" sz="2000" b="1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62484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Polimorfismo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0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Poli, significa muitos e morfismo, significa formas.  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dirty="0">
              <a:solidFill>
                <a:srgbClr val="333333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000" kern="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>
                <a:solidFill>
                  <a:srgbClr val="3333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Polimorfismo é um objeto poder assumir a forma de qualquer uma de suas abstrações.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Polimorfismo permite que uma nova classe seja utilizada por um método já existente.</a:t>
            </a: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5344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Polimorfismo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8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Seja o seguinte trecho de código Java</a:t>
            </a:r>
            <a:r>
              <a:rPr lang="pt-BR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7675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800" kern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IVegetariano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{. . .}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7675" lvl="1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pt-BR" sz="1800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800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Animal{. . .}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7675" lvl="1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pt-BR" sz="1800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800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Coelho </a:t>
            </a:r>
            <a:r>
              <a:rPr lang="pt-BR" sz="1800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Animal </a:t>
            </a:r>
            <a:r>
              <a:rPr lang="pt-BR" sz="1800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IVegetariano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{. . .}</a:t>
            </a:r>
          </a:p>
          <a:p>
            <a:pPr marL="447675" lvl="1" indent="0">
              <a:lnSpc>
                <a:spcPts val="1425"/>
              </a:lnSpc>
              <a:spcAft>
                <a:spcPts val="800"/>
              </a:spcAft>
              <a:buNone/>
            </a:pPr>
            <a:endParaRPr lang="pt-BR" sz="18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Nós dizemos que a classe é polimórfica. Aponte, pelo número da linha de código [4 – 12], quais das seguintes atribuições são legais em Java: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pt-BR" sz="1800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800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Cliente {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  <a:r>
              <a:rPr lang="pt-BR" sz="1800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800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800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 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Coelho </a:t>
            </a:r>
            <a:r>
              <a:rPr lang="pt-BR" sz="1800" kern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coelho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pt-BR" sz="1800" kern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Coelho();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6000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Polimorfismo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Coelho </a:t>
            </a:r>
            <a:r>
              <a:rPr lang="pt-BR" sz="1800" kern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coelho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pt-BR" sz="1800" kern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Coelho();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Animal </a:t>
            </a:r>
            <a:r>
              <a:rPr lang="pt-BR" sz="1800" kern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animal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coelho;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Coelho coelho02 = </a:t>
            </a:r>
            <a:r>
              <a:rPr lang="pt-BR" sz="1800" kern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Animal( );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IVegetariano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vegetariano = </a:t>
            </a:r>
            <a:r>
              <a:rPr lang="pt-BR" sz="1800" kern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IVegetariano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 );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IVegetariano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vegetariano02 = coelho;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pt-BR" sz="1800" kern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animal02 = coelho;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IVegetariano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vegetariano03 = </a:t>
            </a:r>
            <a:r>
              <a:rPr lang="pt-BR" sz="1800" kern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Animal( );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animal = animal02;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Animal animal03 = vegetariano;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...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425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  }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5946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Conceitos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pt-BR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Conceitos de Classe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pt-BR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Atributos e Responsabilidades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pt-BR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Associação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pt-BR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Multiplicidade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pt-BR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Navegabilidade: direção das setas do relacionamento</a:t>
            </a:r>
          </a:p>
          <a:p>
            <a:pPr lvl="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pt-BR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Agregação/composição/herança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Diagramas: de Classes; Objetos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90179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Conceitos de Classe</a:t>
            </a: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Representação – </a:t>
            </a:r>
            <a:r>
              <a:rPr lang="pt-BR" sz="20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Arquitetura do código</a:t>
            </a:r>
          </a:p>
          <a:p>
            <a:pPr marL="0" indent="0" algn="just">
              <a:buNone/>
            </a:pP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kern="1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Nota</a:t>
            </a:r>
            <a:r>
              <a:rPr lang="pt-BR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O relacionamento ou colaborações entre as classes é muito importante, representado pelo diagrama de classe.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2886D6AA-96B7-F3C8-ED40-56F6F905D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204680"/>
              </p:ext>
            </p:extLst>
          </p:nvPr>
        </p:nvGraphicFramePr>
        <p:xfrm>
          <a:off x="2552700" y="1894563"/>
          <a:ext cx="2209800" cy="95817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1356754864"/>
                    </a:ext>
                  </a:extLst>
                </a:gridCol>
              </a:tblGrid>
              <a:tr h="3193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Nome da Classe</a:t>
                      </a:r>
                      <a:endParaRPr lang="pt-BR" sz="1800" b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132992"/>
                  </a:ext>
                </a:extLst>
              </a:tr>
              <a:tr h="3193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kern="1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Atributos</a:t>
                      </a:r>
                      <a:endParaRPr lang="pt-BR" sz="1100" b="1" kern="1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256548"/>
                  </a:ext>
                </a:extLst>
              </a:tr>
              <a:tr h="31939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2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Operações ou métodos</a:t>
                      </a:r>
                      <a:endParaRPr lang="pt-BR" sz="1100" b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51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86121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Classe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84C5331F-2EBE-1D1A-0367-3E3CB7DE4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037313"/>
            <a:ext cx="7273935" cy="347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7837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Representações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F9A5279-1F7D-5A07-3CF6-4EF9D810D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86" y="1138084"/>
            <a:ext cx="7632265" cy="296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1456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Elementos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modelo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variáveis da classe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ações da classe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instanciação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herança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herança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interface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objeto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(modificadores: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polimorfismo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objeto que assume várias formas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516358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Relacionamentos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Relacionamentos entre Classes</a:t>
            </a: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buNone/>
            </a:pPr>
            <a:r>
              <a:rPr lang="pt-BR" sz="20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Associação – </a:t>
            </a:r>
            <a:r>
              <a:rPr lang="pt-BR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Tem – </a:t>
            </a:r>
            <a:r>
              <a:rPr lang="pt-BR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seta cheia</a:t>
            </a:r>
            <a:endParaRPr lang="pt-BR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buNone/>
            </a:pPr>
            <a:r>
              <a:rPr lang="pt-BR" sz="20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Associação – </a:t>
            </a:r>
            <a:r>
              <a:rPr lang="pt-BR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Herança </a:t>
            </a:r>
            <a:r>
              <a:rPr lang="pt-BR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ou Generalização/Especialização</a:t>
            </a:r>
            <a:endParaRPr lang="pt-BR" sz="20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7000"/>
              </a:lnSpc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Agregação - </a:t>
            </a:r>
            <a:r>
              <a:rPr lang="pt-BR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Parte</a:t>
            </a: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7000"/>
              </a:lnSpc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Composição – </a:t>
            </a:r>
            <a:r>
              <a:rPr lang="pt-BR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Possui - Todo</a:t>
            </a: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buNone/>
            </a:pPr>
            <a:endParaRPr lang="pt-BR" sz="2000" b="1" kern="1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buNone/>
            </a:pPr>
            <a:r>
              <a:rPr lang="pt-BR" sz="20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Herança ou Generalização/Especialização</a:t>
            </a: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000" b="1" kern="1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Dependência – </a:t>
            </a:r>
            <a:r>
              <a:rPr lang="pt-BR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Depende de outra classe -----&gt;</a:t>
            </a: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69196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Multiplicidade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Multiplicidade: 1..1; 1..*; *..1; *..*</a:t>
            </a: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Conjunto de objetos que pode instanciar relativo a um tipo de associação.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000" kern="100" dirty="0">
              <a:solidFill>
                <a:srgbClr val="333333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3249CFC-6625-9214-5D8A-9CA10F96F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17" y="2041358"/>
            <a:ext cx="5785774" cy="300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5855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Multiplicidade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000" b="1" kern="100" dirty="0">
              <a:solidFill>
                <a:srgbClr val="333333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000" kern="100" dirty="0">
              <a:solidFill>
                <a:srgbClr val="333333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184DC36-4112-33D9-1D22-2ABE84282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06" y="914554"/>
            <a:ext cx="5854977" cy="413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2040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Multiplicidade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000" b="1" kern="100" dirty="0">
              <a:solidFill>
                <a:srgbClr val="333333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000" kern="100" dirty="0">
              <a:solidFill>
                <a:srgbClr val="333333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92ECE1F6-C95D-5E22-6E88-ADCC5B64F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886" y="673488"/>
            <a:ext cx="5483196" cy="444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5501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Navegabilidade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Tem a ver com o que a classe enxerga da outra.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000" b="1" kern="100" dirty="0">
              <a:solidFill>
                <a:srgbClr val="333333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000" kern="100" dirty="0">
              <a:solidFill>
                <a:srgbClr val="333333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F4A672C8-3275-0759-B449-9F6A3C97A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99" y="1477843"/>
            <a:ext cx="6915739" cy="295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8351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Associação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Associação Agregação</a:t>
            </a: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Diamante aberto – </a:t>
            </a:r>
            <a:r>
              <a:rPr lang="pt-BR" sz="2000" b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tem-um</a:t>
            </a:r>
            <a:r>
              <a:rPr lang="pt-BR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 é-parte-de =&gt; TEM e PERTENCE; </a:t>
            </a:r>
            <a:r>
              <a:rPr lang="pt-BR" sz="2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CONCEITO DE PARTE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 o Carro for eliminado, os objetos Roda continuarão existindo.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Ex.: Classe </a:t>
            </a:r>
            <a:r>
              <a:rPr lang="pt-BR" sz="20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Carro</a:t>
            </a: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e Classe </a:t>
            </a:r>
            <a:r>
              <a:rPr lang="pt-BR" sz="20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Roda</a:t>
            </a: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FC308BB-87BB-6EA1-CFF9-F169318C0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04866"/>
            <a:ext cx="7134132" cy="149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1761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Associação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Associação Composição</a:t>
            </a: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Diamante fechado – </a:t>
            </a:r>
            <a:r>
              <a:rPr lang="pt-BR" sz="2000" b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tem-um</a:t>
            </a:r>
            <a:r>
              <a:rPr lang="pt-BR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 é-parte-de – POSSUI; </a:t>
            </a:r>
            <a:r>
              <a:rPr lang="pt-BR" sz="2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CONCEITO DE TODO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 o Livro for eliminado, os objetos Capítulo serão eliminados também.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Ex.: Classe </a:t>
            </a:r>
            <a:r>
              <a:rPr lang="pt-BR" sz="20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Livro</a:t>
            </a: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e Classe </a:t>
            </a:r>
            <a:r>
              <a:rPr lang="pt-BR" sz="20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Capítulo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5B61DCD-7158-7ACE-0A05-42C4A81F8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52" y="2987416"/>
            <a:ext cx="6884416" cy="145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8287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Associação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Na agregação, se um objeto agregador for eliminado, os objetos agregados serão eliminados também! </a:t>
            </a:r>
            <a:r>
              <a:rPr lang="pt-BR" sz="2000" b="1" u="sng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Verdadeiro ou Falso?</a:t>
            </a:r>
            <a:r>
              <a:rPr lang="pt-BR" sz="20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pt-BR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Falso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Na agregação, se um objeto agregador for eliminado, os objetos agregados continuarão a existir, pois eles já existiam antes de serem agregados, de modo que quando o objeto agregador for removido, isso não afetará os objetos agregados, pois a</a:t>
            </a: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84794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Associação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Na composição, se um objeto que compõe outros objetos for eliminado, os objetos da composição serão eliminados também! </a:t>
            </a:r>
            <a:r>
              <a:rPr lang="pt-BR" sz="2000" b="1" u="sng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Verdadeiro ou Falso? </a:t>
            </a: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	</a:t>
            </a:r>
            <a:r>
              <a:rPr lang="pt-BR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Verdadeiro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000" kern="100" dirty="0">
              <a:solidFill>
                <a:srgbClr val="333333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Como os objetos de uma composição são criados dentro do objeto que os compõem, a sua vida está atrelada à vida do objeto que os compõem; de modo que quando ele for eliminado, todos os objetos da composição serão eliminados juntos!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000" dirty="0"/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000" b="1" kern="1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472374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Generalização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Especializ</a:t>
            </a:r>
            <a:r>
              <a:rPr lang="en-US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Generalização / Especialização 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Responder à pergunta de relacionamento</a:t>
            </a:r>
            <a:r>
              <a:rPr lang="pt-BR" sz="20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2000" b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é-um</a:t>
            </a:r>
            <a:r>
              <a:rPr lang="pt-BR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?</a:t>
            </a:r>
            <a:r>
              <a:rPr lang="pt-BR" sz="2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Técnico </a:t>
            </a:r>
            <a:r>
              <a:rPr lang="pt-BR" sz="2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é um tipo de empregado? </a:t>
            </a:r>
            <a:r>
              <a:rPr lang="pt-BR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Engenheiro </a:t>
            </a:r>
            <a:r>
              <a:rPr lang="pt-BR" sz="2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é um tipo de empregado? </a:t>
            </a:r>
            <a:r>
              <a:rPr lang="pt-BR" sz="20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etc</a:t>
            </a:r>
            <a:r>
              <a:rPr lang="pt-BR" sz="2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Herança relaciona uma classe com a sua subclasse.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Nota</a:t>
            </a: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Em herança </a:t>
            </a:r>
            <a:r>
              <a:rPr lang="pt-BR" sz="20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classe Abstrata</a:t>
            </a: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</a:t>
            </a:r>
            <a:r>
              <a:rPr lang="pt-BR" sz="20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representar em itálico a classe no diagrama</a:t>
            </a: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não é permitido instanciar. Somente classes concretas podemos instanciar.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Símbolo</a:t>
            </a: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seta com triângulo vazado.</a:t>
            </a:r>
            <a:endParaRPr lang="pt-BR" sz="2000" b="1" kern="1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18666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static void main()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484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Java, a </a:t>
            </a:r>
            <a:r>
              <a:rPr lang="pt-BR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 que contém o método "</a:t>
            </a:r>
            <a:r>
              <a:rPr lang="pt-BR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considerada a </a:t>
            </a:r>
            <a:r>
              <a:rPr lang="pt-BR" sz="20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principal do programa</a:t>
            </a:r>
            <a:r>
              <a:rPr lang="pt-BR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é o ponto de entrada para a execução do programa. O método "</a:t>
            </a:r>
            <a:r>
              <a:rPr lang="pt-BR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é o primeiro método a ser executado quando o programa é iniciado e, portanto, é necessário que ele seja definido corretamente.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	A palavra-chave "</a:t>
            </a:r>
            <a:r>
              <a:rPr lang="pt-BR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é usada para indicar que o </a:t>
            </a:r>
            <a:r>
              <a:rPr lang="pt-BR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"</a:t>
            </a:r>
            <a:r>
              <a:rPr lang="pt-BR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acessado por qualquer classe que tenha acesso à classe principal. No entanto, como o </a:t>
            </a:r>
            <a:r>
              <a:rPr lang="pt-BR" sz="20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"</a:t>
            </a:r>
            <a:r>
              <a:rPr lang="pt-BR" sz="2000" b="1" kern="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é o ponto de entrada do programa </a:t>
            </a:r>
            <a:r>
              <a:rPr lang="pt-BR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geralmente é usado apenas dentro da classe principal, ele pode ser definido como "</a:t>
            </a:r>
            <a:r>
              <a:rPr lang="pt-BR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para limitar o acesso a esse método.</a:t>
            </a:r>
          </a:p>
        </p:txBody>
      </p:sp>
    </p:spTree>
    <p:extLst>
      <p:ext uri="{BB962C8B-B14F-4D97-AF65-F5344CB8AC3E}">
        <p14:creationId xmlns:p14="http://schemas.microsoft.com/office/powerpoint/2010/main" val="3471858995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Generalização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Especializ</a:t>
            </a:r>
            <a:r>
              <a:rPr lang="en-US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000" b="1" kern="1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19794D6-D148-17FA-B201-9558CEF06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22" y="747458"/>
            <a:ext cx="6812635" cy="390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86054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Gen. / </a:t>
            </a:r>
            <a:r>
              <a:rPr lang="en-US" b="1" dirty="0" err="1">
                <a:solidFill>
                  <a:srgbClr val="0070C0"/>
                </a:solidFill>
              </a:rPr>
              <a:t>Especializ</a:t>
            </a:r>
            <a:r>
              <a:rPr lang="en-US" b="1" dirty="0">
                <a:solidFill>
                  <a:srgbClr val="0070C0"/>
                </a:solidFill>
              </a:rPr>
              <a:t>. </a:t>
            </a:r>
            <a:r>
              <a:rPr lang="en-US" b="1" dirty="0" err="1">
                <a:solidFill>
                  <a:srgbClr val="0070C0"/>
                </a:solidFill>
              </a:rPr>
              <a:t>Abstrata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000" b="1" kern="1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B0746CE-7CA5-329E-D03B-08F7FE153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684198"/>
            <a:ext cx="5125165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83346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Exercício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0" lvl="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Quais são as peças ou entidades que usamos em um software orientado a objetos?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spcBef>
                <a:spcPts val="0"/>
              </a:spcBef>
              <a:buNone/>
            </a:pP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Classes e Objetos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orientação objetos consideramos dois tipos de entidades: classes, que são entidades abstratas, e objetos, que são instâncias concretas de classes.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endParaRPr lang="pt-BR" sz="1800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Escolha a alternativa correta: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Classe e objeto são instâncias concretas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Classe e objetos são abstrações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Classe é uma instância concreta e objeto é uma abstração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Classe é uma abstração e objeto é uma instância concreta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Classe é uma abstração e objeto é uma instância concreta de uma dada classe. Por exemplo, a classe cadeira pode ter como objeto, apenas para exemplificar, uma cadeira de escritório e uma cadeira de bebê!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129853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Exercício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 banquinho de sentar não pode ser uma instância da classe Cadeira porque lhe falta um atributo característico de cadeira. Qual é esse atributo?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Encosto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classe Cadeira tem três atributos que a caracterizam: encosto, assento e pés. Um banquinho de sentar tem dois atributos: assento e pés. Portanto, o atributo que lhe falta é o encosto!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endParaRPr lang="pt-BR" sz="1800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Objetos são criados a partir de classes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Verdadeiro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706972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Exercício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 objeto descreve o tipo da classe!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Verdadeiro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Uma classe é que descreve o tipo do objeto!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Uma classe é que descreve o tipo do objeto!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endParaRPr lang="pt-BR" sz="1800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Objetos representam instâncias individuais de uma classe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Verdadeiro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599984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Exercício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 Dada uma classe Carro: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Só podemos criar um objeto dessa classe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Podemos criar tantos objetos dessa classe quanto desejarmos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Não podemos criar objeto algum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Só podemos criar um número fixo, digamos, 10, de objetos dessa classe.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afirmação é verdadeira (Selecione quantas forem verdadeiras):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 programa Java em execução é composto de objetos das classes, fonte Java correspondente, comunicando-se pela troca de mensagens ou invocação de métodos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 programa fonte Java é composto de classes Java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 programa fonte Java é composto de objetos de classes Java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 programa Java em execução é composto de classes, fonte Java correspondente, comunicando-se pela troca de mensagens ou invocação de métodos</a:t>
            </a:r>
            <a:endParaRPr lang="pt-BR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330628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Exercício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Uma abstração em um software orientado a objetos é representado com o conceito de ________________!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Herança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endParaRPr lang="pt-BR" sz="1800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Marque a alternativa correta sobre classe e objeto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Classe é uma instância concreta e objeto é uma abstração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Classe e objetos são abstrações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Classe e objeto são instâncias concretas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Classe é uma abstração e objeto é uma instância concreta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442579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Exercício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Como é representado o estado e o comportamento de uma classe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estado é representado por atributos e o comportamento por métodos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estado é representado por métodos e o comportamento por atributos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Ambos são representados por atributos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Ambos são representados por métodos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endParaRPr lang="pt-BR" sz="1800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Marque as alternativas que apresentam corretamente uma classe e seus objetos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Fruta: Penca de banana, Cesta de Maçãs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Carro: Esportivo, Utilitário, Luxuoso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Gato: Garfield, Frajola, Tom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Pais: Brasil, Estados Unidos, Japão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173557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Exercício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Dada a classe Cadeira, um conceito abstrato, uma cadeira específica de escritório podem ser caracterizados como um exemplo concreto da classe Cadeira. Em orientação a objetos, qual é o nome que esse exemplar concreto recebe?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726152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Exercício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000" b="1" kern="1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000" b="1" kern="100" dirty="0">
              <a:solidFill>
                <a:srgbClr val="333333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000" b="1" kern="1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000" b="1" kern="100" dirty="0">
              <a:solidFill>
                <a:srgbClr val="333333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figura é um exemplo de</a:t>
            </a: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spcBef>
                <a:spcPts val="0"/>
              </a:spcBef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Dependência</a:t>
            </a:r>
          </a:p>
          <a:p>
            <a:pPr marL="449580" indent="0" algn="just">
              <a:spcBef>
                <a:spcPts val="0"/>
              </a:spcBef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Composição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spcBef>
                <a:spcPts val="0"/>
              </a:spcBef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Associação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spcBef>
                <a:spcPts val="0"/>
              </a:spcBef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Agregação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spcBef>
                <a:spcPts val="0"/>
              </a:spcBef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Herança</a:t>
            </a: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C1EFC390-F511-CFB7-1D62-6F01A9C27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017" y="1014144"/>
            <a:ext cx="4217903" cy="22699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09818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static void main()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484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palavra-chave "</a:t>
            </a:r>
            <a:r>
              <a:rPr lang="pt-BR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é usada para indicar que o </a:t>
            </a:r>
            <a:r>
              <a:rPr lang="pt-BR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"</a:t>
            </a:r>
            <a:r>
              <a:rPr lang="pt-BR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pertence à classe, não a uma instância específica da classe.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Isso significa que o </a:t>
            </a:r>
            <a:r>
              <a:rPr lang="pt-BR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"</a:t>
            </a:r>
            <a:r>
              <a:rPr lang="pt-BR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ser chamado sem criar um objeto da classe. Isso é necessário porque o </a:t>
            </a:r>
            <a:r>
              <a:rPr lang="pt-BR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"</a:t>
            </a:r>
            <a:r>
              <a:rPr lang="pt-BR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pt-BR" sz="20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chamado pelo sistema de execução do programa, antes que qualquer objeto seja criado</a:t>
            </a:r>
            <a:r>
              <a:rPr lang="pt-BR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0590641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Exercício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000" b="1" kern="1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000" b="1" kern="100" dirty="0">
              <a:solidFill>
                <a:srgbClr val="333333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0"/>
              </a:spcBef>
              <a:buNone/>
            </a:pPr>
            <a:endParaRPr lang="pt-BR" sz="2000" kern="1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0"/>
              </a:spcBef>
              <a:buNone/>
            </a:pPr>
            <a:r>
              <a:rPr lang="pt-BR" sz="20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figura é um exemplo de</a:t>
            </a: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indent="0" algn="just">
              <a:spcBef>
                <a:spcPts val="0"/>
              </a:spcBef>
              <a:buNone/>
            </a:pP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spcBef>
                <a:spcPts val="0"/>
              </a:spcBef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Associação e a classe A tem visibilidade da classe B, mas classe B não tem visibilidade da classe A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spcBef>
                <a:spcPts val="0"/>
              </a:spcBef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Herança e classe A herda da classe B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spcBef>
                <a:spcPts val="0"/>
              </a:spcBef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Dependência e classe A depende da classe B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spcBef>
                <a:spcPts val="0"/>
              </a:spcBef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Composição e a classe A tem a classe B como componente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spcBef>
                <a:spcPts val="0"/>
              </a:spcBef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Agregação e a classe A agrega a classe B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m 1" descr="Forma, Retângulo&#10;&#10;Descrição gerada automaticamente">
            <a:extLst>
              <a:ext uri="{FF2B5EF4-FFF2-40B4-BE49-F238E27FC236}">
                <a16:creationId xmlns:a16="http://schemas.microsoft.com/office/drawing/2014/main" id="{4DBBB4A7-46AF-2C0D-E9FC-B3F21D880A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288" y="873465"/>
            <a:ext cx="5400040" cy="1029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9856413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Exercício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000" b="1" kern="1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000" b="1" kern="100" dirty="0">
              <a:solidFill>
                <a:srgbClr val="333333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0"/>
              </a:spcBef>
              <a:buNone/>
            </a:pPr>
            <a:endParaRPr lang="pt-BR" sz="2000" kern="1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0"/>
              </a:spcBef>
              <a:buNone/>
            </a:pPr>
            <a:r>
              <a:rPr lang="pt-BR" sz="20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figura é um exemplo de</a:t>
            </a: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spcBef>
                <a:spcPts val="0"/>
              </a:spcBef>
              <a:buNone/>
            </a:pPr>
            <a:endParaRPr lang="pt-BR" sz="2000" kern="1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spcBef>
                <a:spcPts val="0"/>
              </a:spcBef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Dependência e a classe Estudante depende da classe Professor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spcBef>
                <a:spcPts val="0"/>
              </a:spcBef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Associação bidirecional: a classe Estudante tem visibilidade da classe Professor e a classe Professor tem visibilidade da classe Estudante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spcBef>
                <a:spcPts val="0"/>
              </a:spcBef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Associação unidirecional e a classe Estudante tem visibilidade da classe Professor, mas a classe Professor não tem visibilidade da classe Estudante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spcBef>
                <a:spcPts val="0"/>
              </a:spcBef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Herança e classe Estudante herda da classe Professor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spcBef>
                <a:spcPts val="0"/>
              </a:spcBef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Composição e a classe Estudante tem a classe Professor como componente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spcBef>
                <a:spcPts val="0"/>
              </a:spcBef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Agregação e a classe Estudante agrega a classe Professor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0"/>
              </a:spcBef>
              <a:buNone/>
            </a:pPr>
            <a:endParaRPr lang="pt-BR" sz="2000" kern="1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949F8965-7753-5F92-7DD7-32D62A377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80" y="846812"/>
            <a:ext cx="5400040" cy="10299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6585259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Exercício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000" b="1" kern="1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000" b="1" kern="100" dirty="0">
              <a:solidFill>
                <a:srgbClr val="333333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0"/>
              </a:spcBef>
              <a:buNone/>
            </a:pPr>
            <a:endParaRPr lang="pt-BR" sz="2000" kern="1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0"/>
              </a:spcBef>
              <a:buNone/>
            </a:pPr>
            <a:r>
              <a:rPr lang="pt-BR" sz="20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figura é um exemplo de</a:t>
            </a: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spcBef>
                <a:spcPts val="0"/>
              </a:spcBef>
              <a:buNone/>
            </a:pPr>
            <a:endParaRPr lang="pt-BR" sz="2000" kern="1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spcBef>
                <a:spcPts val="0"/>
              </a:spcBef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Agregação e a classe Universidade agrega a classe Estudante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spcBef>
                <a:spcPts val="0"/>
              </a:spcBef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Herança e classe Estudante herda da classe Universidade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spcBef>
                <a:spcPts val="0"/>
              </a:spcBef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Associação e a classe Universidade tem visibilidade da classe Estudante, mas classe Estudante não tem visibilidade da classe Universidade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spcBef>
                <a:spcPts val="0"/>
              </a:spcBef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Composição e a classe Universidade tem a classe Estudante como</a:t>
            </a: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2000" kern="10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componente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spcBef>
                <a:spcPts val="0"/>
              </a:spcBef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Dependência e classe Universidade depende da classe Estudante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0"/>
              </a:spcBef>
              <a:buNone/>
            </a:pPr>
            <a:endParaRPr lang="pt-BR" sz="2000" kern="1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m 1" descr="Texto&#10;&#10;Descrição gerada automaticamente com confiança baixa">
            <a:extLst>
              <a:ext uri="{FF2B5EF4-FFF2-40B4-BE49-F238E27FC236}">
                <a16:creationId xmlns:a16="http://schemas.microsoft.com/office/drawing/2014/main" id="{15629A2E-172E-97F6-C159-C8761CB6A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430" y="868279"/>
            <a:ext cx="6324365" cy="1140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8872140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Exercício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indent="0" algn="just">
              <a:spcBef>
                <a:spcPts val="0"/>
              </a:spcBef>
              <a:buNone/>
            </a:pPr>
            <a:r>
              <a:rPr lang="pt-BR" sz="18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Que relacionamento é apropriado entre os seguintes pares de classes: herança ("é–um"), associação, agregação ("tem–um") e composição ("tem–um"):</a:t>
            </a:r>
            <a:endParaRPr lang="pt-BR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0"/>
              </a:spcBef>
              <a:buNone/>
            </a:pPr>
            <a:endParaRPr lang="pt-BR" sz="1800" kern="1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4" indent="0" algn="just">
              <a:spcBef>
                <a:spcPts val="0"/>
              </a:spcBef>
              <a:buNone/>
            </a:pPr>
            <a:r>
              <a:rPr lang="pt-BR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Carro – Porta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4" indent="0" algn="just">
              <a:spcBef>
                <a:spcPts val="0"/>
              </a:spcBef>
              <a:buNone/>
            </a:pPr>
            <a:r>
              <a:rPr lang="pt-BR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Caminhão – Veículo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4" indent="0" algn="just">
              <a:spcBef>
                <a:spcPts val="0"/>
              </a:spcBef>
              <a:buNone/>
            </a:pPr>
            <a:r>
              <a:rPr lang="pt-BR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Tráfego – Sinal de Trânsito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4" indent="0" algn="just">
              <a:spcBef>
                <a:spcPts val="0"/>
              </a:spcBef>
              <a:buNone/>
            </a:pPr>
            <a:r>
              <a:rPr lang="pt-BR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Sinal de Trânsito – Cor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0"/>
              </a:spcBef>
              <a:buNone/>
            </a:pPr>
            <a:r>
              <a:rPr lang="pt-BR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indent="0" algn="just">
              <a:spcBef>
                <a:spcPts val="0"/>
              </a:spcBef>
              <a:buNone/>
            </a:pP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spcBef>
                <a:spcPts val="0"/>
              </a:spcBef>
              <a:buNone/>
            </a:pPr>
            <a:r>
              <a:rPr lang="pt-BR" sz="1800" kern="10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Agregação – Herança – Associação – Composição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spcBef>
                <a:spcPts val="0"/>
              </a:spcBef>
              <a:buNone/>
            </a:pPr>
            <a:r>
              <a:rPr lang="pt-BR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Composição – Herança – Associação – Agregação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spcBef>
                <a:spcPts val="0"/>
              </a:spcBef>
              <a:buNone/>
            </a:pPr>
            <a:r>
              <a:rPr lang="pt-BR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Associação – Composição – Agregação – Herança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spcBef>
                <a:spcPts val="0"/>
              </a:spcBef>
              <a:buNone/>
            </a:pPr>
            <a:r>
              <a:rPr lang="pt-BR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Agregação – Associação – Herança – Composição</a:t>
            </a:r>
            <a:endParaRPr lang="pt-BR" sz="2000" kern="1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827649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Exercício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indent="0" algn="just">
              <a:spcBef>
                <a:spcPts val="0"/>
              </a:spcBef>
              <a:buNone/>
            </a:pPr>
            <a:r>
              <a:rPr lang="pt-BR" sz="18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Na agregação, se um objeto agregador for eliminado, os objetos agregados são eliminados também.</a:t>
            </a:r>
            <a:r>
              <a:rPr lang="pt-BR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		Verdadeiro	</a:t>
            </a:r>
            <a:r>
              <a:rPr lang="pt-BR" sz="1800" kern="10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Falso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Na composição, se um objeto que tem os objetos componentes for eliminado, os objetos componentes são eliminados também? Por quê?</a:t>
            </a:r>
            <a:endParaRPr lang="pt-BR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Sim, porque, ao serem criados dentro do objeto como um componente, eles não tinham vida própria antes do objeto começar a criá-los.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Sim, porque, ao serem criados dentro do objeto como um componente, eles tinham vida própria antes do objeto começar a criá-los.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Não, porque, ao serem criados dentro do objeto como um componente, eles não tinham vida própria antes do objeto começar a criá-los.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Não, porque, ao serem criados dentro do objeto como um componente, eles tinham vida própria antes do objeto começar a criá-los.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115027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Exercício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Seja o trecho de código Java abaixo:</a:t>
            </a:r>
            <a:endParaRPr lang="pt-BR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spcBef>
                <a:spcPts val="0"/>
              </a:spcBef>
              <a:buNone/>
            </a:pPr>
            <a:r>
              <a:rPr lang="pt-BR" sz="18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public</a:t>
            </a:r>
            <a:r>
              <a:rPr lang="pt-BR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pt-BR" sz="18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class</a:t>
            </a:r>
            <a:r>
              <a:rPr lang="pt-BR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Faculdade {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  </a:t>
            </a:r>
            <a:r>
              <a:rPr lang="pt-BR" sz="18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public</a:t>
            </a:r>
            <a:r>
              <a:rPr lang="pt-BR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Faculdade (</a:t>
            </a:r>
            <a:r>
              <a:rPr lang="pt-BR" sz="18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Departamento</a:t>
            </a:r>
            <a:r>
              <a:rPr lang="pt-BR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pt-BR" sz="18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departamento</a:t>
            </a:r>
            <a:r>
              <a:rPr lang="pt-BR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){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     _departamento = departamento;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  }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 . 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  </a:t>
            </a:r>
            <a:r>
              <a:rPr lang="pt-BR" sz="18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Departamento</a:t>
            </a:r>
            <a:r>
              <a:rPr lang="pt-BR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_departamento;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}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0"/>
              </a:spcBef>
              <a:buNone/>
            </a:pP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656426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Exercício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Considerando o relacionamento Faculdade–Departamento como sendo "tem–um" e a forma como esse relacionamento foi implementado no trecho acima, diga se a associação é uma agregação ou uma composição e por quê</a:t>
            </a:r>
            <a:r>
              <a:rPr lang="pt-BR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?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Agregação, porque, ao passar o objeto Departamento relacionado pelo construtor, significa que ele não tinha vida própria antes de ser associado ao objeto Faculdade.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Composição, porque, ao passar o objeto Departamento relacionado pelo construtor, significa que ele não tinha vida própria antes de ser associado ao objeto Faculdade.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Composição, porque, ao passar o objeto Departamento relacionado pelo construtor, significa que ele tinha vida própria antes de ser associado ao objeto Faculdade.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Agregação, porque, ao passar o objeto Departamento relacionado pelo construtor, significa que ele tinha vida própria antes de ser associado ao objeto Faculdade.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 algn="just">
              <a:spcBef>
                <a:spcPts val="0"/>
              </a:spcBef>
              <a:buNone/>
            </a:pP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602203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Colaboração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Colaboração, dependência, classe cliente e classe servidora.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2000" b="1" kern="1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Dependência entre classes 	- - - -&gt; 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classe cliente depende da classe servidora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Quando um objeto, por exemplo, Biblioteca, não pode existir sem outro objeto, no caso, Livro, então o objeto Biblioteca depende do objeto Livro, assim como depende da Classe Usuário, clientes da Biblioteca.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Uma classe é cliente quando ela necessita ou depende da colaboração de uma classe servidora, que tem a responsabilidade ou método que ela requer.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868841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Colaboração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Quando o objeto cliente utiliza o objeto Servidor como:</a:t>
            </a: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Argumento de construtor/método</a:t>
            </a: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buNone/>
            </a:pPr>
            <a:r>
              <a:rPr lang="pt-BR" sz="20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public</a:t>
            </a: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Empresa ( </a:t>
            </a:r>
            <a:r>
              <a:rPr lang="pt-BR" sz="20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Mercadoria</a:t>
            </a: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20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mercadoria</a:t>
            </a: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) {...} // argumento</a:t>
            </a: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buNone/>
            </a:pPr>
            <a:r>
              <a:rPr lang="pt-BR" sz="20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private</a:t>
            </a: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20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void</a:t>
            </a: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2000" b="1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asociaMercadoria</a:t>
            </a:r>
            <a:r>
              <a:rPr lang="pt-BR" sz="20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 </a:t>
            </a:r>
            <a:r>
              <a:rPr lang="pt-BR" sz="20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Mercadoria</a:t>
            </a: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20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mercadoria</a:t>
            </a: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) {...} // parâmetro</a:t>
            </a: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endParaRPr lang="pt-BR" sz="2000" kern="100" dirty="0">
              <a:solidFill>
                <a:srgbClr val="333333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Tipo de variável de instância ou local</a:t>
            </a: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buNone/>
            </a:pPr>
            <a:r>
              <a:rPr lang="pt-BR" sz="20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private</a:t>
            </a: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20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Mercadoria</a:t>
            </a: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20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mercadoria</a:t>
            </a: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pt-BR" sz="20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ipo</a:t>
            </a: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retorno</a:t>
            </a: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public</a:t>
            </a: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20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Mercadoria</a:t>
            </a: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2000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getMercadoria</a:t>
            </a: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  ) { </a:t>
            </a:r>
            <a:r>
              <a:rPr lang="pt-BR" sz="2000" b="1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return</a:t>
            </a: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mercadoria; } </a:t>
            </a: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207600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Colaboração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Quais são as classes servidoras de uma dada classe em termos de colaboração / dependência?</a:t>
            </a: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4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Outra classe</a:t>
            </a: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4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Superclasse - </a:t>
            </a:r>
            <a:r>
              <a:rPr lang="pt-BR" sz="20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herança</a:t>
            </a: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4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própria classe</a:t>
            </a: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pt-BR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Os quatro conceitos formam a base dos Padrões de Projeto</a:t>
            </a: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!</a:t>
            </a: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2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pt-BR" sz="20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abstração de dados</a:t>
            </a: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ar – essencial – definição</a:t>
            </a: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2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pt-BR" sz="20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herança</a:t>
            </a: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água profundidade</a:t>
            </a: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2" indent="-342900" algn="just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pt-BR" sz="20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encapsulamento</a:t>
            </a: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terra – barreiras</a:t>
            </a: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2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20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polimorfismo</a:t>
            </a: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fogo – várias formas – transformação</a:t>
            </a:r>
            <a:endParaRPr lang="pt-BR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5227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static void main()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484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palavra-chave "</a:t>
            </a:r>
            <a:r>
              <a:rPr lang="pt-BR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é usada para indicar que o </a:t>
            </a:r>
            <a:r>
              <a:rPr lang="pt-BR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"</a:t>
            </a:r>
            <a:r>
              <a:rPr lang="pt-BR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retorna nenhum valor</a:t>
            </a:r>
            <a:r>
              <a:rPr lang="pt-BR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Isso ocorre porque o método "</a:t>
            </a:r>
            <a:r>
              <a:rPr lang="pt-BR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é apenas o ponto de entrada do programa e não é projetado para retornar valores.</a:t>
            </a:r>
          </a:p>
        </p:txBody>
      </p:sp>
    </p:spTree>
    <p:extLst>
      <p:ext uri="{BB962C8B-B14F-4D97-AF65-F5344CB8AC3E}">
        <p14:creationId xmlns:p14="http://schemas.microsoft.com/office/powerpoint/2010/main" val="3345789670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Responsabilidade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Responsabilidade do tipo Faz: </a:t>
            </a:r>
            <a:r>
              <a:rPr lang="pt-BR" sz="2000" b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public</a:t>
            </a:r>
            <a:r>
              <a:rPr lang="pt-BR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 </a:t>
            </a:r>
            <a:r>
              <a:rPr lang="pt-BR" sz="2000" b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private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Responsabilidade do tipo </a:t>
            </a:r>
            <a:r>
              <a:rPr lang="pt-BR" sz="2000" b="1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private</a:t>
            </a: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não pode colaborar com instância de subclasse. Ou seja, método privado não é herdado.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 método privado da superclasse não é visível a um objeto da subclasse; portanto, tanto com "</a:t>
            </a:r>
            <a:r>
              <a:rPr lang="pt-BR" sz="2000" b="1" kern="1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this</a:t>
            </a: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", quanto com "</a:t>
            </a:r>
            <a:r>
              <a:rPr lang="pt-BR" sz="2000" b="1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super</a:t>
            </a:r>
            <a:r>
              <a:rPr lang="pt-BR" sz="2000" kern="1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", não irá funcionar!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730863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Contrato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Contrato de uma Classe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pt-BR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Contrato</a:t>
            </a:r>
            <a:r>
              <a:rPr lang="pt-BR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é o conjunto de </a:t>
            </a:r>
            <a:r>
              <a:rPr lang="pt-BR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serviços/comportamentos</a:t>
            </a:r>
            <a:r>
              <a:rPr lang="pt-BR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 um objeto.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Pode ser requisitado, </a:t>
            </a:r>
            <a:r>
              <a:rPr lang="pt-BR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para colaborar com</a:t>
            </a:r>
            <a:r>
              <a:rPr lang="pt-BR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por outros objetos.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Contrato também é conhecido por: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4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pt-BR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Conjunto de </a:t>
            </a:r>
            <a:r>
              <a:rPr lang="pt-BR" sz="20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responsabilidades públicas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4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pt-BR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Protocolo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4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pt-BR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Interface padrão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4" indent="-34290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pt-BR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Interface externa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4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Interface da classe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179498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Contrato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 um método especial de uma classe Java que tem o mesmo nome da classe, cuja execução se dá imediatamente após a instanciação de um objeto da classe, com o objetivo de alocar memória e iniciar as suas variáveis de instância. Como é chamado esse método especial? 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2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2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Uma classe que tem um método abstrato não precisa ser declarada como abstrata. Verdadeiro/V ou Falso/F? 		V ou  </a:t>
            </a:r>
            <a:r>
              <a:rPr lang="pt-BR" sz="20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pt-BR" sz="2000" kern="100" dirty="0">
              <a:effectLst/>
              <a:highlight>
                <a:srgbClr val="FFFF0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Uma classe que tem um método abstrato precisa ser declarada como abstrata.</a:t>
            </a:r>
            <a:endParaRPr lang="pt-BR" sz="2000" kern="100" dirty="0">
              <a:effectLst/>
              <a:highlight>
                <a:srgbClr val="FFFF0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963037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Contrato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Uma classe abstrata pode não ter nenhum método abstrato. 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7675" lvl="1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Falso; </a:t>
            </a:r>
            <a:r>
              <a:rPr lang="pt-BR" sz="20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Verdadeiro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código abaixo compilará corretamente </a:t>
            </a: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(indique apenas e exatamente V ou F). 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lnSpc>
                <a:spcPts val="1425"/>
              </a:lnSpc>
              <a:spcAft>
                <a:spcPts val="800"/>
              </a:spcAft>
              <a:buNone/>
            </a:pPr>
            <a:r>
              <a:rPr lang="pt-BR" sz="1800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800" kern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800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X {...}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lnSpc>
                <a:spcPts val="1425"/>
              </a:lnSpc>
              <a:spcAft>
                <a:spcPts val="800"/>
              </a:spcAft>
              <a:buNone/>
            </a:pPr>
            <a:r>
              <a:rPr lang="pt-BR" sz="1800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800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Teste{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lnSpc>
                <a:spcPts val="1425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pt-BR" sz="1800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800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800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 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lnSpc>
                <a:spcPts val="1425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X    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pt-BR" sz="1800" kern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X();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lnSpc>
                <a:spcPts val="1425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}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lnSpc>
                <a:spcPts val="1425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				</a:t>
            </a:r>
            <a:r>
              <a:rPr lang="pt-BR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 	ou 	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pt-BR" sz="1800" kern="100" dirty="0">
              <a:effectLst/>
              <a:highlight>
                <a:srgbClr val="FFFF0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Classes abstratas não podem ser instanciadas, de modo que “new X( )” não compilará!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540586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Contrato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código abaixo compilará corretamente: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lnSpc>
                <a:spcPts val="1425"/>
              </a:lnSpc>
              <a:spcAft>
                <a:spcPts val="800"/>
              </a:spcAft>
              <a:buNone/>
            </a:pPr>
            <a:r>
              <a:rPr lang="pt-BR" sz="1800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Teste{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lnSpc>
                <a:spcPts val="1425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pt-BR" sz="1800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800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metodo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pt-BR" sz="1800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i) {...}   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lnSpc>
                <a:spcPts val="1425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pt-BR" sz="1800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800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metodo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pt-BR" sz="1800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x) {...}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lnSpc>
                <a:spcPts val="1425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Falso ou 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Verdadeiro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Nesse caso, o </a:t>
            </a:r>
            <a:r>
              <a:rPr lang="pt-BR" sz="1800" kern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overloading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 sobrecarga é legítimo, pois os argumentos dos dois métodos com mesmo nome são de tipos diferentes!</a:t>
            </a:r>
            <a:endParaRPr lang="pt-BR" sz="1800" kern="100" dirty="0">
              <a:effectLst/>
              <a:highlight>
                <a:srgbClr val="FFFF0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923969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Contrato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código abaixo compilará corretamente </a:t>
            </a: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(indique apenas e exatamente V – F)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lnSpc>
                <a:spcPts val="1425"/>
              </a:lnSpc>
              <a:spcAft>
                <a:spcPts val="800"/>
              </a:spcAft>
              <a:buNone/>
            </a:pPr>
            <a:r>
              <a:rPr lang="pt-BR" sz="1800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Teste{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lnSpc>
                <a:spcPts val="1425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pt-BR" sz="1800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800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metodo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 ) {...}   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lnSpc>
                <a:spcPts val="1425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pt-BR" sz="1800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800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metodo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 ) {...}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lnSpc>
                <a:spcPts val="1425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		V     ou </a:t>
            </a:r>
            <a:r>
              <a:rPr lang="pt-BR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endParaRPr lang="pt-BR" sz="1800" kern="100" dirty="0">
              <a:effectLst/>
              <a:highlight>
                <a:srgbClr val="FFFF0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6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pt-BR" sz="16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Num caso de </a:t>
            </a:r>
            <a:r>
              <a:rPr lang="pt-BR" sz="1600" dirty="0" err="1">
                <a:solidFill>
                  <a:srgbClr val="1F1F1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overloading</a:t>
            </a:r>
            <a:r>
              <a:rPr lang="pt-BR" sz="16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ou sobrecarga legítimo, um método pode ter o mesmo nome de outro, desde que os seus argumentos sejam diferentes, quanto à quantidade de argumentos ou quanto aos tipos dos argumentos se a quantidade for a mesma. </a:t>
            </a:r>
            <a:endParaRPr lang="pt-BR" sz="1600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SzPts val="1000"/>
              <a:buNone/>
              <a:tabLst>
                <a:tab pos="685800" algn="l"/>
              </a:tabLst>
            </a:pPr>
            <a:r>
              <a:rPr lang="pt-BR" sz="16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	Neste último caso, a ordem dos </a:t>
            </a:r>
            <a:r>
              <a:rPr lang="pt-BR" sz="1600" dirty="0" err="1">
                <a:solidFill>
                  <a:srgbClr val="1F1F1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args</a:t>
            </a:r>
            <a:r>
              <a:rPr lang="pt-BR" sz="16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. também importa: (</a:t>
            </a:r>
            <a:r>
              <a:rPr lang="pt-BR" sz="1600" dirty="0" err="1">
                <a:solidFill>
                  <a:srgbClr val="1F1F1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int</a:t>
            </a:r>
            <a:r>
              <a:rPr lang="pt-BR" sz="16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pt-BR" sz="1600" dirty="0" err="1">
                <a:solidFill>
                  <a:srgbClr val="1F1F1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double</a:t>
            </a:r>
            <a:r>
              <a:rPr lang="pt-BR" sz="16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) é diferente de (</a:t>
            </a:r>
            <a:r>
              <a:rPr lang="pt-BR" sz="1600" b="1" dirty="0" err="1">
                <a:solidFill>
                  <a:srgbClr val="1F1F1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double</a:t>
            </a:r>
            <a:r>
              <a:rPr lang="pt-BR" sz="1600" b="1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pt-BR" sz="1600" b="1" dirty="0" err="1">
                <a:solidFill>
                  <a:srgbClr val="1F1F1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int</a:t>
            </a:r>
            <a:r>
              <a:rPr lang="pt-BR" sz="16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endParaRPr lang="pt-BR" sz="1600" dirty="0">
              <a:effectLst/>
              <a:highlight>
                <a:srgbClr val="FFFF00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SzPts val="1000"/>
              <a:buNone/>
              <a:tabLst>
                <a:tab pos="685800" algn="l"/>
              </a:tabLst>
            </a:pPr>
            <a:r>
              <a:rPr lang="pt-BR" sz="16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	Formalmente, dizemos que os métodos do exemplo têm o mesmo nome e mesma assinatura, o que é inaceitável em Java; seria aceitável se tivessem assinaturas diferentes quanto ao nome do método ou tipos e ordem de parâmetros!</a:t>
            </a:r>
            <a:endParaRPr lang="pt-BR" sz="2000" kern="100" dirty="0">
              <a:effectLst/>
              <a:highlight>
                <a:srgbClr val="FFFF0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573534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Contrato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 um mecanismo existente no paradigma orientado a objetos que permite a reutilização da estrutura e do comportamento de uma classe ao se definir novas classes; é conhecido também como relacionamento "é um"; a classe que herda o comportamento é chamada de subclasse e a que definiu o comportamento, superclasse. Qual é o nome desse mecanismo?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33930" lvl="4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Herança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33930" lvl="4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33930" lvl="4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Polimorfismo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33930" lvl="4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Responsabilidade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687721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Contrato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Apresente como é em Java a assinatura do método correspondente à primeira mensagem que aparece no trecho do exemplo abaixo </a:t>
            </a: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[se você vislumbrar mais de uma assinatura possível, apresente apenas uma delas!]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[A assinatura de método em Java tem um formato que não segue a sintaxe do Java; a sintaxe é a de assinatura de método, que poderá ser usada ao se avaliar programas em C# ou Python, por exemplo!]: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948180" lvl="4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. 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948180" lvl="4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Ponto ponto1 = </a:t>
            </a:r>
            <a:r>
              <a:rPr lang="pt-BR" sz="1800" kern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Ponto( );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948180" lvl="4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Ponto ponto3 = </a:t>
            </a:r>
            <a:r>
              <a:rPr lang="pt-BR" sz="1800" kern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Ponto( );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948180" lvl="4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. 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948180" lvl="4" indent="0" algn="just">
              <a:spcBef>
                <a:spcPts val="0"/>
              </a:spcBef>
              <a:buNone/>
            </a:pPr>
            <a:r>
              <a:rPr lang="pt-BR" sz="1800" kern="0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(ponto1.igual(ponto3))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948180" lvl="4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ponto3.mover(</a:t>
            </a:r>
            <a:r>
              <a:rPr lang="pt-BR" sz="1800" kern="0" dirty="0">
                <a:solidFill>
                  <a:srgbClr val="09865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1800" kern="0" dirty="0">
                <a:solidFill>
                  <a:srgbClr val="098658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948180" lvl="4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. 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800" kern="1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 tipo de retorno e os nomes dos parâmetros não fazem parte da assinatura pro Java.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1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igual</a:t>
            </a:r>
            <a:r>
              <a:rPr lang="pt-BR" sz="1800" kern="100" dirty="0">
                <a:solidFill>
                  <a:srgbClr val="43434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(Ponto)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368986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Contrato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 dados/operações de um objeto que são visíveis externamente compreendem seu/sua? 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948180" lvl="4" indent="0" algn="just">
              <a:spcBef>
                <a:spcPts val="0"/>
              </a:spcBef>
              <a:buNone/>
            </a:pPr>
            <a:r>
              <a:rPr lang="pt-B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948180" lvl="4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Sobrecarga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948180" lvl="4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Sobreposição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948180" lvl="4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Método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pt-BR" sz="18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princípio de ____________ permite que objetos que pertencem a diferentes classes respondam de forma distinta a mensagens idênticas. 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Polimorfismo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pt-BR" sz="18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principal diretriz convencionada para atributos de objetos é que todas as variáveis de instância devem ser declaradas ____________________.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Protegidas;  		Públicas; 			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Privada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586724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Padrões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Projetos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GoF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Programação Orientada a Objetos modulariza a lógica, dados e conceitos de uma aplicação na forma de classes! 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Verdadeiro;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Falso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 Conceito de 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overloading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 sobrecarga de métodos: definem-se vários métodos de mesmo nome e com assinaturas diferentes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II. Conceito de 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overriding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ou sobreposição: altera-se o comportamento do método na subclasse, mantendo a mesma assinatura, mas com funcionalidade diferente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pt-B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Somente II está correto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Somente I está correto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e II estão incorretos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e II estão corretos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9912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static void main()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484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parâmetro "</a:t>
            </a:r>
            <a:r>
              <a:rPr lang="pt-BR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é utilizado no </a:t>
            </a:r>
            <a:r>
              <a:rPr lang="pt-BR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"</a:t>
            </a:r>
            <a:r>
              <a:rPr lang="pt-BR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Java para receber argumentos da linha de comando.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Esses argumentos são passados como uma matriz de </a:t>
            </a:r>
            <a:r>
              <a:rPr lang="pt-BR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para o método "</a:t>
            </a:r>
            <a:r>
              <a:rPr lang="pt-BR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Por exemplo, se você executar um programa Java chamado "</a:t>
            </a:r>
            <a:r>
              <a:rPr lang="pt-BR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MeuPrograma</a:t>
            </a:r>
            <a:r>
              <a:rPr lang="pt-BR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a partir da linha de comando com o seguinte comando: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MeuPrograma</a:t>
            </a:r>
            <a:r>
              <a:rPr lang="pt-BR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argumento1 argumento2 argumento3</a:t>
            </a:r>
            <a:endParaRPr lang="pt-BR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49397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Padrões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Projetos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GoF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Nós usamos o termo encapsulamento para significar uma divisão um tanto frouxa entre a visão interna e visão externa de uma classe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endParaRPr lang="pt-BR" sz="1800" kern="100" dirty="0">
              <a:solidFill>
                <a:srgbClr val="1F1F1F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pt-BR" sz="1800" kern="1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Nós usamos o termo encapsulamento para significar uma divisão </a:t>
            </a:r>
            <a:r>
              <a:rPr lang="pt-BR" sz="1800" b="1" kern="1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precisa</a:t>
            </a:r>
            <a:r>
              <a:rPr lang="pt-BR" sz="1800" kern="1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entre a visão interna e visão externa de uma classe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Uma Interface pode ser associada a comportamento, enquanto Classe a conceito!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11093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Padrões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Projetos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GoF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Olhe para o diagrama de classes abaixo e decida qual das seguintes linhas de código seria legal em um programa Java onde essas classes tenham sido implementadas: </a:t>
            </a: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[Obs. 1: Pode haver mais de uma resposta correta!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4AEBA612-D850-2813-17A8-74E2BB6A9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038" y="1438410"/>
            <a:ext cx="3108190" cy="3605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3195610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Padrões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Projetos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GoF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Revista </a:t>
            </a:r>
            <a:r>
              <a:rPr lang="pt-BR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revista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pt-BR" sz="2000" kern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RevistaDigital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 );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>
              <a:spcBef>
                <a:spcPts val="0"/>
              </a:spcBef>
              <a:buNone/>
            </a:pPr>
            <a:r>
              <a:rPr lang="pt-BR" sz="20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Está OK, porque </a:t>
            </a:r>
            <a:r>
              <a:rPr lang="pt-BR" sz="2000" kern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RevistaDigital</a:t>
            </a:r>
            <a:r>
              <a:rPr lang="pt-BR" sz="20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é uma subclasse de Revista</a:t>
            </a:r>
            <a:endParaRPr lang="pt-BR" sz="2000" kern="100" dirty="0">
              <a:effectLst/>
              <a:highlight>
                <a:srgbClr val="FFFF0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RevistaDigital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revistaDigital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pt-BR" sz="2000" kern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Revista( );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kern="1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Está ilegal, porque Revista é uma superclasse de </a:t>
            </a:r>
            <a:r>
              <a:rPr lang="pt-BR" sz="2000" kern="10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RevistaDigital</a:t>
            </a:r>
            <a:endParaRPr lang="pt-BR" sz="2000" kern="100" dirty="0">
              <a:solidFill>
                <a:srgbClr val="1F1F1F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Publicação </a:t>
            </a:r>
            <a:r>
              <a:rPr lang="pt-BR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publicação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pt-BR" sz="2000" kern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Livro( );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Aqui estamos definindo uma variável publicação do tipo geral de Publicação; estamos então invocando o construtor para a classe Livro e atribuindo o resultado a publicação; isso está OK, porque Livro é uma subclasse de Publicação. Ou seja, um livro é uma publicação.</a:t>
            </a:r>
            <a:endParaRPr lang="pt-BR" sz="2000" kern="100" dirty="0">
              <a:effectLst/>
              <a:highlight>
                <a:srgbClr val="FFFF0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060563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Padrões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Projetos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GoF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Publicação </a:t>
            </a:r>
            <a:r>
              <a:rPr lang="pt-BR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publicação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pt-BR" sz="2000" kern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Publicação( );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kern="1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Está ilegal, porque a Publicação é uma classe abstrata e, portanto, não poderia ser instanciada.</a:t>
            </a:r>
          </a:p>
          <a:p>
            <a:pPr marL="0" indent="0">
              <a:spcBef>
                <a:spcPts val="0"/>
              </a:spcBef>
              <a:buNone/>
            </a:pP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Publicação p = </a:t>
            </a:r>
            <a:r>
              <a:rPr lang="pt-BR" sz="2000" kern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20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RevistaDigital</a:t>
            </a: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 );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20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Está OK, porque </a:t>
            </a:r>
            <a:r>
              <a:rPr lang="pt-BR" sz="2000" kern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RevistaDigital</a:t>
            </a:r>
            <a:r>
              <a:rPr lang="pt-BR" sz="20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é uma subclasse de Revista, que, por sua vez, é uma subclasse de Publicação. Ou seja, </a:t>
            </a:r>
            <a:r>
              <a:rPr lang="pt-BR" sz="2000" kern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RevistaDigital</a:t>
            </a:r>
            <a:r>
              <a:rPr lang="pt-BR" sz="20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é uma subclasse indireta de Publicação.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669664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Padrões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Projetos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GoF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Observe o diagrama de classes abaixo e, supondo que a classe Publicação não seja abstrata, decida quais dos pares de operações mostrados são legais em um programa Java onde essas classes tenham sido implementadas: </a:t>
            </a: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[Obs. 1: Pode haver mais de uma resposta correta!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b="1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465BC215-90A1-F6D2-B9B9-B36D6A914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752" y="1751610"/>
            <a:ext cx="1990725" cy="3314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1728565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Padrões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Projetos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GoF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Publicação 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publicação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pt-BR" sz="1800" kern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Publicação ( );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publicação.recebeNovaEdição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 );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Ilegal – O método 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recebeNovaEdição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não existe em objeto de Publicação, apenas em objeto de Revista.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Publicação 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publicação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pt-BR" sz="1800" kern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Revista( );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publicação.recebeNovaEdição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 );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Ilegal – Embora nós possamos enviar mensagem 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recebeNovaEdição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) a um objeto Revista, neste caso, o compilador não sabe que 'publicação' dinamicamente faz referência a um objeto Revista; o compilador só sabe que 'publicação' estaticamente é um objeto Publicação.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383199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Padrões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Projetos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GoF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Publicação 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publicação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pt-BR" sz="1800" kern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Revista( );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publicação.vendeCópia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 );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Legal – Revista é um tipo de Publicação e, portanto, você pode atribuir um objeto de tipo Revista a uma variável de tipo Publicação. Você sempre pode substituir subtipos onde um supertipo é solicitado: </a:t>
            </a:r>
            <a:r>
              <a:rPr lang="pt-BR" sz="1800" kern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Liskov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kern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Substitution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kern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Principle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LSP, que é o "L" do SOLID. Também você pode enviar mensagem </a:t>
            </a:r>
            <a:r>
              <a:rPr lang="pt-BR" sz="1800" kern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vendeCópia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objeto de classe Publicação. </a:t>
            </a:r>
            <a:endParaRPr lang="pt-BR" sz="1800" kern="100" dirty="0">
              <a:effectLst/>
              <a:highlight>
                <a:srgbClr val="FFFF0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>
              <a:buNone/>
            </a:pPr>
            <a:r>
              <a:rPr lang="pt-BR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6680" indent="0">
              <a:buNone/>
            </a:pPr>
            <a:r>
              <a:rPr lang="pt-BR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variável "publicação" passa dinamicamente a referenciar um objeto da classe Revista, mas isso é irrelevante neste caso, na medida em que o compilador sabe que "publicação" é estaticamente apenas um objeto da classe Publicação. 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>
              <a:buNone/>
            </a:pPr>
            <a:r>
              <a:rPr lang="pt-BR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6680" indent="0">
              <a:buNone/>
            </a:pPr>
            <a:r>
              <a:rPr lang="pt-BR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Em tempo de execução, a máquina virtual do Java verifica se o objeto de Revista denotado pela variável "publicação" tem o método </a:t>
            </a:r>
            <a:r>
              <a:rPr lang="pt-BR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vendeCópia</a:t>
            </a:r>
            <a:r>
              <a:rPr lang="pt-BR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) se tivesse, esse método é que seria executado. Como Revista não tem, a máquina virtual verifica se a superclasse imediata, no caso Publicação, tem o método </a:t>
            </a:r>
            <a:r>
              <a:rPr lang="pt-BR" sz="16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vendeCópia</a:t>
            </a:r>
            <a:r>
              <a:rPr lang="pt-BR" sz="16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); como tem, é esse método de Publicação que é executado!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08349"/>
      </p:ext>
    </p:extLst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Padrões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Projetos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GoF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0" indent="0" fontAlgn="ctr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Revista 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revista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= new Revista(...);</a:t>
            </a:r>
          </a:p>
          <a:p>
            <a:pPr marL="0" indent="0">
              <a:buNone/>
            </a:pP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revista.recebeNovaEdição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 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Legal – A variável 'revista' é um objeto Revista e nós podemos enviar a mensagem </a:t>
            </a:r>
            <a:r>
              <a:rPr lang="pt-BR" sz="1800" kern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recebeNovaEdição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) a objetos da classe Revista.</a:t>
            </a:r>
            <a:endParaRPr lang="pt-BR" sz="1800" kern="100" dirty="0">
              <a:effectLst/>
              <a:highlight>
                <a:srgbClr val="FFFF0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Publicação 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publicação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pt-BR" sz="1800" kern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Publicação( );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publicação.vendeCópia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 );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Legal – Você pode enviar mensagem </a:t>
            </a:r>
            <a:r>
              <a:rPr lang="pt-BR" sz="1800" kern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vendeCópia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objeto de classe Publicação</a:t>
            </a:r>
            <a:endParaRPr lang="pt-BR" sz="1800" kern="100" dirty="0">
              <a:effectLst/>
              <a:highlight>
                <a:srgbClr val="FFFF0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b="1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405912"/>
      </p:ext>
    </p:extLst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Padrões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Projetos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GoF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Veja o diagrama de classes abaixo e, observando que Estudante é uma classe abstrata, decida qual dos dois seguintes códigos são legais em Java: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6DA49C61-5ADE-5765-AA58-426781187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40" y="1574401"/>
            <a:ext cx="7146656" cy="28816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2157552"/>
      </p:ext>
    </p:extLst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Padrões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Projetos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GoF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Veja o diagrama de classes abaixo e, observando que Estudante é uma classe abstrata, decida qual dos dois seguintes códigos são legais em Java: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6DA49C61-5ADE-5765-AA58-426781187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40" y="1574401"/>
            <a:ext cx="7146656" cy="28816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52357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static void main()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484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argumentos </a:t>
            </a:r>
            <a:r>
              <a:rPr lang="pt-BR" sz="20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"argumento1", "argumento2" e "argumento3" </a:t>
            </a:r>
            <a:r>
              <a:rPr lang="pt-BR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serão passados para o método "</a:t>
            </a:r>
            <a:r>
              <a:rPr lang="pt-BR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como uma matriz de </a:t>
            </a:r>
            <a:r>
              <a:rPr lang="pt-BR" sz="20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três elementos: </a:t>
            </a:r>
            <a:r>
              <a:rPr lang="pt-BR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{"argumento1", "argumento2", "argumento3"};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pt-BR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Esses argumentos podem ser úteis para fornecer informações adicionais ao programa durante a execução, como a </a:t>
            </a:r>
            <a:r>
              <a:rPr lang="pt-BR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configuração do programa</a:t>
            </a:r>
            <a:r>
              <a:rPr lang="pt-BR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a especificação de um arquivo de entrada.</a:t>
            </a:r>
          </a:p>
        </p:txBody>
      </p:sp>
    </p:spTree>
    <p:extLst>
      <p:ext uri="{BB962C8B-B14F-4D97-AF65-F5344CB8AC3E}">
        <p14:creationId xmlns:p14="http://schemas.microsoft.com/office/powerpoint/2010/main" val="3142868917"/>
      </p:ext>
    </p:extLst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Padrões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Projetos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GoF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 I</a:t>
            </a:r>
            <a:endParaRPr lang="pt-BR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7675" lvl="1"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Estudante 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estudante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pt-BR" sz="1800" kern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Estudante( );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7675" lvl="1"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Professor 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pt-BR" sz="1800" kern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Professor( );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7675" lvl="1" indent="0">
              <a:spcBef>
                <a:spcPts val="0"/>
              </a:spcBef>
              <a:buNone/>
            </a:pP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professor.ajuda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(estudante);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 II</a:t>
            </a:r>
            <a:endParaRPr lang="pt-BR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7675" lvl="1"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Estudante 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estudante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pt-BR" sz="1800" kern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EstudanteTempoIntegral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 );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7675" lvl="1"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Professor 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pt-BR" sz="1800" kern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Professor( );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7675" lvl="1" indent="0">
              <a:spcBef>
                <a:spcPts val="0"/>
              </a:spcBef>
              <a:buNone/>
            </a:pP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professor.ajuda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(estudante);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Escolha a afirmação verdadeira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pt-B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Itens I e II não são verdadeiros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Itens I e II são verdadeiros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Apenas item II é verdadeiro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Apenas item I é verdadeiro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035741"/>
      </p:ext>
    </p:extLst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Padrões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Projetos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GoF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 I</a:t>
            </a:r>
            <a:endParaRPr lang="pt-BR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7675" lvl="1"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Estudante 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estudante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pt-BR" sz="1800" kern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Estudante( );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7675" lvl="1"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Professor 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pt-BR" sz="1800" kern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Professor( );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7675" lvl="1" indent="0">
              <a:spcBef>
                <a:spcPts val="0"/>
              </a:spcBef>
              <a:buNone/>
            </a:pP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professor.ajuda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(estudante);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 II</a:t>
            </a:r>
            <a:endParaRPr lang="pt-BR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7675" lvl="1"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Estudante 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estudante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pt-BR" sz="1800" kern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EstudanteTempoIntegral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 );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7675" lvl="1"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Professor 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= </a:t>
            </a:r>
            <a:r>
              <a:rPr lang="pt-BR" sz="1800" kern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Professor( );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7675" lvl="1" indent="0">
              <a:spcBef>
                <a:spcPts val="0"/>
              </a:spcBef>
              <a:buNone/>
            </a:pP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professor.ajuda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(estudante);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Escolha a afirmação verdadeira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pt-B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Itens I e II não são verdadeiros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Itens I e II são verdadeiros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Apenas item II é verdadeiro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Apenas item I é verdadeiro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699259"/>
      </p:ext>
    </p:extLst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Padrões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Projetos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GoF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Deve-se tomar muito cuidado com o termo 'interface', já que na programação Java ele tem pelo menos três significados: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I. Os membros públicos de uma classe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II. A "interface do usuário" de um programa, muitas vezes uma "interface gráfica do usuário"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III. Uma construção Java específica que serve para descrever o comportamento que outras classes implementam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Escolha a afirmação verdadeira: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pt-B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192907"/>
      </p:ext>
    </p:extLst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Padrões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Projetos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GoF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pt-B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Apenas III é verdadeira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 II e III não são verdadeiras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Apenas I e II são verdadeiras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Apenas I e III são verdadeiras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Apenas II e III são verdadeiras 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I, II e III são verdadeiras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Apenas I é verdadeira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Apenas II é verdadeira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EstudanteTempoParcial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é um tipo de Estudante e pode ser atribuído a variável 'estudante' do tipo Estudante. E 'estudante' pode ser passada como um parâmetro para 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professor.ajuda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(estudante).</a:t>
            </a:r>
            <a:r>
              <a:rPr lang="pt-BR" sz="1800" kern="100" dirty="0">
                <a:solidFill>
                  <a:srgbClr val="000000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kern="100" dirty="0" err="1">
                <a:solidFill>
                  <a:srgbClr val="000000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Iten</a:t>
            </a:r>
            <a:r>
              <a:rPr lang="pt-BR" sz="1800" kern="100" dirty="0">
                <a:solidFill>
                  <a:srgbClr val="000000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I, II e III válidos.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658135"/>
      </p:ext>
    </p:extLst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Padrões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Projetos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GoF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Escolha as alternativas corretas, se houver mais de uma!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polimorfismo torna mais fácil estender nossos programas adicionando classes adicionais sem precisar alterar outras classes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Java garante que o método apropriado para a classe real do objeto é invocado em tempo de execução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Podemos manipular objetos invocando operações definidas para a superclasse sem se preocupar com qual subclasse está envolvida em qualquer caso específico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Polimorfismo nos permite referir a objetos de acordo com uma superclasse em vez de sua classe real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188000"/>
      </p:ext>
    </p:extLst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Padrões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Projetos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GoF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Uma variável polimórfica é uma variável que pode manter diferentes tipos de valores. A respeito disso, diga se a afirmação abaixo é verdadeira ou falsa: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 restringe os tipos de valores a objetos de subclasses do tipo declarado da variável polimórfica!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Apenas um número limitado de classes pode implementar uma interface particular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983067"/>
      </p:ext>
    </p:extLst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Padrões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Projetos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GoF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Ao escrever uma classe 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BoardGame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final e concreta, você estendeu a classe 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GamePiece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 requer que você escreva um método move( ) em 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BoardGame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Na superclasse 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GamePiece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(que não tem superclasse a não ser 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não define nenhum método move( )), o método move( ) deve então ser definido como um método _________________.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spcBef>
                <a:spcPts val="0"/>
              </a:spcBef>
              <a:buNone/>
            </a:pPr>
            <a:endParaRPr lang="pt-BR" sz="1800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derivado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4"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4" indent="0">
              <a:spcBef>
                <a:spcPts val="0"/>
              </a:spcBef>
              <a:buNone/>
            </a:pP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4" indent="0">
              <a:spcBef>
                <a:spcPts val="0"/>
              </a:spcBef>
              <a:buNone/>
            </a:pP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4" indent="0">
              <a:spcBef>
                <a:spcPts val="0"/>
              </a:spcBef>
              <a:buNone/>
            </a:pP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4"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4"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concreto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4" indent="0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96023"/>
      </p:ext>
    </p:extLst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Classes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 Java quase tudo que você cria é uma classe.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spcBef>
                <a:spcPts val="0"/>
              </a:spcBef>
              <a:buNone/>
            </a:pPr>
            <a:endParaRPr lang="pt-BR" sz="1800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 indent="0" algn="just">
              <a:spcBef>
                <a:spcPts val="0"/>
              </a:spcBef>
              <a:buNone/>
            </a:pP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kern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Carro { ... }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endParaRPr lang="pt-BR" sz="1800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classes costumam ser organizadas em 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pacotes.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spcBef>
                <a:spcPts val="0"/>
              </a:spcBef>
              <a:buNone/>
            </a:pPr>
            <a:r>
              <a:rPr lang="pt-BR" sz="18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org.veiculo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Carro { ... }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endParaRPr lang="pt-BR" sz="1800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 utilizar uma classe fora do seu 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deve importar todo o pacote, uma classe específica do pacote.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.*;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java.lang.Math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classes podem ser organizadas em... </a:t>
            </a:r>
            <a:r>
              <a:rPr lang="pt-BR" sz="1800" kern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791673"/>
      </p:ext>
    </p:extLst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Classes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informação que uma classe precisa saber é armazenada nos atributos.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Carro {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potencia;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velocidade;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endParaRPr lang="pt-BR" sz="1800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Cada objeto da classe terá um valor diferente.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endParaRPr lang="pt-BR" sz="1800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Todo atributo precisa ter um tipo. Um atributo pode ser de um </a:t>
            </a: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tipo primitivo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 de uma classe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tipo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nome do atributo;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945552"/>
      </p:ext>
    </p:extLst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Classes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106680" indent="0" algn="ctr">
              <a:spcBef>
                <a:spcPts val="0"/>
              </a:spcBef>
              <a:buNone/>
            </a:pP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Criando Objetos – operador </a:t>
            </a:r>
            <a:r>
              <a:rPr lang="pt-BR" sz="18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endParaRPr lang="pt-BR" sz="18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endParaRPr lang="pt-BR" sz="1800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Carro </a:t>
            </a:r>
            <a:r>
              <a:rPr lang="pt-BR" sz="18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gol</a:t>
            </a:r>
            <a:r>
              <a:rPr lang="pt-BR" sz="18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Carro( ); // Carro, declara o tipo da variável.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endParaRPr lang="pt-BR" sz="1800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 operador utilizamos para instanciar uma classe?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 algn="just">
              <a:spcBef>
                <a:spcPts val="0"/>
              </a:spcBef>
              <a:buNone/>
            </a:pPr>
            <a:r>
              <a:rPr lang="pt-BR" sz="1800" b="1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endParaRPr lang="pt-BR" sz="1800" b="1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endParaRPr lang="pt-BR" sz="18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Acessando os atributos // os atributos podem ser acessados para escrita e leitura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endParaRPr lang="pt-BR" sz="1800" b="1" kern="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b="1" kern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gol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.potencia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5;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endParaRPr lang="pt-BR" sz="1800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 = </a:t>
            </a:r>
            <a:r>
              <a:rPr lang="pt-BR" sz="1800" b="1" kern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gol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.velocidade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64031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Abstração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48412"/>
            <a:ext cx="8865056" cy="398910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Abstração de Dados</a:t>
            </a:r>
            <a:endParaRPr lang="pt-BR" sz="18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Dados e lógica da aplicação são organizados em Classes, que podem ser instanciados para criar objetos.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Classe</a:t>
            </a:r>
            <a:endParaRPr lang="pt-BR" sz="18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Abstrata, possui propriedades, variáveis de instâncias e possui comportamentos.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Objeto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Concreto, possui valores, </a:t>
            </a:r>
            <a:r>
              <a:rPr lang="pt-BR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estado</a:t>
            </a:r>
            <a:r>
              <a:rPr lang="pt-B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e, faz o comportamento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POO</a:t>
            </a:r>
            <a:r>
              <a:rPr lang="pt-BR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=&gt; Modularizou a lógica, dados e conceitos. Nasceu, as Classes. 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937763"/>
      </p:ext>
    </p:extLst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Comportamentos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106680" indent="0" algn="just">
              <a:spcBef>
                <a:spcPts val="0"/>
              </a:spcBef>
              <a:buNone/>
            </a:pP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Comportamento – os métodos definem o comportamento da Classe.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endParaRPr lang="pt-BR" sz="1800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Carro {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acelerar( ){  velocidade += potencia; } // manipula o estado da Classe.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frear( ) { velocidade *= 0.5; }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getVelocidade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) {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velocidade;}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imprimir( ) { 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(“Velocidade do Carro:” + </a:t>
            </a:r>
            <a:r>
              <a:rPr lang="pt-BR" sz="1800" b="1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getVelocidade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) + “km/h”); }  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106680" indent="0" algn="just">
              <a:spcBef>
                <a:spcPts val="0"/>
              </a:spcBef>
              <a:buNone/>
            </a:pP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Retorno: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não retorna nada; pode ter ou não parâmetros.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813344"/>
      </p:ext>
    </p:extLst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7190"/>
            <a:ext cx="8229600" cy="7910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OO – </a:t>
            </a:r>
            <a:r>
              <a:rPr lang="en-US" b="1" dirty="0" err="1">
                <a:solidFill>
                  <a:srgbClr val="0070C0"/>
                </a:solidFill>
              </a:rPr>
              <a:t>Comportamentos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783312"/>
            <a:ext cx="8865056" cy="4282998"/>
          </a:xfrm>
        </p:spPr>
        <p:txBody>
          <a:bodyPr>
            <a:noAutofit/>
          </a:bodyPr>
          <a:lstStyle/>
          <a:p>
            <a:pPr marL="106680" indent="0" algn="just">
              <a:spcBef>
                <a:spcPts val="0"/>
              </a:spcBef>
              <a:buNone/>
            </a:pP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Executando métodos. 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será executado no objeto utilizado para a chamada.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kern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gol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.acelerar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kern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gol</a:t>
            </a:r>
            <a:r>
              <a:rPr lang="pt-BR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.frear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);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endParaRPr lang="pt-BR" sz="1800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 classe </a:t>
            </a:r>
            <a:r>
              <a:rPr lang="pt-BR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 que são "potencia", "velocidade"?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Funções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Pacotes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Métodos 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endParaRPr lang="pt-BR" sz="1800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68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modificações feitas numa instância irão afetar numa outra instância?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56260" indent="0" algn="just">
              <a:spcBef>
                <a:spcPts val="0"/>
              </a:spcBef>
              <a:buNone/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855278"/>
      </p:ext>
    </p:extLst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POO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https://www.freecodecamp.org/portuguese/news/principios-de-programacao-orientada-a-objetos-em-java-conceitos-de-poo-para-iniciantes/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 POO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https://www.w3schools.com/java/java_oop.asp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POO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em: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https://youtu.be/RJMZIiHp9Rc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POO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https://youtu.be/wNaoX6VOj54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– Sala de Aula</a:t>
            </a:r>
          </a:p>
          <a:p>
            <a:pPr algn="just">
              <a:buFontTx/>
              <a:buChar char="-"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995EFEE-87DB-92E8-AD3A-63EA91FF9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586731"/>
              </p:ext>
            </p:extLst>
          </p:nvPr>
        </p:nvGraphicFramePr>
        <p:xfrm>
          <a:off x="363255" y="1800704"/>
          <a:ext cx="1503123" cy="1198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03123">
                  <a:extLst>
                    <a:ext uri="{9D8B030D-6E8A-4147-A177-3AD203B41FA5}">
                      <a16:colId xmlns:a16="http://schemas.microsoft.com/office/drawing/2014/main" val="1853100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Pedido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74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err="1"/>
                        <a:t>Int</a:t>
                      </a:r>
                      <a:r>
                        <a:rPr lang="pt-BR" dirty="0"/>
                        <a:t> </a:t>
                      </a:r>
                      <a:r>
                        <a:rPr lang="pt-BR" b="1" dirty="0"/>
                        <a:t>Id       (PK)</a:t>
                      </a:r>
                    </a:p>
                    <a:p>
                      <a:pPr algn="l"/>
                      <a:r>
                        <a:rPr lang="pt-BR" dirty="0"/>
                        <a:t>Date </a:t>
                      </a:r>
                      <a:r>
                        <a:rPr lang="pt-BR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7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+ Double </a:t>
                      </a:r>
                      <a:r>
                        <a:rPr lang="pt-BR" b="1" dirty="0" err="1"/>
                        <a:t>vlTotal</a:t>
                      </a:r>
                      <a:r>
                        <a:rPr lang="pt-BR" b="1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958660"/>
                  </a:ext>
                </a:extLst>
              </a:tr>
            </a:tbl>
          </a:graphicData>
        </a:graphic>
      </p:graphicFrame>
      <p:graphicFrame>
        <p:nvGraphicFramePr>
          <p:cNvPr id="5" name="Tabela 2">
            <a:extLst>
              <a:ext uri="{FF2B5EF4-FFF2-40B4-BE49-F238E27FC236}">
                <a16:creationId xmlns:a16="http://schemas.microsoft.com/office/drawing/2014/main" id="{FB88913D-DCAA-8942-987B-730933527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607371"/>
              </p:ext>
            </p:extLst>
          </p:nvPr>
        </p:nvGraphicFramePr>
        <p:xfrm>
          <a:off x="6256751" y="1800704"/>
          <a:ext cx="1409178" cy="138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09178">
                  <a:extLst>
                    <a:ext uri="{9D8B030D-6E8A-4147-A177-3AD203B41FA5}">
                      <a16:colId xmlns:a16="http://schemas.microsoft.com/office/drawing/2014/main" val="1853100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74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err="1"/>
                        <a:t>Int</a:t>
                      </a:r>
                      <a:r>
                        <a:rPr lang="pt-BR" dirty="0"/>
                        <a:t> </a:t>
                      </a:r>
                      <a:r>
                        <a:rPr lang="pt-BR" b="1" dirty="0"/>
                        <a:t>Id   (PK)</a:t>
                      </a:r>
                    </a:p>
                    <a:p>
                      <a:pPr algn="l"/>
                      <a:r>
                        <a:rPr lang="pt-BR" dirty="0" err="1"/>
                        <a:t>String</a:t>
                      </a:r>
                      <a:r>
                        <a:rPr lang="pt-BR" dirty="0"/>
                        <a:t> </a:t>
                      </a:r>
                      <a:r>
                        <a:rPr lang="pt-BR" b="1" dirty="0"/>
                        <a:t>nome</a:t>
                      </a:r>
                    </a:p>
                    <a:p>
                      <a:pPr algn="l"/>
                      <a:r>
                        <a:rPr lang="pt-BR" b="1" dirty="0"/>
                        <a:t>Double </a:t>
                      </a:r>
                      <a:r>
                        <a:rPr lang="pt-BR" b="1" dirty="0" err="1"/>
                        <a:t>preco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7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958660"/>
                  </a:ext>
                </a:extLst>
              </a:tr>
            </a:tbl>
          </a:graphicData>
        </a:graphic>
      </p:graphicFrame>
      <p:graphicFrame>
        <p:nvGraphicFramePr>
          <p:cNvPr id="7" name="Tabela 2">
            <a:extLst>
              <a:ext uri="{FF2B5EF4-FFF2-40B4-BE49-F238E27FC236}">
                <a16:creationId xmlns:a16="http://schemas.microsoft.com/office/drawing/2014/main" id="{67DA6D52-25A9-B70D-EA3A-D17153FCB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593839"/>
              </p:ext>
            </p:extLst>
          </p:nvPr>
        </p:nvGraphicFramePr>
        <p:xfrm>
          <a:off x="3306871" y="3110508"/>
          <a:ext cx="1607888" cy="138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07888">
                  <a:extLst>
                    <a:ext uri="{9D8B030D-6E8A-4147-A177-3AD203B41FA5}">
                      <a16:colId xmlns:a16="http://schemas.microsoft.com/office/drawing/2014/main" val="1853100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ItemPedido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74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err="1"/>
                        <a:t>Int</a:t>
                      </a:r>
                      <a:r>
                        <a:rPr lang="pt-BR" dirty="0"/>
                        <a:t> </a:t>
                      </a:r>
                      <a:r>
                        <a:rPr lang="pt-BR" b="1" dirty="0"/>
                        <a:t>quantidade</a:t>
                      </a:r>
                    </a:p>
                    <a:p>
                      <a:pPr algn="l"/>
                      <a:r>
                        <a:rPr lang="pt-BR" dirty="0"/>
                        <a:t>Double </a:t>
                      </a:r>
                      <a:r>
                        <a:rPr lang="pt-BR" b="1" dirty="0"/>
                        <a:t>desconto</a:t>
                      </a:r>
                    </a:p>
                    <a:p>
                      <a:pPr algn="l"/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7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b="1" dirty="0"/>
                        <a:t>+ Double subtotal()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958660"/>
                  </a:ext>
                </a:extLst>
              </a:tr>
            </a:tbl>
          </a:graphicData>
        </a:graphic>
      </p:graphicFrame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702ED0ED-C162-45B5-B599-E1743BF3A45F}"/>
              </a:ext>
            </a:extLst>
          </p:cNvPr>
          <p:cNvCxnSpPr/>
          <p:nvPr/>
        </p:nvCxnSpPr>
        <p:spPr>
          <a:xfrm>
            <a:off x="1866378" y="2400144"/>
            <a:ext cx="4390373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8729D3-345A-1CC8-9AC9-52A8FF417E4C}"/>
              </a:ext>
            </a:extLst>
          </p:cNvPr>
          <p:cNvSpPr txBox="1"/>
          <p:nvPr/>
        </p:nvSpPr>
        <p:spPr>
          <a:xfrm>
            <a:off x="1972849" y="1845257"/>
            <a:ext cx="1020869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- Pedidos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b="1" dirty="0">
                <a:solidFill>
                  <a:srgbClr val="FF0000"/>
                </a:solidFill>
              </a:rPr>
              <a:t>0..*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8ED5585-A821-481B-A8CA-43831F85B06F}"/>
              </a:ext>
            </a:extLst>
          </p:cNvPr>
          <p:cNvSpPr txBox="1"/>
          <p:nvPr/>
        </p:nvSpPr>
        <p:spPr>
          <a:xfrm>
            <a:off x="5033185" y="1800704"/>
            <a:ext cx="1117094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- Produtos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1..*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4BCBF70A-183A-4865-EE6A-4B21DAED2B4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110815" y="2400144"/>
            <a:ext cx="0" cy="71036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POO, Danny; KIONG, Derek; ASHOK,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Swarnalatha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Java. Springer Science &amp; Business Media, 2007.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DEITEL, Harvey M.; DEITEL, Paul J.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Cómo programar en Java. Pearson educación, 2003.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11288</TotalTime>
  <Words>6539</Words>
  <Application>Microsoft Office PowerPoint</Application>
  <PresentationFormat>Apresentação na tela (16:9)</PresentationFormat>
  <Paragraphs>794</Paragraphs>
  <Slides>96</Slides>
  <Notes>93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96</vt:i4>
      </vt:variant>
    </vt:vector>
  </HeadingPairs>
  <TitlesOfParts>
    <vt:vector size="102" baseType="lpstr">
      <vt:lpstr>Aptos</vt:lpstr>
      <vt:lpstr>Arial</vt:lpstr>
      <vt:lpstr>Calibri</vt:lpstr>
      <vt:lpstr>Times New Roman</vt:lpstr>
      <vt:lpstr>Wingdings</vt:lpstr>
      <vt:lpstr>Office Theme</vt:lpstr>
      <vt:lpstr>Desenvolvimento de Software  JAVA</vt:lpstr>
      <vt:lpstr>Aulas 06 JAVA - OO e Padrão de Projeto GoF</vt:lpstr>
      <vt:lpstr>JAVA OO – Elementos</vt:lpstr>
      <vt:lpstr>JAVA OO – static void main()</vt:lpstr>
      <vt:lpstr>JAVA OO – static void main()</vt:lpstr>
      <vt:lpstr>JAVA OO – static void main()</vt:lpstr>
      <vt:lpstr>JAVA OO – static void main()</vt:lpstr>
      <vt:lpstr>JAVA OO – static void main()</vt:lpstr>
      <vt:lpstr>JAVA OO – Abstração de Dados</vt:lpstr>
      <vt:lpstr>JAVA OO – Abstração de Dados</vt:lpstr>
      <vt:lpstr>JAVA OO – Entidades</vt:lpstr>
      <vt:lpstr>JAVA OO – Entidades</vt:lpstr>
      <vt:lpstr>JAVA OO – Estado e Comportamento </vt:lpstr>
      <vt:lpstr>JAVA OO – Estado e Compotamento </vt:lpstr>
      <vt:lpstr>JAVA OO – Herança</vt:lpstr>
      <vt:lpstr>JAVA OO – Herança</vt:lpstr>
      <vt:lpstr>JAVA OO – Herança</vt:lpstr>
      <vt:lpstr>JAVA OO – Herança</vt:lpstr>
      <vt:lpstr>JAVA OO – Construtor</vt:lpstr>
      <vt:lpstr>JAVA OO – Construtor</vt:lpstr>
      <vt:lpstr>JAVA OO – Construtor</vt:lpstr>
      <vt:lpstr>JAVA OO – Encapsulamento</vt:lpstr>
      <vt:lpstr>JAVA OO – Polimorfismo</vt:lpstr>
      <vt:lpstr>JAVA OO – Polimorfismo</vt:lpstr>
      <vt:lpstr>JAVA OO – Polimorfismo</vt:lpstr>
      <vt:lpstr>JAVA OO – Conceitos</vt:lpstr>
      <vt:lpstr>JAVA OO – Definição</vt:lpstr>
      <vt:lpstr>JAVA OO – Classe</vt:lpstr>
      <vt:lpstr>JAVA OO – Representações</vt:lpstr>
      <vt:lpstr>JAVA OO – Relacionamentos</vt:lpstr>
      <vt:lpstr>JAVA OO – Multiplicidade</vt:lpstr>
      <vt:lpstr>JAVA OO – Multiplicidade</vt:lpstr>
      <vt:lpstr>JAVA OO – Multiplicidade</vt:lpstr>
      <vt:lpstr>JAVA OO – Navegabilidade</vt:lpstr>
      <vt:lpstr>JAVA OO – Associação</vt:lpstr>
      <vt:lpstr>JAVA OO – Associação</vt:lpstr>
      <vt:lpstr>JAVA OO – Associação</vt:lpstr>
      <vt:lpstr>JAVA OO – Associação</vt:lpstr>
      <vt:lpstr>JAVA OO – Generalização / Especializ.</vt:lpstr>
      <vt:lpstr>JAVA OO – Generalização / Especializ.</vt:lpstr>
      <vt:lpstr>JAVA OO – Gen. / Especializ. Abstrata</vt:lpstr>
      <vt:lpstr>JAVA OO – Exercício</vt:lpstr>
      <vt:lpstr>JAVA OO – Exercício</vt:lpstr>
      <vt:lpstr>JAVA OO – Exercício</vt:lpstr>
      <vt:lpstr>JAVA OO – Exercício</vt:lpstr>
      <vt:lpstr>JAVA OO – Exercício</vt:lpstr>
      <vt:lpstr>JAVA OO – Exercício</vt:lpstr>
      <vt:lpstr>JAVA OO – Exercício</vt:lpstr>
      <vt:lpstr>JAVA OO – Exercício</vt:lpstr>
      <vt:lpstr>JAVA OO – Exercício</vt:lpstr>
      <vt:lpstr>JAVA OO – Exercício</vt:lpstr>
      <vt:lpstr>JAVA OO – Exercício</vt:lpstr>
      <vt:lpstr>JAVA OO – Exercício</vt:lpstr>
      <vt:lpstr>JAVA OO – Exercício</vt:lpstr>
      <vt:lpstr>JAVA OO – Exercício</vt:lpstr>
      <vt:lpstr>JAVA OO – Exercício</vt:lpstr>
      <vt:lpstr>JAVA OO – Colaboração</vt:lpstr>
      <vt:lpstr>JAVA OO – Colaboração</vt:lpstr>
      <vt:lpstr>JAVA OO – Colaboração</vt:lpstr>
      <vt:lpstr>JAVA OO – Responsabilidade</vt:lpstr>
      <vt:lpstr>JAVA OO – Contrato</vt:lpstr>
      <vt:lpstr>JAVA OO – Contrato</vt:lpstr>
      <vt:lpstr>JAVA OO – Contrato</vt:lpstr>
      <vt:lpstr>JAVA OO – Contrato</vt:lpstr>
      <vt:lpstr>JAVA OO – Contrato</vt:lpstr>
      <vt:lpstr>JAVA OO – Contrato</vt:lpstr>
      <vt:lpstr>JAVA OO – Contrato</vt:lpstr>
      <vt:lpstr>JAVA OO – Contrato</vt:lpstr>
      <vt:lpstr>JAVA OO – Padrões de Projetos GoF</vt:lpstr>
      <vt:lpstr>JAVA OO – Padrões de Projetos GoF</vt:lpstr>
      <vt:lpstr>JAVA OO – Padrões de Projetos GoF</vt:lpstr>
      <vt:lpstr>JAVA OO – Padrões de Projetos GoF</vt:lpstr>
      <vt:lpstr>JAVA OO – Padrões de Projetos GoF</vt:lpstr>
      <vt:lpstr>JAVA OO – Padrões de Projetos GoF</vt:lpstr>
      <vt:lpstr>JAVA OO – Padrões de Projetos GoF</vt:lpstr>
      <vt:lpstr>JAVA OO – Padrões de Projetos GoF</vt:lpstr>
      <vt:lpstr>JAVA OO – Padrões de Projetos GoF</vt:lpstr>
      <vt:lpstr>JAVA OO – Padrões de Projetos GoF</vt:lpstr>
      <vt:lpstr>JAVA OO – Padrões de Projetos GoF</vt:lpstr>
      <vt:lpstr>JAVA OO – Padrões de Projetos GoF</vt:lpstr>
      <vt:lpstr>JAVA OO – Padrões de Projetos GoF</vt:lpstr>
      <vt:lpstr>JAVA OO – Padrões de Projetos GoF</vt:lpstr>
      <vt:lpstr>JAVA OO – Padrões de Projetos GoF</vt:lpstr>
      <vt:lpstr>JAVA OO – Padrões de Projetos GoF</vt:lpstr>
      <vt:lpstr>JAVA OO – Padrões de Projetos GoF</vt:lpstr>
      <vt:lpstr>JAVA OO – Padrões de Projetos GoF</vt:lpstr>
      <vt:lpstr>JAVA OO – Criando Classes</vt:lpstr>
      <vt:lpstr>JAVA OO – Criando Classes</vt:lpstr>
      <vt:lpstr>JAVA OO – Criando Classes</vt:lpstr>
      <vt:lpstr>JAVA OO – Comportamentos</vt:lpstr>
      <vt:lpstr>JAVA OO – Comportamentos</vt:lpstr>
      <vt:lpstr>Leitura Específica</vt:lpstr>
      <vt:lpstr>Aprenda+</vt:lpstr>
      <vt:lpstr>Dinâmica/Atividades</vt:lpstr>
      <vt:lpstr>Referências Bibliográficas</vt:lpstr>
      <vt:lpstr>Desenvolvimento de Software 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1814</cp:revision>
  <dcterms:created xsi:type="dcterms:W3CDTF">2020-03-17T20:12:34Z</dcterms:created>
  <dcterms:modified xsi:type="dcterms:W3CDTF">2024-03-26T13:24:36Z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