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291" r:id="rId3"/>
    <p:sldId id="386" r:id="rId4"/>
    <p:sldId id="388" r:id="rId5"/>
    <p:sldId id="389" r:id="rId6"/>
    <p:sldId id="390" r:id="rId7"/>
    <p:sldId id="391" r:id="rId8"/>
    <p:sldId id="392" r:id="rId9"/>
    <p:sldId id="394" r:id="rId10"/>
    <p:sldId id="395" r:id="rId11"/>
    <p:sldId id="396" r:id="rId12"/>
    <p:sldId id="397" r:id="rId13"/>
    <p:sldId id="398" r:id="rId14"/>
    <p:sldId id="399" r:id="rId15"/>
    <p:sldId id="400" r:id="rId16"/>
    <p:sldId id="401" r:id="rId17"/>
    <p:sldId id="439" r:id="rId18"/>
    <p:sldId id="413" r:id="rId19"/>
    <p:sldId id="414" r:id="rId20"/>
    <p:sldId id="415" r:id="rId21"/>
    <p:sldId id="416" r:id="rId22"/>
    <p:sldId id="421" r:id="rId23"/>
    <p:sldId id="422" r:id="rId24"/>
    <p:sldId id="418" r:id="rId25"/>
    <p:sldId id="441" r:id="rId26"/>
    <p:sldId id="423" r:id="rId27"/>
    <p:sldId id="424" r:id="rId28"/>
    <p:sldId id="425" r:id="rId29"/>
    <p:sldId id="419" r:id="rId30"/>
    <p:sldId id="426" r:id="rId31"/>
    <p:sldId id="427" r:id="rId32"/>
    <p:sldId id="417" r:id="rId33"/>
    <p:sldId id="428" r:id="rId34"/>
    <p:sldId id="429" r:id="rId35"/>
    <p:sldId id="430" r:id="rId36"/>
    <p:sldId id="431" r:id="rId37"/>
    <p:sldId id="440" r:id="rId38"/>
    <p:sldId id="443" r:id="rId39"/>
    <p:sldId id="420" r:id="rId40"/>
    <p:sldId id="433" r:id="rId41"/>
    <p:sldId id="447" r:id="rId42"/>
    <p:sldId id="434" r:id="rId43"/>
    <p:sldId id="444" r:id="rId44"/>
    <p:sldId id="446" r:id="rId45"/>
    <p:sldId id="445" r:id="rId46"/>
    <p:sldId id="432" r:id="rId47"/>
    <p:sldId id="435" r:id="rId48"/>
    <p:sldId id="437" r:id="rId49"/>
    <p:sldId id="436" r:id="rId50"/>
    <p:sldId id="438" r:id="rId51"/>
    <p:sldId id="442" r:id="rId52"/>
    <p:sldId id="333" r:id="rId53"/>
    <p:sldId id="323" r:id="rId54"/>
    <p:sldId id="334" r:id="rId55"/>
    <p:sldId id="337" r:id="rId56"/>
    <p:sldId id="309" r:id="rId5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6" d="100"/>
          <a:sy n="76" d="100"/>
        </p:scale>
        <p:origin x="64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24004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7248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91151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2139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4153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576660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4810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15845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4909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3083987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58336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974234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2557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19588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975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2421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533875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54928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91768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33762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957742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7913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92170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4449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09988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760033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98059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36730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8415323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75948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03877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901742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30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062148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774639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0035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9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2704354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794263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038971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84285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5127484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0327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88289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78928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90324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013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9844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75019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ablesgenerator.com/html_table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rapidtables.org/pt/web/tools/html-table-generator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helenocardosofilho@g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br.godaddy.com/blog/o-que-e-mapa-do-site-como-pode-ajudar-seu-site/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xml-sitemaps.com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worldstats.com/stats.htm" TargetMode="External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tecmundo.com.br/" TargetMode="External"/><Relationship Id="rId5" Type="http://schemas.openxmlformats.org/officeDocument/2006/relationships/hyperlink" Target="https://canaltech.com.br/navegadores/" TargetMode="External"/><Relationship Id="rId4" Type="http://schemas.openxmlformats.org/officeDocument/2006/relationships/hyperlink" Target="https://gs.statcounter.com/" TargetMode="Externa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://siteunidavi.s3.amazonaws.com/revistaCaminhos/ano3.pdf#page=25" TargetMode="Externa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intertemas.toledoprudente.edu.br/index.php/ETIC/article/view/3960" TargetMode="Externa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u-q2zYwEYs" TargetMode="Externa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youtube.com/watch?v=UB1O30fR-EE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BgrjhXkrbM1Ymf3o7" TargetMode="Externa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pt-BR/docs/Web/HTML" TargetMode="External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schools.com/html/" TargetMode="Externa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Wikip%C3%A9dia:P%C3%A1gina_principa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é possível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personalizar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cores dos 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Dependendo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de fundo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a opção feita pela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 do texto, a cor do 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 ficar comprometida visualmente em sua página.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resolver, podemos utilizar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três 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modificam a apresentação dos links. </a:t>
            </a:r>
          </a:p>
        </p:txBody>
      </p:sp>
    </p:spTree>
    <p:extLst>
      <p:ext uri="{BB962C8B-B14F-4D97-AF65-F5344CB8AC3E}">
        <p14:creationId xmlns:p14="http://schemas.microsoft.com/office/powerpoint/2010/main" val="3501269686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rrggbb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dos links não acessados da página web.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após acessado, o link apresentará cor especificada por este atributo.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Alink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específica a cor que o link deverá apresentar quando o mouse estiver sobre ele. </a:t>
            </a:r>
          </a:p>
        </p:txBody>
      </p:sp>
    </p:spTree>
    <p:extLst>
      <p:ext uri="{BB962C8B-B14F-4D97-AF65-F5344CB8AC3E}">
        <p14:creationId xmlns:p14="http://schemas.microsoft.com/office/powerpoint/2010/main" val="719084459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comum na internet é a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utilização de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thumbnails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são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imagens em tamanhos reduzidos,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criando links de funcionalidades para estas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Embora 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permita o uso das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especificar 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altura e tamanho de uma 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este recurso não é o mais indicado, já que, mesmo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reduzindo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dimensões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 tela, 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do arquivo continua o mesmo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O procedimento correto é utilizar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 de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 produzir a imagem no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tamanho requerido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8971834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59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uma imagem dividida em diferentes áreas e cada área é interligada a um documento.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diferente de um link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caso da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imagem mapeada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 browser, identifica a área da imagem selecionada e então a URL do documento vinculado a esta área.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exemplo comum de uso é quando existe a necessidade de uma mesma imagem direcionar o usuário para duas ou mais páginas web diferentes, como um menu, um mapa.</a:t>
            </a:r>
          </a:p>
        </p:txBody>
      </p:sp>
    </p:spTree>
    <p:extLst>
      <p:ext uri="{BB962C8B-B14F-4D97-AF65-F5344CB8AC3E}">
        <p14:creationId xmlns:p14="http://schemas.microsoft.com/office/powerpoint/2010/main" val="7688479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 caso, delimitam-se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áreas da imagem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 remetem a um lugar e outras áreas para outras páginas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criada no servidor, </a:t>
            </a:r>
            <a:r>
              <a:rPr lang="pt-BR" dirty="0"/>
              <a:t>server-</a:t>
            </a:r>
            <a:r>
              <a:rPr lang="pt-BR" dirty="0" err="1"/>
              <a:t>side</a:t>
            </a:r>
            <a:r>
              <a:rPr lang="pt-BR" dirty="0"/>
              <a:t>,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 no cliente,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cliente-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=“mapa.png”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 da Brasil”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=“#mapa”&gt;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20553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=“forma”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=“coordenadas”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possui acessa as coordenadas da imagem mapeada, aonde cada área colorida representa um link com uma página externa ou interna.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18025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=“mapa”&gt;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=“8, 15, 110, 45”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1”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shape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=“7, 13, 105, 53”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 2”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=“texto”&gt;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4385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Imagens </a:t>
            </a:r>
            <a:r>
              <a:rPr lang="en-US" b="1" dirty="0" err="1">
                <a:solidFill>
                  <a:srgbClr val="0070C0"/>
                </a:solidFill>
              </a:rPr>
              <a:t>Mapeadas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5"/>
            <a:ext cx="8865056" cy="402320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https://www.w3schools.com/tags/tryit.asp?filename=tryhtml_areamap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&lt;!DOCTYPE 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&gt;The map and area elements&lt;/h1&gt;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&gt;Click on the computer, the phone, or the cup of coffee to go to a new page and read more about the topic:&lt;/p&gt;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="workplace.jpg" alt="Workplace"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="#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width="400" height="379"&gt;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name="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workmap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="34,44,270,350" alt="Computer"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="computer.html"&gt;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="290,172,333,250" alt="Phone"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="phone.html"&gt;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shape="circle"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coords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="337,300,44" alt="Cup of coffee"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="coffee.html"&gt;</a:t>
            </a:r>
          </a:p>
          <a:p>
            <a:pPr marL="891540" lvl="2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&lt;/map&gt;</a:t>
            </a:r>
          </a:p>
          <a:p>
            <a:pPr marL="447675" lvl="1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&lt;/body&gt;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&lt;/html&gt;</a:t>
            </a:r>
          </a:p>
          <a:p>
            <a:pPr marL="0" indent="0" algn="just">
              <a:buNone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Site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https://www.w3schools.com/tags/tag_map.asp</a:t>
            </a:r>
          </a:p>
          <a:p>
            <a:pPr marL="0" indent="0" algn="just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02903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tabela HTML. Possui o atributo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 em um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um ou mais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linha de tabela, o elemento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 cabeçalho de tabela e o elemento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célula de tabela.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tabela HTML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também pode incluir elementos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colgroup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tfoot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2657806634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Table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https://www.tablesgenerator.com/html_tables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https://www.rapidtables.org/pt/web/tools/html-table-generator.html</a:t>
            </a: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19C0F3D-11C2-4EBF-A573-E77D8BEAA37F}"/>
              </a:ext>
            </a:extLst>
          </p:cNvPr>
          <p:cNvSpPr txBox="1"/>
          <p:nvPr/>
        </p:nvSpPr>
        <p:spPr>
          <a:xfrm>
            <a:off x="756639" y="1697938"/>
            <a:ext cx="3138956" cy="3416316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border</a:t>
            </a:r>
            <a:r>
              <a:rPr lang="pt-BR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=“1”</a:t>
            </a:r>
            <a:r>
              <a:rPr lang="pt-BR" sz="240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Savings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January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&gt;$100&lt;/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2330055D-9DE0-483D-96A7-A62CFFB9006C}"/>
              </a:ext>
            </a:extLst>
          </p:cNvPr>
          <p:cNvSpPr txBox="1"/>
          <p:nvPr/>
        </p:nvSpPr>
        <p:spPr>
          <a:xfrm>
            <a:off x="4142985" y="2109556"/>
            <a:ext cx="2561572" cy="2677652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February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&gt;$80&lt;/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pt-BR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83590829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b="1">
                <a:solidFill>
                  <a:schemeClr val="bg1"/>
                </a:solidFill>
              </a:rPr>
              <a:t>Aulas 03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HTML</a:t>
            </a: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Link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externo. Este elemento é mais usado para vincular as folhas de estilo e/ou para adicionar um ícone ao site.</a:t>
            </a:r>
          </a:p>
          <a:p>
            <a:pPr marL="0" indent="0" algn="just">
              <a:buNone/>
            </a:pPr>
            <a:endParaRPr lang="pt-BR" sz="2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do ícone"/&gt;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stylesheet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="styles.css"&gt;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3844744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especifica as relações entre o documento atual e um recurso externo, que contém instruções de script ou aponta para um arquivo de script externo por meio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lado do cliente (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usos comuns para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manipulação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imagem, validação de formulário e alterações dinâmicas de conteúdo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=“caminho arquivo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"&gt;&lt;/script&gt;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utilizada antes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\body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62284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Script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document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getElementById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altera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").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innerHTML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!";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81041216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construção de páginas 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adotar elementos semânticos, ou seja,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significados. </a:t>
            </a:r>
          </a:p>
          <a:p>
            <a:pPr marL="0" indent="0" algn="just">
              <a:buNone/>
            </a:pP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Muitos sites contêm código HTML como: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="header"&gt;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 para indicar navegação, cabeçalho e rodapé.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existem alguns elementos semânticos que podem ser usados ​​para definir diferentes partes de uma página web:</a:t>
            </a:r>
          </a:p>
        </p:txBody>
      </p:sp>
    </p:spTree>
    <p:extLst>
      <p:ext uri="{BB962C8B-B14F-4D97-AF65-F5344CB8AC3E}">
        <p14:creationId xmlns:p14="http://schemas.microsoft.com/office/powerpoint/2010/main" val="381968738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Tags </a:t>
            </a:r>
            <a:r>
              <a:rPr lang="en-US" b="1" dirty="0" err="1">
                <a:solidFill>
                  <a:srgbClr val="0070C0"/>
                </a:solidFill>
              </a:rPr>
              <a:t>Semânticas</a:t>
            </a:r>
            <a:r>
              <a:rPr lang="en-US" b="1">
                <a:solidFill>
                  <a:srgbClr val="0070C0"/>
                </a:solidFill>
              </a:rPr>
              <a:t> *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6F5A11B-BF45-4B73-8D44-F820DD6705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43" y="1063231"/>
            <a:ext cx="3407854" cy="4082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60959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Main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especifica o conteúdo principal do documento </a:t>
            </a:r>
            <a:r>
              <a:rPr lang="pt-B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Navegadores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&lt;/h1&gt;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&gt;Chrome, Firefox e Edge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browsers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utilizados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&lt;/main&gt;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&lt;/body&gt;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7763239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Header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40357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representa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conteúdo introdutório ou um conjunto de links de navegação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normalmente contém: um ou mais elementos de título (&lt;h1&gt; - &lt;h6&gt;)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logotipo ou ícone / informações de autoria.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 HTML. No entanto,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não pode ser colocado dentro de um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outro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header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sz="1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&lt;article&gt;</a:t>
            </a:r>
          </a:p>
          <a:p>
            <a:pPr marL="0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&lt;header&gt;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&gt;WWW&lt;/h1&gt;  &lt;p&gt;O que é?&lt;/p&gt;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&lt;/header&gt; &lt;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Rede mundial de computadores interligados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&lt;/p&gt;</a:t>
            </a:r>
          </a:p>
          <a:p>
            <a:pPr marL="0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&lt;/article&gt;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245103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Section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uma seção em um documento.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W3C: "Uma seção é um agrupamento temático de conteúdo, normalmente com um título".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Capítulos / Introdução / Novos itens / Informações de Contato.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&gt;W3C&lt;/h1&gt;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 W3C é um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consórcio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normatizar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páginas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Web.&lt;/p&gt;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&lt;/section&gt;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922949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Article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especifica conteúdo independente e autocontido, deve ser possível distribuí-lo independentemente do resto do site.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onde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&gt;elemento pode ser usado: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Postagens do fórum / Postagens no blog / Comentários do usuário /Cartões de produtos / Artigos de jornal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&gt;HTML&lt;/h2&gt; &lt;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Linguagem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criação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sites.&lt;/p&gt;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&lt;/article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420642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Footer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rodapé para um documento ou seção, normalmente contém: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de autoria / Informações sobre direitos autorais / Informações de Contato /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Mapa do site / voltar ao topo links / documentos relacionados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Pode ter vários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elementos em um documento.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footer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/&gt;		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&gt;Autor: Fulano de Tal&lt;/p&gt;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&lt;p&gt;&lt;a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="mailto: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fulanodetal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@ gmail.com"&gt;fulanodetal@gmail.com&lt;/a&gt;&lt;/p&gt;</a:t>
            </a:r>
          </a:p>
          <a:p>
            <a:pPr marL="0" indent="0" algn="just"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&lt;/footer&gt;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849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37312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são conexões pelas quais conecta páginas que podem ser do mesmo website, externas ou ainda conectar páginas a outros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podem ser criados no texto e também em outros elementos do website, como imagens ou itens de um menu.</a:t>
            </a:r>
          </a:p>
        </p:txBody>
      </p:sp>
    </p:spTree>
    <p:extLst>
      <p:ext uri="{BB962C8B-B14F-4D97-AF65-F5344CB8AC3E}">
        <p14:creationId xmlns:p14="http://schemas.microsoft.com/office/powerpoint/2010/main" val="3745120103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define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 de links de navegação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Nem todos os links de um documento devem estar dentro de um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elemento. 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destina-se apenas ao bloco principal de links de navegação.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Os navegadores, como leitores de tela para usuários com deficiência, podem usar esse elemento para determinar se devem omitir a renderização inicial desse conteúdo.</a:t>
            </a:r>
          </a:p>
        </p:txBody>
      </p:sp>
    </p:spTree>
    <p:extLst>
      <p:ext uri="{BB962C8B-B14F-4D97-AF65-F5344CB8AC3E}">
        <p14:creationId xmlns:p14="http://schemas.microsoft.com/office/powerpoint/2010/main" val="2681229125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Nav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"&gt;Cadastros&lt;/a&gt;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"&gt;Terminal de Vendas&lt;/a&gt;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"&gt;Relatórios&lt;/a&gt; |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 pag. Web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"&gt;Sobre&lt;/a&gt;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36608133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elemento de divisão HTML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container genérico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conteúdo de fluxo, que de certa forma não representa nada.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 ser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agrupar elementos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fins de estilos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usando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 ser utilizado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somente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não tiver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outro elemento de semântica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(tal como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article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&gt;,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section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ou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&gt;).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 HTML5,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align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 &lt;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obsoleto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381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uma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divisão ou uma 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um documento HTML.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usada como 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contêiner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para elementos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que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manipulados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 facilmente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estilizada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usando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id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Qualquer tipo de conteúdo pode ser colocado dentro da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&gt;! 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Por padrão, os navegadores sempre colocam uma quebra de linha antes e depois do elemento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pois possui como padrão um display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3335533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&lt;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&gt;Divisão 01&lt;/p&gt;</a:t>
            </a:r>
          </a:p>
          <a:p>
            <a:pPr marL="447675" lvl="1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112905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HTML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Elemento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costuma ter entre seus principais atributos: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ID;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classe;</a:t>
            </a:r>
          </a:p>
          <a:p>
            <a:pPr marL="0" indent="0" algn="just">
              <a:buNone/>
            </a:pP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 título;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height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altura;</a:t>
            </a:r>
          </a:p>
          <a:p>
            <a:pPr marL="0" indent="0" algn="just">
              <a:buNone/>
            </a:pP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width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Define uma largura.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209012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Div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Porém, com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exceção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ID, da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todos os demais atributos já são considerados depreciados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Portanto, dessa forma,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podemos definir a altura, a largura e a cor de fundo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 próprio estilo CSS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assim como diversas outras características.</a:t>
            </a:r>
          </a:p>
        </p:txBody>
      </p:sp>
    </p:spTree>
    <p:extLst>
      <p:ext uri="{BB962C8B-B14F-4D97-AF65-F5344CB8AC3E}">
        <p14:creationId xmlns:p14="http://schemas.microsoft.com/office/powerpoint/2010/main" val="4053494854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abbr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define uma abreviação ou um acrônimo, como: “BNCC", "CSS", “”WWW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=“Base Nacional Comum Curricular"&gt;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abbr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orgânico e progressivo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3128518468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sup e sub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0339" y="974681"/>
            <a:ext cx="8865056" cy="401067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coloca o texto sobrescrito e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texto subscrito.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BNCC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é um documento de caráter normativo que define o conjunto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&gt;orgânico e progressivo&lt;/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de aprendizagens essenciais que todos os alunos devem desenvolver ao longo das etapas e modalidades da Educação Básica.</a:t>
            </a:r>
          </a:p>
        </p:txBody>
      </p:sp>
    </p:spTree>
    <p:extLst>
      <p:ext uri="{BB962C8B-B14F-4D97-AF65-F5344CB8AC3E}">
        <p14:creationId xmlns:p14="http://schemas.microsoft.com/office/powerpoint/2010/main" val="2672873204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elemento HTML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representa uma seção de um documento que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contém controles interativos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permitem ao usuário submeter informação a um determinado servidor web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utilizar as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pseudo-classes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CSS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:invalid para aplicar estilo a um elemento &lt;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</a:p>
        </p:txBody>
      </p:sp>
    </p:spTree>
    <p:extLst>
      <p:ext uri="{BB962C8B-B14F-4D97-AF65-F5344CB8AC3E}">
        <p14:creationId xmlns:p14="http://schemas.microsoft.com/office/powerpoint/2010/main" val="356210030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&lt;/a&gt; (âncora) é utilizada para criar links no hipertexto. Possui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especificar a URL do documento linkado ou interligado.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=“URL”&gt;Texto descritivo&lt;/a&gt;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&lt;p&gt;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=“http://www.google.com”&gt;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Clique aqui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para acessar o Google&lt;/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1827400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criar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formulário HTML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entrada do usuário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atributos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	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target,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a função de definir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do HTTP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será usado para enviar os dados –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GET/POST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863806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atributo 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define o destino dos dados que foram coletados.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modo geral, o valor inserido nesse atributo é um URL.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="get"&gt;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&lt;/form&gt;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738280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elemento pode conter um ou mais dos seguintes elementos de formulário: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rows=99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cols=99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option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optgroup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fieldset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&gt;; &lt;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&gt;.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977288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construção de elementos no formulário, junto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&gt;: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&gt;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""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valor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placeholder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“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readonly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radio; date;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hidden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683425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37104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Dentro da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a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é bastante utilizada para ações de elementos do formulário:</a:t>
            </a:r>
          </a:p>
          <a:p>
            <a:pPr marL="447675" lvl="1" indent="0" algn="just">
              <a:buNone/>
            </a:pP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7675" lvl="1" indent="0" algn="just">
              <a:buNone/>
            </a:pP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"Tipo" </a:t>
            </a:r>
            <a:r>
              <a:rPr lang="pt-BR" sz="2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“</a:t>
            </a:r>
            <a:r>
              <a:rPr lang="pt-BR" sz="2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pk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“&gt;</a:t>
            </a:r>
          </a:p>
          <a:p>
            <a:pPr marL="447675" lvl="1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pt-BR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Texto</a:t>
            </a:r>
            <a:r>
              <a:rPr lang="pt-BR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&lt;\</a:t>
            </a:r>
            <a:r>
              <a:rPr lang="pt-BR" sz="2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2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pt-BR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reset, </a:t>
            </a: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020054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lvl="1" indent="0" algn="just">
              <a:buNone/>
            </a:pP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Quando clicamos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um 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da </a:t>
            </a:r>
            <a:r>
              <a:rPr lang="pt-BR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&lt;a&gt;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link utiliza o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GET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método GET possui </a:t>
            </a:r>
            <a:r>
              <a:rPr lang="pt-B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capacidade para 2.048 caracteres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é utilizado para passar pequenas informações ao servidor. </a:t>
            </a: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84081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Exemplo1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264889888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action_page.php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=“veiculo1"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=“Bicicleta"&gt;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="vehicle1"&gt; Eu tenho uma bicicleta&lt;/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veiculo2"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=“Carro"&gt;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="vehicle2"&gt; Eu tenho um carro&lt;/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checkbox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 veiculo3" </a:t>
            </a:r>
            <a:r>
              <a:rPr lang="pt-BR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=“Barco"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checked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="vehicle3"&gt; Eu tenho um barco&lt;/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447675" lvl="1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 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="Submit"&gt;</a:t>
            </a: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943449933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Exemplo2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FCadAluno.php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="nome"&gt; Nome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		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="nome“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="80“ 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  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maxlength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="60“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/&gt;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	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023638232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Form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Exemplo3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parseInt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)"&gt;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0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="range"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="b"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="50" /&gt; 100 +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="a" 	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="10" /&gt; = &lt;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="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"&gt;&lt;/output&gt;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&lt;/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33843849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Ao especificar uma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apropriada para um serviço internet, também é possível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linkar ou interligar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sua página web a esse serviço. Por exemplo, é possível criar um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 entre sua página e o seu e-mail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mailto:helenocardosofilho@gmail.com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&gt;Entre em contato&lt;/a&gt;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Normalmente a conta de e-mail do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Outlook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3880142"/>
      </p:ext>
    </p:extLst>
  </p:cSld>
  <p:clrMapOvr>
    <a:masterClrMapping/>
  </p:clrMapOvr>
  <p:transition spd="med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SiteMap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arquivo nos formatos XML ou HTML que mostra os caminhos para as páginas do seu site, incluindo as categorias, imagens, vídeos e conteúdos em texto publicados.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Essa lista com todas as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irá funcionar como uma espécie de guia para que os robôs das ferramentas de busca possam encontrar mais facilmente as pesquisas feitas pelos usuários.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https://br.godaddy.com/blog/o-que-e-mapa-do-site-como-pode-ajudar-seu-site/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 Criação: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https://www.xml-sitemaps.com/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977476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</a:t>
            </a:r>
            <a:r>
              <a:rPr lang="en-US" b="1" dirty="0" err="1">
                <a:solidFill>
                  <a:srgbClr val="0070C0"/>
                </a:solidFill>
              </a:rPr>
              <a:t>Estatísticas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URLs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1. https://www.internetworldstats.com/stats.htm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2. https://gs.statcounter.com/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3. https://canaltech.com.br/navegadores/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pt-B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https://www.tecmundo.com.br/</a:t>
            </a: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514671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1226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IKENO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Sergio N.; DA COSTA MARCHI¹,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Késsia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Rita. Análise da Nova Linguagem HTML5 para o Desenvolvimento Web.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http://siteunidavi.s3.amazonaws.com/revistaCaminhos/ano3.pdf#page=25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BATISTA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Rafael NUNES et al. HTML5–O futuro da internet. ETIC-ENCONTRO DE INICIAÇÃO CIENTÍFICA-ISSN 21-76-8498, v. 7, n. 7, 2011.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http://intertemas.toledoprudente.edu.br/index.php/ETIC/article/view/3960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https://www.youtube.com/watch?v=hu-q2zYwEYs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(HTML)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https://www.youtube.com/watch?v=UB1O30fR-EE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Desafios em Sala de Aula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Quiz HTML</a:t>
            </a:r>
          </a:p>
          <a:p>
            <a:pPr marL="0" indent="0" algn="just">
              <a:buNone/>
            </a:pP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https://forms.gle/BgrjhXkrbM1Ymf3o7</a:t>
            </a: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s-E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SILVA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Mauricio Samy. HTML5: a linguagem de marcação que revolucionou a web.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2019.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https://developer.mozilla.org/pt-BR/docs/Web/HTML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Site: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https://www.w3schools.com/html/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 </a:t>
            </a:r>
            <a:r>
              <a:rPr lang="pt-BR" sz="4800" b="1">
                <a:solidFill>
                  <a:schemeClr val="bg1"/>
                </a:solidFill>
              </a:rPr>
              <a:t>de Software</a:t>
            </a:r>
            <a:br>
              <a:rPr lang="pt-BR" sz="4800" b="1" dirty="0">
                <a:solidFill>
                  <a:schemeClr val="bg1"/>
                </a:solidFill>
              </a:rPr>
            </a:br>
            <a:r>
              <a:rPr lang="pt-BR" sz="4800" b="1" dirty="0">
                <a:solidFill>
                  <a:schemeClr val="bg1"/>
                </a:solidFill>
              </a:rPr>
              <a:t>HTML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links entre diferentes seções de uma mesma página. 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site do Wikipédia, URL: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https://pt.wikipedia.org/wiki/Wikip%C3%A9dia:P%C3%A1gina_principal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9834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também é utilizada para criar links de seção.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É especificado  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documento que deseja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interligar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o nome da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precedido pelo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símbolo #.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entanto, será preciso utilizar o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que fará o navegador entender para onde deve ir após o usuário clicar em link criado.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navegador exibe o link, quando selecionado, exibirá a seção que começa com o nome especificado.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079161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=”#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 O que é Java Script &lt;/a&gt;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&gt;Java Script é uma linguagem de programação de interatividade no site&lt;/p&gt;</a:t>
            </a:r>
          </a:p>
        </p:txBody>
      </p:sp>
    </p:spTree>
    <p:extLst>
      <p:ext uri="{BB962C8B-B14F-4D97-AF65-F5344CB8AC3E}">
        <p14:creationId xmlns:p14="http://schemas.microsoft.com/office/powerpoint/2010/main" val="366166963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HTML – Tag a (Links)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4786"/>
            <a:ext cx="8865056" cy="390020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 criar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em imagens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que podem servir para acessar outras imagens, páginas web ou documentos.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Utilizamos a combinação da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com a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</a:t>
            </a:r>
            <a:r>
              <a:rPr 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para criar links numa imagem.</a:t>
            </a: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Exemplo: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href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=“URL”&gt;&lt;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img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=“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img_url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”&gt;&lt;/a&gt;</a:t>
            </a:r>
          </a:p>
        </p:txBody>
      </p:sp>
    </p:spTree>
    <p:extLst>
      <p:ext uri="{BB962C8B-B14F-4D97-AF65-F5344CB8AC3E}">
        <p14:creationId xmlns:p14="http://schemas.microsoft.com/office/powerpoint/2010/main" val="258964528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4726</TotalTime>
  <Words>3942</Words>
  <Application>Microsoft Office PowerPoint</Application>
  <PresentationFormat>Apresentação na tela (16:9)</PresentationFormat>
  <Paragraphs>404</Paragraphs>
  <Slides>56</Slides>
  <Notes>53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56</vt:i4>
      </vt:variant>
    </vt:vector>
  </HeadingPairs>
  <TitlesOfParts>
    <vt:vector size="60" baseType="lpstr">
      <vt:lpstr>Arial</vt:lpstr>
      <vt:lpstr>Calibri</vt:lpstr>
      <vt:lpstr>Times New Roman</vt:lpstr>
      <vt:lpstr>Office Theme</vt:lpstr>
      <vt:lpstr>Desenvolvimento  de Software HTML</vt:lpstr>
      <vt:lpstr>Aulas 03 HTML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Tag a (Links)</vt:lpstr>
      <vt:lpstr>HTML – Imagens Mapeadas</vt:lpstr>
      <vt:lpstr>HTML – Imagens Mapeadas</vt:lpstr>
      <vt:lpstr>HTML – Imagens Mapeadas</vt:lpstr>
      <vt:lpstr>HTML – Imagens Mapeadas</vt:lpstr>
      <vt:lpstr>HTML – Imagens Mapeadas</vt:lpstr>
      <vt:lpstr>HTML – Table</vt:lpstr>
      <vt:lpstr>HTML – Table</vt:lpstr>
      <vt:lpstr>HTML – Link</vt:lpstr>
      <vt:lpstr>HTML – Script</vt:lpstr>
      <vt:lpstr>HTML – Script</vt:lpstr>
      <vt:lpstr>HTML – Tags Semânticas</vt:lpstr>
      <vt:lpstr>HTML – Tags Semânticas *</vt:lpstr>
      <vt:lpstr>HTML – Main</vt:lpstr>
      <vt:lpstr>HTML – Header</vt:lpstr>
      <vt:lpstr>HTML – Section</vt:lpstr>
      <vt:lpstr>HTML – Article</vt:lpstr>
      <vt:lpstr>HTML – Footer</vt:lpstr>
      <vt:lpstr>HTML – Nav</vt:lpstr>
      <vt:lpstr>HTML – Nav</vt:lpstr>
      <vt:lpstr>HTML – Div</vt:lpstr>
      <vt:lpstr>HTML – Div</vt:lpstr>
      <vt:lpstr>HTML – Div</vt:lpstr>
      <vt:lpstr>HTML – Div</vt:lpstr>
      <vt:lpstr>HTML – Div</vt:lpstr>
      <vt:lpstr>HTML – abbr</vt:lpstr>
      <vt:lpstr>HTML – sup e sub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Form</vt:lpstr>
      <vt:lpstr>HTML – SiteMap</vt:lpstr>
      <vt:lpstr>HTML – Estatísticas/Conteúdos</vt:lpstr>
      <vt:lpstr>Leitura Específica</vt:lpstr>
      <vt:lpstr>Aprenda+</vt:lpstr>
      <vt:lpstr>Dinâmica/Atividades</vt:lpstr>
      <vt:lpstr>Referências Bibliográficas</vt:lpstr>
      <vt:lpstr>Desenvolvimento  de Software HTML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937</cp:revision>
  <dcterms:created xsi:type="dcterms:W3CDTF">2020-03-17T20:12:34Z</dcterms:created>
  <dcterms:modified xsi:type="dcterms:W3CDTF">2024-03-26T14:07:34Z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