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6"/>
  </p:notesMasterIdLst>
  <p:sldIdLst>
    <p:sldId id="256" r:id="rId2"/>
    <p:sldId id="291" r:id="rId3"/>
    <p:sldId id="487" r:id="rId4"/>
    <p:sldId id="397" r:id="rId5"/>
    <p:sldId id="409" r:id="rId6"/>
    <p:sldId id="416" r:id="rId7"/>
    <p:sldId id="396" r:id="rId8"/>
    <p:sldId id="429" r:id="rId9"/>
    <p:sldId id="405" r:id="rId10"/>
    <p:sldId id="407" r:id="rId11"/>
    <p:sldId id="404" r:id="rId12"/>
    <p:sldId id="406" r:id="rId13"/>
    <p:sldId id="408" r:id="rId14"/>
    <p:sldId id="410" r:id="rId15"/>
    <p:sldId id="531" r:id="rId16"/>
    <p:sldId id="398" r:id="rId17"/>
    <p:sldId id="411" r:id="rId18"/>
    <p:sldId id="412" r:id="rId19"/>
    <p:sldId id="413" r:id="rId20"/>
    <p:sldId id="414" r:id="rId21"/>
    <p:sldId id="415" r:id="rId22"/>
    <p:sldId id="417" r:id="rId23"/>
    <p:sldId id="418" r:id="rId24"/>
    <p:sldId id="419" r:id="rId25"/>
    <p:sldId id="421" r:id="rId26"/>
    <p:sldId id="443" r:id="rId27"/>
    <p:sldId id="424" r:id="rId28"/>
    <p:sldId id="426" r:id="rId29"/>
    <p:sldId id="427" r:id="rId30"/>
    <p:sldId id="428" r:id="rId31"/>
    <p:sldId id="430" r:id="rId32"/>
    <p:sldId id="425" r:id="rId33"/>
    <p:sldId id="450" r:id="rId34"/>
    <p:sldId id="451" r:id="rId35"/>
    <p:sldId id="452" r:id="rId36"/>
    <p:sldId id="449" r:id="rId37"/>
    <p:sldId id="448" r:id="rId38"/>
    <p:sldId id="447" r:id="rId39"/>
    <p:sldId id="445" r:id="rId40"/>
    <p:sldId id="444" r:id="rId41"/>
    <p:sldId id="441" r:id="rId42"/>
    <p:sldId id="442" r:id="rId43"/>
    <p:sldId id="440" r:id="rId44"/>
    <p:sldId id="446" r:id="rId45"/>
    <p:sldId id="453" r:id="rId46"/>
    <p:sldId id="455" r:id="rId47"/>
    <p:sldId id="454" r:id="rId48"/>
    <p:sldId id="431" r:id="rId49"/>
    <p:sldId id="438" r:id="rId50"/>
    <p:sldId id="435" r:id="rId51"/>
    <p:sldId id="436" r:id="rId52"/>
    <p:sldId id="437" r:id="rId53"/>
    <p:sldId id="432" r:id="rId54"/>
    <p:sldId id="433" r:id="rId55"/>
    <p:sldId id="434" r:id="rId56"/>
    <p:sldId id="506" r:id="rId57"/>
    <p:sldId id="509" r:id="rId58"/>
    <p:sldId id="525" r:id="rId59"/>
    <p:sldId id="526" r:id="rId60"/>
    <p:sldId id="527" r:id="rId61"/>
    <p:sldId id="529" r:id="rId62"/>
    <p:sldId id="528" r:id="rId63"/>
    <p:sldId id="530" r:id="rId64"/>
    <p:sldId id="532" r:id="rId65"/>
    <p:sldId id="537" r:id="rId66"/>
    <p:sldId id="533" r:id="rId67"/>
    <p:sldId id="534" r:id="rId68"/>
    <p:sldId id="535" r:id="rId69"/>
    <p:sldId id="536" r:id="rId70"/>
    <p:sldId id="538" r:id="rId71"/>
    <p:sldId id="539" r:id="rId72"/>
    <p:sldId id="540" r:id="rId73"/>
    <p:sldId id="541" r:id="rId74"/>
    <p:sldId id="542" r:id="rId75"/>
    <p:sldId id="543" r:id="rId76"/>
    <p:sldId id="545" r:id="rId77"/>
    <p:sldId id="546" r:id="rId78"/>
    <p:sldId id="547" r:id="rId79"/>
    <p:sldId id="548" r:id="rId80"/>
    <p:sldId id="549" r:id="rId81"/>
    <p:sldId id="550" r:id="rId82"/>
    <p:sldId id="551" r:id="rId83"/>
    <p:sldId id="552" r:id="rId84"/>
    <p:sldId id="553" r:id="rId85"/>
    <p:sldId id="554" r:id="rId86"/>
    <p:sldId id="544" r:id="rId87"/>
    <p:sldId id="555" r:id="rId88"/>
    <p:sldId id="556" r:id="rId89"/>
    <p:sldId id="558" r:id="rId90"/>
    <p:sldId id="557" r:id="rId91"/>
    <p:sldId id="577" r:id="rId92"/>
    <p:sldId id="561" r:id="rId93"/>
    <p:sldId id="560" r:id="rId94"/>
    <p:sldId id="559" r:id="rId95"/>
    <p:sldId id="562" r:id="rId96"/>
    <p:sldId id="563" r:id="rId97"/>
    <p:sldId id="564" r:id="rId98"/>
    <p:sldId id="565" r:id="rId99"/>
    <p:sldId id="566" r:id="rId100"/>
    <p:sldId id="567" r:id="rId101"/>
    <p:sldId id="572" r:id="rId102"/>
    <p:sldId id="569" r:id="rId103"/>
    <p:sldId id="570" r:id="rId104"/>
    <p:sldId id="571" r:id="rId105"/>
    <p:sldId id="568" r:id="rId106"/>
    <p:sldId id="573" r:id="rId107"/>
    <p:sldId id="574" r:id="rId108"/>
    <p:sldId id="575" r:id="rId109"/>
    <p:sldId id="576" r:id="rId110"/>
    <p:sldId id="333" r:id="rId111"/>
    <p:sldId id="323" r:id="rId112"/>
    <p:sldId id="334" r:id="rId113"/>
    <p:sldId id="337" r:id="rId114"/>
    <p:sldId id="309" r:id="rId1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116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9317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15362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61937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64751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8439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4110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982217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32717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15432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5943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32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616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114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027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58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269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2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68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703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229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47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622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596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22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654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582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340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69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0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7210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854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5430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648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3343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2528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5134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644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8604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77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427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5232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3769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9590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680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0277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683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585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6291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2897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88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6218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7921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6209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6948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2844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5927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0410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1872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9257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5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1365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7727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21754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1847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5939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9838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909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240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3084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0440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62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7391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09444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6496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0217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5720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1314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0579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43691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504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2516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967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402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13401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3082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62431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8382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999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42751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836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564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81751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181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4541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50720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72895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07669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96303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47280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43686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32746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70413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97352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79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dsfilmes-heleno.netlify.app/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2-6596/1933/1/012041/pdf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-learn.com/2021/12/spring-boot-starter-tutorial.html" TargetMode="Externa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W6IlUrxG8" TargetMode="Externa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t-br.reactjs.org/" TargetMode="External"/><Relationship Id="rId4" Type="http://schemas.openxmlformats.org/officeDocument/2006/relationships/hyperlink" Target="https://www.javatpoint.com/spring-boot-download-and-install-sts-ide" TargetMode="Externa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1.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xios@0.24.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1.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9pEHW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react-router-dom@6.2.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breakpoints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4.0/layout/grid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axios@0.24.0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portuguese/news/npm-x-npx-qual-e-a-diferen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guides/installation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pack.js.org/concepts/#loaders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pt-br.reactjs.org/docs/hooks-overview.html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pt-br.reactjs.org/docs/components-and-props.html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pm@8.12.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7P03kkrEG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pode.dev/%F0%9F%94%A5top-10-extens%C3%B5es-vscode-para-desenvolvimento-react-%F0%9F%94%A5/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arquivos criados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digitar: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 		OU 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Se necessário,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(arquivos: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alterar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=global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94092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-Utils (</a:t>
            </a:r>
            <a:r>
              <a:rPr lang="en-US" b="1" dirty="0" err="1">
                <a:solidFill>
                  <a:srgbClr val="0070C0"/>
                </a:solidFill>
              </a:rPr>
              <a:t>validade.ts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arq.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validade.ts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o seguinte conteúdo...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https://stackoverflow.com/questions/46155/whats-the-best-way-to-validate-an-email-address-in-javascript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function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validateEmail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(email: any) {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String(email)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.match(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/^(([^&lt;&gt;()[\]\\.,;:\s@"]+(\.[^&lt;&gt;()[\]\\.,;:\s@"]+)*)|(".+"))@((\[[0-9]{1,3}\.[0-9]{1,3}\.[0-9]{1,3}\.[0-9]{1,3}\])|(([a-zA-Z\-0-9]+\.)+[a-zA-Z]{2,}))$/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);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16403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score.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Acrescentar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AxiosRequestConfig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handleSubmit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React.FormEvent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HTMLFormElement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 =&gt;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event.preventDefault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Impede que o formulário seja enviado.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event.target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email.value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event.target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score.value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//console.log(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score);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RETURN 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82280"/>
      </p:ext>
    </p:extLst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!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validateEmail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RETURN 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67658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AxiosRequestConfig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BASE_URL,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'PUT',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url: '/scores',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data: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score: score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RETURN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07342"/>
      </p:ext>
    </p:extLst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Requisição de PUT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(response =&gt;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//console.log(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("/");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RETURN 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77770"/>
      </p:ext>
    </p:extLst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dentro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handleSubmit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35004"/>
      </p:ext>
    </p:extLst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depois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useNavigate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//console.log(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acrescentar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 Link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useNavigate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"react-router-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184935"/>
      </p:ext>
    </p:extLst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Netlify-&gt;Heroku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Configurar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variável de ambiente,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REACT_APP_BACKEND_URL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que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 opção: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Settings</a:t>
            </a:r>
          </a:p>
          <a:p>
            <a:pPr marL="904875" lvl="1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&amp;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Criar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marL="1348740" lvl="2" indent="-457200" algn="just">
              <a:buAutoNum type="arabicPeriod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REACT_APP_BACKEND_URL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do Back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/ no final</a:t>
            </a:r>
          </a:p>
          <a:p>
            <a:pPr marL="1348740" lvl="2" indent="-457200" algn="just">
              <a:buAutoNum type="arabicPeriod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Trigger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(</a:t>
            </a:r>
            <a:r>
              <a:rPr lang="pt-BR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lang="pt-BR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implantado).</a:t>
            </a:r>
          </a:p>
        </p:txBody>
      </p:sp>
    </p:spTree>
    <p:extLst>
      <p:ext uri="{BB962C8B-B14F-4D97-AF65-F5344CB8AC3E}">
        <p14:creationId xmlns:p14="http://schemas.microsoft.com/office/powerpoint/2010/main" val="4184699535"/>
      </p:ext>
    </p:extLst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Implantado</a:t>
            </a:r>
            <a:r>
              <a:rPr lang="en-US" b="1" dirty="0">
                <a:solidFill>
                  <a:srgbClr val="0070C0"/>
                </a:solidFill>
              </a:rPr>
              <a:t> App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identificar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sua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web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executar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dsfilmes-heleno.netlify.app/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Anexos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pasta 07 CSS.</a:t>
            </a:r>
          </a:p>
        </p:txBody>
      </p:sp>
    </p:spTree>
    <p:extLst>
      <p:ext uri="{BB962C8B-B14F-4D97-AF65-F5344CB8AC3E}">
        <p14:creationId xmlns:p14="http://schemas.microsoft.com/office/powerpoint/2010/main" val="4079207429"/>
      </p:ext>
    </p:extLst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Créditos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Finais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 Especiais para:</a:t>
            </a:r>
          </a:p>
          <a:p>
            <a:pPr marL="0" indent="0" algn="ctr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Nélio Alves,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Em Engenharia de Software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referência e inspiração na elaboração deste material didático.</a:t>
            </a:r>
          </a:p>
        </p:txBody>
      </p:sp>
    </p:spTree>
    <p:extLst>
      <p:ext uri="{BB962C8B-B14F-4D97-AF65-F5344CB8AC3E}">
        <p14:creationId xmlns:p14="http://schemas.microsoft.com/office/powerpoint/2010/main" val="22330189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Web; JPA; H2; PostgreSQL; Security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Web(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PostgreSQL(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JPA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H2(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Security(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renomear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Mover para dentro da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pastas(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27428825"/>
      </p:ext>
    </p:extLst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https://iopscience.iop.org/article/10.1088/1742-6596/1933/1/012041/pdf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autoprefixer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Replace color-adjust to print-color-adjust. The color-adjust shorthand is currently deprecated.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 autoprefixer@10.4.5 --save-exact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https://www.w3school-learn.com/2021/12/spring-boot-starter-tutorial.html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https://www.youtube.com/watch?v=DKW6IlUrxG8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https://www.javatpoint.com/spring-boot-download-and-install-sts-ide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https://pt-br.reactjs.org/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Craig. Spring Boot in action. Simon and Schuster, 2015.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REDDY, K. Siva Prasad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Beginning Spring Boot 2: Applications and microservices with the Spring framework.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https://spring.io/tools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IDE STS4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do STS4, acessar, File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(Next)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(selecionar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clicar Ok.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Spring Boot 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Caso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do TOMCAT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altere a porta no arquivo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conteúdo,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=8088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28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Backend/pom.xml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ProjetoApplication.java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Acrescentar no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pom.xml(duplo click)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arquivo de configurações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suas dependências, depois da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&lt;/plugin&gt;, a seguinte instrução: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&lt;!--$NO-MVN-MAN-VER$--&gt;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projeto web, botão direito do mouse,  menu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Update Project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Marcar 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Update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Snapshots/Releases.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58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Extensões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usado para quaisquer módulos e trechos de código feitos 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puro. Você deve usar arquivos JS ao escrever funções que não usarão nenhum recurso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serão usadas entre diferentes componentes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sintaxe de arquivo usada pela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renderizar componentes, importar arquivos CSS e usar ganchos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outras coisas.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versão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adiciona digitação estática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1315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seguintes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projeto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rotas no front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 add react-router-dom@6.2.1 @types/react-router-dom@5.3.2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bootstrap@5.1.3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 integração com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axios@0.24.0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Anexo,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“),</a:t>
            </a:r>
          </a:p>
        </p:txBody>
      </p:sp>
    </p:spTree>
    <p:extLst>
      <p:ext uri="{BB962C8B-B14F-4D97-AF65-F5344CB8AC3E}">
        <p14:creationId xmlns:p14="http://schemas.microsoft.com/office/powerpoint/2010/main" val="2850655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Public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arquivos,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Limpar os comentários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as referências link das imagens deletadas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o título do projeto web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os arquivos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.test.js,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.css,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.svg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reportWebVitals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.js e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setupTests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index.css;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053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26126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'react-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/client';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'./App';</a:t>
            </a:r>
          </a:p>
          <a:p>
            <a:pPr marL="891540" lvl="2" indent="0" algn="just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=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.createRoot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('root') as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HTMLElement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);</a:t>
            </a:r>
          </a:p>
          <a:p>
            <a:pPr marL="891540" lvl="2" indent="0" algn="just">
              <a:buNone/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18752894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Aulas 11 </a:t>
            </a:r>
            <a:r>
              <a:rPr lang="pt-BR" b="1" dirty="0">
                <a:solidFill>
                  <a:schemeClr val="bg1"/>
                </a:solidFill>
              </a:rPr>
              <a:t>JAVA Projeto Web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Arquitetura MVC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Versionamento </a:t>
            </a:r>
            <a:r>
              <a:rPr lang="pt-BR" sz="3600" b="1" dirty="0" err="1">
                <a:solidFill>
                  <a:schemeClr val="bg1"/>
                </a:solidFill>
              </a:rPr>
              <a:t>Git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Projeto </a:t>
            </a:r>
            <a:r>
              <a:rPr lang="pt-BR" sz="3600" b="1" dirty="0" err="1">
                <a:solidFill>
                  <a:schemeClr val="bg1"/>
                </a:solidFill>
              </a:rPr>
              <a:t>Monorepo</a:t>
            </a:r>
            <a:r>
              <a:rPr lang="pt-BR" sz="3600" b="1" dirty="0">
                <a:solidFill>
                  <a:schemeClr val="bg1"/>
                </a:solidFill>
              </a:rPr>
              <a:t>: Front e Back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Front </a:t>
            </a:r>
            <a:r>
              <a:rPr lang="pt-BR" sz="3600" b="1" dirty="0" err="1">
                <a:solidFill>
                  <a:schemeClr val="bg1"/>
                </a:solidFill>
              </a:rPr>
              <a:t>end</a:t>
            </a:r>
            <a:r>
              <a:rPr lang="pt-BR" sz="3600" b="1" dirty="0">
                <a:solidFill>
                  <a:schemeClr val="bg1"/>
                </a:solidFill>
              </a:rPr>
              <a:t> </a:t>
            </a:r>
            <a:r>
              <a:rPr lang="pt-BR" sz="3600" b="1" dirty="0" err="1">
                <a:solidFill>
                  <a:schemeClr val="bg1"/>
                </a:solidFill>
              </a:rPr>
              <a:t>React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pasta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browser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Web)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build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507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projeto front end.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terminal root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bootstrap@5.1.3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--force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7959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Incluir no arquivo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da linha: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0" indent="0" algn="just">
              <a:buNone/>
            </a:pP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'bootstrap/dist/css/bootstrap.css’;</a:t>
            </a:r>
          </a:p>
        </p:txBody>
      </p:sp>
    </p:spTree>
    <p:extLst>
      <p:ext uri="{BB962C8B-B14F-4D97-AF65-F5344CB8AC3E}">
        <p14:creationId xmlns:p14="http://schemas.microsoft.com/office/powerpoint/2010/main" val="157033810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 err="1">
                <a:solidFill>
                  <a:srgbClr val="FF0000"/>
                </a:solidFill>
              </a:rPr>
              <a:t>Incluir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@import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('https://fonts.googleapis.com/css2?family=Open+Sans:wght@400;700&amp;display=swap’);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--color-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#4D41C0;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box-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sans-serif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54792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background-color: #E5E5E5;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color: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https://fonts.google.com/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(buscar a(s)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3703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(dentro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pasta SRC)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dentro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como .SVG;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(&lt;, voltar) e exportar (.SVG);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star-full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0485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(incluir: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”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”,), incluir no início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Para facilitar os atalhos, no momento de referenciar os arquivos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funcionar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raiz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NODE_PATH=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97564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Próximos Passos (Criando um componente)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580365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github.svg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dsmovie-nav-content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Filmes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&lt;/h1&gt;</a:t>
            </a:r>
          </a:p>
        </p:txBody>
      </p:sp>
    </p:spTree>
    <p:extLst>
      <p:ext uri="{BB962C8B-B14F-4D97-AF65-F5344CB8AC3E}">
        <p14:creationId xmlns:p14="http://schemas.microsoft.com/office/powerpoint/2010/main" val="282198682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target="_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noreferrer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-link"&gt;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34432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84F348C-DBF3-0E5B-8E3C-FB34116A36CB}"/>
              </a:ext>
            </a:extLst>
          </p:cNvPr>
          <p:cNvSpPr/>
          <p:nvPr/>
        </p:nvSpPr>
        <p:spPr>
          <a:xfrm>
            <a:off x="425884" y="2041463"/>
            <a:ext cx="8292231" cy="299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7843CE-F59F-8F75-7521-F66445908C55}"/>
              </a:ext>
            </a:extLst>
          </p:cNvPr>
          <p:cNvSpPr/>
          <p:nvPr/>
        </p:nvSpPr>
        <p:spPr>
          <a:xfrm>
            <a:off x="529228" y="3144033"/>
            <a:ext cx="8085543" cy="1703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MVC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A25B04-D134-EA5E-2C03-45D127252B47}"/>
              </a:ext>
            </a:extLst>
          </p:cNvPr>
          <p:cNvSpPr/>
          <p:nvPr/>
        </p:nvSpPr>
        <p:spPr>
          <a:xfrm>
            <a:off x="602097" y="2095774"/>
            <a:ext cx="7918733" cy="369328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CONTROLADORES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REST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Controller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(C)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491ADB-B6E5-3386-D5A9-340772CB0362}"/>
              </a:ext>
            </a:extLst>
          </p:cNvPr>
          <p:cNvSpPr/>
          <p:nvPr/>
        </p:nvSpPr>
        <p:spPr>
          <a:xfrm>
            <a:off x="623170" y="3277348"/>
            <a:ext cx="7897660" cy="369328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SERVIÇOS (RN/Transações) – Camada </a:t>
            </a:r>
            <a:r>
              <a:rPr lang="pt-BR" b="1" dirty="0" err="1"/>
              <a:t>service</a:t>
            </a:r>
            <a:r>
              <a:rPr lang="pt-BR" b="1" dirty="0"/>
              <a:t> (V)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41553B-0F20-4CA4-D324-0D54B689D692}"/>
              </a:ext>
            </a:extLst>
          </p:cNvPr>
          <p:cNvSpPr/>
          <p:nvPr/>
        </p:nvSpPr>
        <p:spPr>
          <a:xfrm>
            <a:off x="623170" y="4330057"/>
            <a:ext cx="7897660" cy="369328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ACESSO A DADOS (Operações com BD)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Repository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(M)</a:t>
            </a:r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7BA8E044-AC4E-4B6E-E372-2F46E4EA56B2}"/>
              </a:ext>
            </a:extLst>
          </p:cNvPr>
          <p:cNvSpPr/>
          <p:nvPr/>
        </p:nvSpPr>
        <p:spPr>
          <a:xfrm>
            <a:off x="4334005" y="3720230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E8C4F0DA-AFC5-48BF-B094-39EDFFB48462}"/>
              </a:ext>
            </a:extLst>
          </p:cNvPr>
          <p:cNvSpPr/>
          <p:nvPr/>
        </p:nvSpPr>
        <p:spPr>
          <a:xfrm>
            <a:off x="4312938" y="2506268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899155-9835-604C-8241-9FD2A4AE2D4D}"/>
              </a:ext>
            </a:extLst>
          </p:cNvPr>
          <p:cNvSpPr/>
          <p:nvPr/>
        </p:nvSpPr>
        <p:spPr>
          <a:xfrm>
            <a:off x="404817" y="1054849"/>
            <a:ext cx="8229600" cy="369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Seta: de Cima para Baixo 13">
            <a:extLst>
              <a:ext uri="{FF2B5EF4-FFF2-40B4-BE49-F238E27FC236}">
                <a16:creationId xmlns:a16="http://schemas.microsoft.com/office/drawing/2014/main" id="{6CD1D12D-C432-B806-2601-D2B7E3CA5E3B}"/>
              </a:ext>
            </a:extLst>
          </p:cNvPr>
          <p:cNvSpPr/>
          <p:nvPr/>
        </p:nvSpPr>
        <p:spPr>
          <a:xfrm>
            <a:off x="4312937" y="1470574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0535BE-1CEB-7FAD-66D1-4B6A34835555}"/>
              </a:ext>
            </a:extLst>
          </p:cNvPr>
          <p:cNvSpPr txBox="1"/>
          <p:nvPr/>
        </p:nvSpPr>
        <p:spPr>
          <a:xfrm>
            <a:off x="4862943" y="1546875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(Requisições HTTP/REST)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DA115B-DA84-9DBB-C388-78384B7372E9}"/>
              </a:ext>
            </a:extLst>
          </p:cNvPr>
          <p:cNvSpPr txBox="1"/>
          <p:nvPr/>
        </p:nvSpPr>
        <p:spPr>
          <a:xfrm>
            <a:off x="4862942" y="2599357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781DAB-D9A3-2AE2-5883-68C13BABEF91}"/>
              </a:ext>
            </a:extLst>
          </p:cNvPr>
          <p:cNvSpPr txBox="1"/>
          <p:nvPr/>
        </p:nvSpPr>
        <p:spPr>
          <a:xfrm>
            <a:off x="4862943" y="3749913"/>
            <a:ext cx="217881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B9771-A70C-01C3-1CA6-EDE800EEA15B}"/>
              </a:ext>
            </a:extLst>
          </p:cNvPr>
          <p:cNvSpPr txBox="1"/>
          <p:nvPr/>
        </p:nvSpPr>
        <p:spPr>
          <a:xfrm>
            <a:off x="7135702" y="3788172"/>
            <a:ext cx="125431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Transações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B7D47D-CE0C-8394-7402-32252BA7E3CF}"/>
              </a:ext>
            </a:extLst>
          </p:cNvPr>
          <p:cNvSpPr txBox="1"/>
          <p:nvPr/>
        </p:nvSpPr>
        <p:spPr>
          <a:xfrm>
            <a:off x="529227" y="2650726"/>
            <a:ext cx="200103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2482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245629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Router-Dom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 biblioteca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trabalhar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react-router-dom@6.2.1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@types/react-router-dom@5.3.2</a:t>
            </a:r>
          </a:p>
        </p:txBody>
      </p:sp>
    </p:spTree>
    <p:extLst>
      <p:ext uri="{BB962C8B-B14F-4D97-AF65-F5344CB8AC3E}">
        <p14:creationId xmlns:p14="http://schemas.microsoft.com/office/powerpoint/2010/main" val="207146582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movie = 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id: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</a:p>
        </p:txBody>
      </p:sp>
    </p:spTree>
    <p:extLst>
      <p:ext uri="{BB962C8B-B14F-4D97-AF65-F5344CB8AC3E}">
        <p14:creationId xmlns:p14="http://schemas.microsoft.com/office/powerpoint/2010/main" val="277954009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image: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"https://www.themoviedb.org/t/p/w533_and_h300_bestv2/jBJWaqoSCiARWtfV0GlqHrcdidd.jpg",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"Juju",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330621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97247885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946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={`/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/${movie.id}`}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"&gt;Avaliar&lt;/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&lt;/Link&gt;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566208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3.5;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13;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93354830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{score &gt; 0 ?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score.toFixed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: "-"}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avaliações&lt;/p&gt;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092047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26312769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-stars-container"&gt;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85108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Estilo Arquitetural: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 BD PostgreSQL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Teste das requisições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57074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Arrow} from "assets/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arrow.svg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-box"&gt;</a:t>
            </a:r>
          </a:p>
        </p:txBody>
      </p:sp>
    </p:spTree>
    <p:extLst>
      <p:ext uri="{BB962C8B-B14F-4D97-AF65-F5344CB8AC3E}">
        <p14:creationId xmlns:p14="http://schemas.microsoft.com/office/powerpoint/2010/main" val="45238613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&lt;p&gt;{`${1} de ${3}`}&lt;/p&gt;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={false}&gt;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-flip-horizontal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16867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455008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duas pastas/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seus respectivos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../../components/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&lt;&gt;</a:t>
            </a:r>
          </a:p>
        </p:txBody>
      </p:sp>
    </p:spTree>
    <p:extLst>
      <p:ext uri="{BB962C8B-B14F-4D97-AF65-F5344CB8AC3E}">
        <p14:creationId xmlns:p14="http://schemas.microsoft.com/office/powerpoint/2010/main" val="250159924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=“container”&gt; 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0025373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318686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&lt;/&gt; 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931244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sz="3600" b="1" dirty="0" err="1">
                <a:solidFill>
                  <a:srgbClr val="0070C0"/>
                </a:solidFill>
              </a:rPr>
              <a:t>BootStrap</a:t>
            </a:r>
            <a:r>
              <a:rPr lang="en-US" sz="3600" b="1" dirty="0">
                <a:solidFill>
                  <a:srgbClr val="0070C0"/>
                </a:solidFill>
              </a:rPr>
              <a:t> breakpoints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https://getbootstrap.com/docs/5.0/layout/breakpoints/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Grids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https://getbootstrap.com/docs/4.0/layout/grid/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632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acrescentar: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'./styles.css’;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"https://www.themoviedb.org/t/p/w533_and_h300_bestv2/jBJWaqoSCiARWtfV0GlqHrcdidd.jpg",</a:t>
            </a:r>
          </a:p>
        </p:txBody>
      </p:sp>
    </p:spTree>
    <p:extLst>
      <p:ext uri="{BB962C8B-B14F-4D97-AF65-F5344CB8AC3E}">
        <p14:creationId xmlns:p14="http://schemas.microsoft.com/office/powerpoint/2010/main" val="199918249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"The Witcher",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  };</a:t>
            </a:r>
          </a:p>
          <a:p>
            <a:pPr marL="44767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	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</p:txBody>
      </p:sp>
    </p:spTree>
    <p:extLst>
      <p:ext uri="{BB962C8B-B14F-4D97-AF65-F5344CB8AC3E}">
        <p14:creationId xmlns:p14="http://schemas.microsoft.com/office/powerpoint/2010/main" val="24737650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Versionamento</a:t>
            </a:r>
            <a:r>
              <a:rPr lang="en-US" b="1" dirty="0">
                <a:solidFill>
                  <a:srgbClr val="0070C0"/>
                </a:solidFill>
              </a:rPr>
              <a:t> Git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repositório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monorepo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da configuração do 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https://github.com/CloudEducationBrazil/NOMEprojetoweb.git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91639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"&gt;Informe seu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&lt;input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="score"&gt;Informe sua avaliação&lt;/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id="score"&gt;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&gt;1&lt;/option&gt;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&gt;2&lt;/option&gt;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2720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&gt;5&lt;/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96214589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=“/”&gt;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mt-3"&gt;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&lt;/Link&gt;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0057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substituir: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lugar de: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ficar, assim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1495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inicia a configuração das rotas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path=":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subrota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&lt;/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2915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testar as rotas,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digite no browser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rota 1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/form/1 // rota 2</a:t>
            </a:r>
          </a:p>
        </p:txBody>
      </p:sp>
    </p:spTree>
    <p:extLst>
      <p:ext uri="{BB962C8B-B14F-4D97-AF65-F5344CB8AC3E}">
        <p14:creationId xmlns:p14="http://schemas.microsoft.com/office/powerpoint/2010/main" val="398753781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Netlify Deploy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/index.html 200   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 pelo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efetuar login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Sites,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site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Autorizar login/senha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directory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</a:t>
            </a:r>
          </a:p>
          <a:p>
            <a:pPr marL="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command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 build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 directory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frontend/build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Acompanhar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Menu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overview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80246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Netlify Deploy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Ajustes: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settings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</a:t>
            </a:r>
          </a:p>
          <a:p>
            <a:pPr marL="457200" indent="-45720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altere o nome do site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566807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Integração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Três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useParams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useNavigate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7166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com o terminal root, Instalar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axios@0.24.0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fazer requisições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Criar o arquivo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requests.js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seguinte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BASE_URL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process.env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REACT_APP_BACKEND_URL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 "http://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localhost:8092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??,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coalescência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arquivo, através da variável,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REACT_APP_BACKEND_URL,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realizar à integração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caso não exista a variável, será realizada um acesso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 LOCAL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499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NPM vs NPX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dependências/pacotes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uma ferramenta de interface de linha de comando, cujo propósito é facilitar a instalação e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dependências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hospedadas no registro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https://www.freecodecamp.org/portuguese/news/npm-x-npx-qual-e-a-diferenca/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2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retornos da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o conteúdo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seguir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 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score: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5950443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last: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totalElements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size: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number: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first: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numberOfElements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empty: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4629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Testando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função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inserir a seguinte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Errada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retorna vários objetos 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axios.get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http://localhost:8092/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=0").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);}); // Acesso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68987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definida no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BASE_URL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../../utils/requests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axios.get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(`${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movies?size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=12&amp;page=0`).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);});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inspecionar no browser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necessário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instalar a dependência,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save-dev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webpack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https://webpack.js.org/guides/installation/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https://webpack.js.org/concepts/#loaders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363663828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</a:p>
          <a:p>
            <a:pPr marL="0" indent="0" algn="ctr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74864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cujo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vinculado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vida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partir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funcionais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Mantêm o estado do componente;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Executar algo na instanciação ou destruição do componente, observar o estado.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useParams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Utilizar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é passado pela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useNavigate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Navegação.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https://pt-br.reactjs.org/docs/hooks-overview.html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88626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</a:t>
            </a:r>
            <a:r>
              <a:rPr lang="en-US" b="1" dirty="0" err="1">
                <a:solidFill>
                  <a:srgbClr val="0070C0"/>
                </a:solidFill>
              </a:rPr>
              <a:t>useState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acrescentar, antes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controla o estado.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 // iniciou na Pag. ZERO.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testar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&lt;p&gt;{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}&lt;/p&gt;</a:t>
            </a:r>
          </a:p>
        </p:txBody>
      </p:sp>
    </p:spTree>
    <p:extLst>
      <p:ext uri="{BB962C8B-B14F-4D97-AF65-F5344CB8AC3E}">
        <p14:creationId xmlns:p14="http://schemas.microsoft.com/office/powerpoint/2010/main" val="12331577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</a:t>
            </a:r>
            <a:r>
              <a:rPr lang="en-US" b="1" dirty="0" err="1">
                <a:solidFill>
                  <a:srgbClr val="0070C0"/>
                </a:solidFill>
              </a:rPr>
              <a:t>useState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 // seta página ZERO.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(`${BASE_URL}/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movies?size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=12&amp;page=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casting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 &gt; &lt;p&gt;{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}&lt;/p&gt; ...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937050215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</a:t>
            </a:r>
            <a:r>
              <a:rPr lang="en-US" b="1" dirty="0" err="1">
                <a:solidFill>
                  <a:srgbClr val="0070C0"/>
                </a:solidFill>
              </a:rPr>
              <a:t>useEffect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 // seta página ZERO.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 ) =&gt; {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(`${BASE_URL}/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movies?size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=12&amp;page=${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}`)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casting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});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[ ]);	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 &gt; &lt;p&gt;{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}&lt;/p&gt; ...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);    }</a:t>
            </a:r>
          </a:p>
        </p:txBody>
      </p:sp>
    </p:spTree>
    <p:extLst>
      <p:ext uri="{BB962C8B-B14F-4D97-AF65-F5344CB8AC3E}">
        <p14:creationId xmlns:p14="http://schemas.microsoft.com/office/powerpoint/2010/main" val="387408603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https://pt-br.reactjs.org/docs/components-and-props.html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Em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renderização 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coleção,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elemento renderizado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possuir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1588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(nodejs.org);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–v;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Versão 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npm@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8.12.1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https://yarnpkg.com/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</a:t>
            </a:r>
            <a:r>
              <a:rPr lang="pt-B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arquivo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172234501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/*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id: 1,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"https://www.themoviedb.org/t/p/w533_and_h300_bestv2/jBJWaqoSCiARWtfV0GlqHrcdidd.jpg",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score: 4.5,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};*/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07151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ERRADA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("http://localhost:8092/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movies?size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=12&amp;page=0").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(response =&gt; {console.log(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estado;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função que controla o estado.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 // seta na página ZERO.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1637213217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2457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&gt;({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[],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totalElements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numberOfElements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788266061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(() =&gt; {//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(`${BASE_URL}/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movies?size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=12&amp;page=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}&amp;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((response) =&gt;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casting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}, 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339443429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2457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 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="container"&gt;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{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page.content.map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{movie.id}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="col-sm-6 col-lg-4 col-xl-3 mb-3"&gt;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&lt;/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} ) } ...</a:t>
            </a:r>
          </a:p>
        </p:txBody>
      </p:sp>
    </p:spTree>
    <p:extLst>
      <p:ext uri="{BB962C8B-B14F-4D97-AF65-F5344CB8AC3E}">
        <p14:creationId xmlns:p14="http://schemas.microsoft.com/office/powerpoint/2010/main" val="874176908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BASE_URL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'./styles.css';</a:t>
            </a:r>
          </a:p>
        </p:txBody>
      </p:sp>
    </p:spTree>
    <p:extLst>
      <p:ext uri="{BB962C8B-B14F-4D97-AF65-F5344CB8AC3E}">
        <p14:creationId xmlns:p14="http://schemas.microsoft.com/office/powerpoint/2010/main" val="897066118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47218286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1"/>
            <a:ext cx="8865056" cy="40607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: Props )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/*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id: 1,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image: "https://www.themoviedb.org/t/p/w533_and_h300_bestv2/jBJWaqoSCiARWtfV0GlqHrcdidd.jpg",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title: "Juju",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count: 2,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score: 4.5,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}; */</a:t>
            </a:r>
          </a:p>
        </p:txBody>
      </p:sp>
    </p:spTree>
    <p:extLst>
      <p:ext uri="{BB962C8B-B14F-4D97-AF65-F5344CB8AC3E}">
        <p14:creationId xmlns:p14="http://schemas.microsoft.com/office/powerpoint/2010/main" val="2143774893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1"/>
            <a:ext cx="8865056" cy="40607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navigate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useNavigate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[movie,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&lt;Movie&gt;();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(() =&gt;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(`${BASE_URL}/movies/${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}`).then(response =&gt;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}, [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8243666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https://www.youtube.com/watch?v=c7P03kkrEG8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Prettier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JSX HTML;</a:t>
            </a:r>
          </a:p>
          <a:p>
            <a:pPr marL="457200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https://papode.dev/%F0%9F%94%A5top-10-extens%C3%B5es-vscode-para-desenvolvimento-react-%F0%9F%94%A5/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GUI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JSP; JFX;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https://www.figma.com/)</a:t>
            </a:r>
          </a:p>
        </p:txBody>
      </p:sp>
    </p:spTree>
    <p:extLst>
      <p:ext uri="{BB962C8B-B14F-4D97-AF65-F5344CB8AC3E}">
        <p14:creationId xmlns:p14="http://schemas.microsoft.com/office/powerpoint/2010/main" val="3311475677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1"/>
            <a:ext cx="8865056" cy="40607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-form-container"&gt;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-movie-card-image"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alt={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-card-bottom-container"&gt;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- 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-form"&gt;</a:t>
            </a:r>
          </a:p>
        </p:txBody>
      </p:sp>
    </p:spTree>
    <p:extLst>
      <p:ext uri="{BB962C8B-B14F-4D97-AF65-F5344CB8AC3E}">
        <p14:creationId xmlns:p14="http://schemas.microsoft.com/office/powerpoint/2010/main" val="1321137612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1"/>
            <a:ext cx="8865056" cy="40607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="form-group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-form-group"&gt;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="email"&gt;Informe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email&lt;/label&gt;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type="email"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id="email" /&gt;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&lt;/div&gt;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="form-group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-form-group"&gt;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="score"&gt;Informe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6742398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1"/>
            <a:ext cx="8865056" cy="40607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&lt;select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id="score"&gt;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&lt;option&gt;1&lt;/option&gt;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&lt;option&gt;2&lt;/option&gt;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&lt;option&gt;3&lt;/option&gt;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&lt;option&gt;4&lt;/option&gt;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&lt;option&gt;5&lt;/option&gt;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&lt;/select&gt;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&lt;/div&gt; </a:t>
            </a:r>
          </a:p>
        </p:txBody>
      </p:sp>
    </p:spTree>
    <p:extLst>
      <p:ext uri="{BB962C8B-B14F-4D97-AF65-F5344CB8AC3E}">
        <p14:creationId xmlns:p14="http://schemas.microsoft.com/office/powerpoint/2010/main" val="3315373838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1"/>
            <a:ext cx="8865056" cy="40607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-form-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type="submit"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-primary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&lt;/button&gt;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&lt;/div&gt;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1139853378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1"/>
            <a:ext cx="8865056" cy="40607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to="/"&gt;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&lt;button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-primary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mt-3"&gt;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&lt;/Link&gt;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7483993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</a:t>
            </a:r>
            <a:r>
              <a:rPr lang="en-US" b="1" dirty="0" err="1">
                <a:solidFill>
                  <a:srgbClr val="0070C0"/>
                </a:solidFill>
              </a:rPr>
              <a:t>useParams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 passados pela 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643372205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</a:t>
            </a:r>
            <a:r>
              <a:rPr lang="en-US" b="1" dirty="0" err="1">
                <a:solidFill>
                  <a:srgbClr val="0070C0"/>
                </a:solidFill>
              </a:rPr>
              <a:t>useParams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useParams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useParams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={`${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params.filmeId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}`}/&gt;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570686632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Props = {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score : number;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StarProps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fill : number;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antes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43179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getFills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(3.5) =&gt; [1, 1, 1, 0.5, 0]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testar no console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(Browser)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getFills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(4.1) =&gt; [1, 1, 1, 1, 0.5]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testar no console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(Browser)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getFills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[0, 0, 0, 0, 0];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integerPart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integerPart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i++)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 =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20569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 -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integerPart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integerPart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0.5;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633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https://github.com/facebook/create-react-app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digitar à instrução abaixo, quando concluir, testar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react, react-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react-scripts with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-template-typescript...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Quando conclui,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existir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deletar a pasta 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934932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Component Star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internamente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{ fill } 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StarProps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fill === 0 )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 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( fill === 1 )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  } 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else {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86967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score } 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getFills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-stars-container"&gt;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&lt;Star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[0]}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&lt;Star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[1]}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&lt;Star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[2]}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&lt;Star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[3]}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&lt;Star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[4]}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 }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82665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Props = {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score : number;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count : number;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68160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score,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3.5;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-score-container"&gt;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{score&gt;0 ?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score.toFixed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(1):"-"} &lt;/p&gt;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= { score 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"&gt;{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avaliações&lt;/p&gt;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 	}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02811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Props = {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movie:  Movie;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51728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=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movie.score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movie.count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...</a:t>
            </a:r>
          </a:p>
        </p:txBody>
      </p:sp>
    </p:spTree>
    <p:extLst>
      <p:ext uri="{BB962C8B-B14F-4D97-AF65-F5344CB8AC3E}">
        <p14:creationId xmlns:p14="http://schemas.microsoft.com/office/powerpoint/2010/main" val="598948250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"types/movie";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Props = {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page :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Function;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Pagination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{page,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: Props )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31382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Pagination(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{page,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: Props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-pagination-container"&gt;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-pagination-box"&gt;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-pagination-button"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page.first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=&gt;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(page.number-1)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&lt;/button&gt;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`${page.number+1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$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page.totalPages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}`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652035543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-pagination-button"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disabled={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page.last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={( ) =&gt;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(page.number+1)}&gt;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-flip-horizontal" /&gt;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&lt;/button&gt;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94077630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1234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depois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Método que irá controlar a mudança de página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handlePageChange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 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handlePageChange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...</a:t>
            </a:r>
          </a:p>
        </p:txBody>
      </p:sp>
    </p:spTree>
    <p:extLst>
      <p:ext uri="{BB962C8B-B14F-4D97-AF65-F5344CB8AC3E}">
        <p14:creationId xmlns:p14="http://schemas.microsoft.com/office/powerpoint/2010/main" val="599150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15389</TotalTime>
  <Words>7620</Words>
  <Application>Microsoft Office PowerPoint</Application>
  <PresentationFormat>Apresentação na tela (16:9)</PresentationFormat>
  <Paragraphs>1057</Paragraphs>
  <Slides>114</Slides>
  <Notes>111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114</vt:i4>
      </vt:variant>
    </vt:vector>
  </HeadingPairs>
  <TitlesOfParts>
    <vt:vector size="119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 Aulas 11 JAVA Projeto Web  Arquitetura MVC  Versionamento Git  Projeto Monorepo: Front e Back  Front end React</vt:lpstr>
      <vt:lpstr>JAVA – Modelo MVC JAVA</vt:lpstr>
      <vt:lpstr>JAVA – Arquitetura MVC</vt:lpstr>
      <vt:lpstr>JAVA – Versionamento Git</vt:lpstr>
      <vt:lpstr>JAVA – NPM vs NPX</vt:lpstr>
      <vt:lpstr>JAVA – Ambiente Frontend</vt:lpstr>
      <vt:lpstr>JAVA – Ambiente Frontend</vt:lpstr>
      <vt:lpstr>JAVA – Frontend</vt:lpstr>
      <vt:lpstr>JAVA – Testando Frontend</vt:lpstr>
      <vt:lpstr>JAVA – Ambiente Backend</vt:lpstr>
      <vt:lpstr>JAVA – Testanto Backend</vt:lpstr>
      <vt:lpstr>JAVA – Testanto Backend/pom.xml</vt:lpstr>
      <vt:lpstr>JAVA – Fontend – Extensões</vt:lpstr>
      <vt:lpstr>JAVA – Fontend – Bibliotecas</vt:lpstr>
      <vt:lpstr>JAVA – Fontend – Pasta Public</vt:lpstr>
      <vt:lpstr>JAVA – Fontend – Pasta Src</vt:lpstr>
      <vt:lpstr>JAVA – Fontend – Revisar App.tsx</vt:lpstr>
      <vt:lpstr>JAVA – Fontend – Revisar index.tsx</vt:lpstr>
      <vt:lpstr>JAVA – Fontend – Testando</vt:lpstr>
      <vt:lpstr>JAVA – Fontend – Bootstrap</vt:lpstr>
      <vt:lpstr>JAVA – Fontend – index.tsx</vt:lpstr>
      <vt:lpstr>JAVA – Fontend – index.css (Incluir)</vt:lpstr>
      <vt:lpstr>JAVA – Fontend – index.css (…)</vt:lpstr>
      <vt:lpstr>JAVA – Fontend</vt:lpstr>
      <vt:lpstr>JAVA – Fontend</vt:lpstr>
      <vt:lpstr>JAVA – Fontend</vt:lpstr>
      <vt:lpstr>JAVA – Fontend – Navbar (index.tsx)</vt:lpstr>
      <vt:lpstr>JAVA – Fontend – Navbar (index.tsx)</vt:lpstr>
      <vt:lpstr>JAVA – Fontend – Navbar (index.tsx)</vt:lpstr>
      <vt:lpstr>JAVA – Fontend – Router-Dom</vt:lpstr>
      <vt:lpstr>JAVA-Fontend-MovieCard (index.tsx)</vt:lpstr>
      <vt:lpstr>JAVA-Fontend-MovieCard (index.tsx)</vt:lpstr>
      <vt:lpstr>JAVA-Fontend-MovieCard (index.tsx)</vt:lpstr>
      <vt:lpstr>JAVA-Fontend-MovieCard (index.tsx)</vt:lpstr>
      <vt:lpstr>JAVA-Fontend-MovieScore (index.tsx)</vt:lpstr>
      <vt:lpstr>JAVA-Fontend-MovieScore (index.tsx)</vt:lpstr>
      <vt:lpstr>JAVA–Fontend–MovieStars (index.tsx)</vt:lpstr>
      <vt:lpstr>JAVA–Fontend–MovieStars (index.tsx)</vt:lpstr>
      <vt:lpstr>JAVA–Fontend–Pagination (index.tsx)</vt:lpstr>
      <vt:lpstr>JAVA–Fontend–Pagination (index.tsx)</vt:lpstr>
      <vt:lpstr>JAVA–Fontend–Pagination (index.tsx)</vt:lpstr>
      <vt:lpstr>JAVA – Fontend – Listing (index.tsx)</vt:lpstr>
      <vt:lpstr>JAVA – Fontend – Listing (index.tsx)</vt:lpstr>
      <vt:lpstr>JAVA – Fontend – Listing (index.tsx)</vt:lpstr>
      <vt:lpstr>JAVA – Fontend – Listing (index.tsx)</vt:lpstr>
      <vt:lpstr>JAVA – Fontend – BootStrap breakpoints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App.tsx</vt:lpstr>
      <vt:lpstr>JAVA – Fontend – App.tsx</vt:lpstr>
      <vt:lpstr>JAVA – Fontend – App.tsx</vt:lpstr>
      <vt:lpstr>JAVA – Fontend – Netlify Deploy</vt:lpstr>
      <vt:lpstr>JAVA – Fontend – Netlify Deploy</vt:lpstr>
      <vt:lpstr>JAVA – Integração Front + Back</vt:lpstr>
      <vt:lpstr>JAVA – Integração Front + Back</vt:lpstr>
      <vt:lpstr>JAVA – Integração Front + Back</vt:lpstr>
      <vt:lpstr>JAVA – Integração Front + Back</vt:lpstr>
      <vt:lpstr>JAVA – Integração Front + Back</vt:lpstr>
      <vt:lpstr>JAVA – Integração Front + Back</vt:lpstr>
      <vt:lpstr>JAVA – React</vt:lpstr>
      <vt:lpstr>JAVA – React Hooks</vt:lpstr>
      <vt:lpstr>JAVA – React Hooks useState</vt:lpstr>
      <vt:lpstr>JAVA – React Hooks useState</vt:lpstr>
      <vt:lpstr>JAVA – React Hooks useEffect</vt:lpstr>
      <vt:lpstr>JAVA – React Hooks Props</vt:lpstr>
      <vt:lpstr>JAVA – React Hooks Props</vt:lpstr>
      <vt:lpstr>JAVA – React Hooks Props</vt:lpstr>
      <vt:lpstr>JAVA – React Hooks Props</vt:lpstr>
      <vt:lpstr>JAVA – React Hooks Props</vt:lpstr>
      <vt:lpstr>JAVA – React Hooks Props</vt:lpstr>
      <vt:lpstr>JAVA – React Hooks Props</vt:lpstr>
      <vt:lpstr>JAVA-Fontend-FormCard (index.tsx)</vt:lpstr>
      <vt:lpstr>JAVA-Fontend-FormCard (index.tsx)</vt:lpstr>
      <vt:lpstr>JAVA-Fontend-FormCard (index.tsx)</vt:lpstr>
      <vt:lpstr>JAVA-Fontend-FormCard (index.tsx)</vt:lpstr>
      <vt:lpstr>JAVA-Fontend-FormCard (index.tsx)</vt:lpstr>
      <vt:lpstr>JAVA-Fontend-FormCard (index.tsx)</vt:lpstr>
      <vt:lpstr>JAVA-Fontend-FormCard (index.tsx)</vt:lpstr>
      <vt:lpstr>JAVA-Fontend-FormCard (index.tsx)</vt:lpstr>
      <vt:lpstr>JAVA-Fontend-FormCard (index.tsx)</vt:lpstr>
      <vt:lpstr>JAVA – React Hooks useParams</vt:lpstr>
      <vt:lpstr>JAVA – React Hooks useParams</vt:lpstr>
      <vt:lpstr>JAVA-Fontend-MovieStars (index.tsx)</vt:lpstr>
      <vt:lpstr>JAVA-Fontend-MovieStars (index.tsx)</vt:lpstr>
      <vt:lpstr>JAVA-Fontend-MovieStars (index.tsx)</vt:lpstr>
      <vt:lpstr>JAVA-Fontend-MovieStars (index.tsx)</vt:lpstr>
      <vt:lpstr>JAVA-Fontend-MovieStars (index.tsx)</vt:lpstr>
      <vt:lpstr>JAVA-Fontend-MovieScore (index.tsx)</vt:lpstr>
      <vt:lpstr>JAVA-Fontend-MovieScore (index.tsx)</vt:lpstr>
      <vt:lpstr>JAVA-Fontend-MovieCard (index.tsx)</vt:lpstr>
      <vt:lpstr>JAVA-Fontend-MovieCard (index.tsx)</vt:lpstr>
      <vt:lpstr>JAVA-Fontend-Pagination (index.tsx)</vt:lpstr>
      <vt:lpstr>JAVA-Fontend-Pagination (index.tsx)</vt:lpstr>
      <vt:lpstr>JAVA-Fontend-Pagination (index.tsx)</vt:lpstr>
      <vt:lpstr>JAVA-Fontend-Listing (index.tsx)</vt:lpstr>
      <vt:lpstr>JAVA-Fontend-Utils (validade.ts)</vt:lpstr>
      <vt:lpstr>JAVA-Fontend-FormCard (index.tsx)</vt:lpstr>
      <vt:lpstr>JAVA-Fontend-FormCard (index.tsx)</vt:lpstr>
      <vt:lpstr>JAVA-Fontend-FormCard (index.tsx)</vt:lpstr>
      <vt:lpstr>JAVA-Fontend-FormCard (index.tsx)</vt:lpstr>
      <vt:lpstr>JAVA-Fontend-FormCard (index.tsx)</vt:lpstr>
      <vt:lpstr>JAVA-Fontend-FormCard (index.tsx)</vt:lpstr>
      <vt:lpstr>JAVA-Integrar Netlify-&gt;Heroku</vt:lpstr>
      <vt:lpstr>JAVA – Implantado App Web</vt:lpstr>
      <vt:lpstr>JAVA – Créditos Finais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1991</cp:revision>
  <dcterms:created xsi:type="dcterms:W3CDTF">2020-03-17T20:12:34Z</dcterms:created>
  <dcterms:modified xsi:type="dcterms:W3CDTF">2024-03-26T14:10:03Z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