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5"/>
  </p:notesMasterIdLst>
  <p:sldIdLst>
    <p:sldId id="256" r:id="rId2"/>
    <p:sldId id="291" r:id="rId3"/>
    <p:sldId id="470" r:id="rId4"/>
    <p:sldId id="457" r:id="rId5"/>
    <p:sldId id="458" r:id="rId6"/>
    <p:sldId id="459" r:id="rId7"/>
    <p:sldId id="460" r:id="rId8"/>
    <p:sldId id="461" r:id="rId9"/>
    <p:sldId id="462" r:id="rId10"/>
    <p:sldId id="469" r:id="rId11"/>
    <p:sldId id="463" r:id="rId12"/>
    <p:sldId id="465" r:id="rId13"/>
    <p:sldId id="466" r:id="rId14"/>
    <p:sldId id="467" r:id="rId15"/>
    <p:sldId id="468" r:id="rId16"/>
    <p:sldId id="456" r:id="rId17"/>
    <p:sldId id="471" r:id="rId18"/>
    <p:sldId id="473" r:id="rId19"/>
    <p:sldId id="525" r:id="rId20"/>
    <p:sldId id="526" r:id="rId21"/>
    <p:sldId id="472" r:id="rId22"/>
    <p:sldId id="475" r:id="rId23"/>
    <p:sldId id="399" r:id="rId24"/>
    <p:sldId id="501" r:id="rId25"/>
    <p:sldId id="521" r:id="rId26"/>
    <p:sldId id="502" r:id="rId27"/>
    <p:sldId id="503" r:id="rId28"/>
    <p:sldId id="505" r:id="rId29"/>
    <p:sldId id="477" r:id="rId30"/>
    <p:sldId id="478" r:id="rId31"/>
    <p:sldId id="480" r:id="rId32"/>
    <p:sldId id="479" r:id="rId33"/>
    <p:sldId id="495" r:id="rId34"/>
    <p:sldId id="481" r:id="rId35"/>
    <p:sldId id="483" r:id="rId36"/>
    <p:sldId id="403" r:id="rId37"/>
    <p:sldId id="499" r:id="rId38"/>
    <p:sldId id="482" r:id="rId39"/>
    <p:sldId id="484" r:id="rId40"/>
    <p:sldId id="485" r:id="rId41"/>
    <p:sldId id="487" r:id="rId42"/>
    <p:sldId id="488" r:id="rId43"/>
    <p:sldId id="489" r:id="rId44"/>
    <p:sldId id="490" r:id="rId45"/>
    <p:sldId id="491" r:id="rId46"/>
    <p:sldId id="492" r:id="rId47"/>
    <p:sldId id="493" r:id="rId48"/>
    <p:sldId id="494" r:id="rId49"/>
    <p:sldId id="497" r:id="rId50"/>
    <p:sldId id="496" r:id="rId51"/>
    <p:sldId id="510" r:id="rId52"/>
    <p:sldId id="498" r:id="rId53"/>
    <p:sldId id="500" r:id="rId54"/>
    <p:sldId id="511" r:id="rId55"/>
    <p:sldId id="512" r:id="rId56"/>
    <p:sldId id="515" r:id="rId57"/>
    <p:sldId id="513" r:id="rId58"/>
    <p:sldId id="516" r:id="rId59"/>
    <p:sldId id="517" r:id="rId60"/>
    <p:sldId id="518" r:id="rId61"/>
    <p:sldId id="519" r:id="rId62"/>
    <p:sldId id="514" r:id="rId63"/>
    <p:sldId id="520" r:id="rId64"/>
    <p:sldId id="507" r:id="rId65"/>
    <p:sldId id="524" r:id="rId66"/>
    <p:sldId id="523" r:id="rId67"/>
    <p:sldId id="522" r:id="rId68"/>
    <p:sldId id="508" r:id="rId69"/>
    <p:sldId id="333" r:id="rId70"/>
    <p:sldId id="323" r:id="rId71"/>
    <p:sldId id="334" r:id="rId72"/>
    <p:sldId id="337" r:id="rId73"/>
    <p:sldId id="309" r:id="rId7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2236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4028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9491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5391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5099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7142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8300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6353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6670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8270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521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3762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6005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13716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1199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1336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50426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45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04569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82010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5410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5845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19686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74470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84236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9787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98982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05100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58421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62871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5529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88891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011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47228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57223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4473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7218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38015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70879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2927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45261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58521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59785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5166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6213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82245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62567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62997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96238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2861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398114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6224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917851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636907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5295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21066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685211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441397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958413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71280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682933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373169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083247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183004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733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347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2/movies?size=12&amp;page=1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2-console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pt_br/apigateway/latest/developerguide/how-to-cor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2/movies?size=12&amp;page=1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calhost:8092/movies?size=12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roku.com/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iopscience.iop.org/article/10.1088/1742-6596/1933/1/012041/pdf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-learn.com/2021/12/spring-boot-starter-tutorial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KW6IlUrxG8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pt-br.reactjs.org/" TargetMode="External"/><Relationship Id="rId4" Type="http://schemas.openxmlformats.org/officeDocument/2006/relationships/hyperlink" Target="https://www.javatpoint.com/spring-boot-download-and-install-sts-ide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conceitual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Definir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(primitivos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com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letras maiúsculas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melhor para integração com banco de dados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64044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Botão direito do mouse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para criar construtores / modificadores.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criar: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/Tipos;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Vazio;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argumentos;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(encapsulamento)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88414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{//Os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javax.persistence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java.util.HashSet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java.util.Set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score;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OneToMany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mappedBy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id.movie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 // Set(interface), conjunto para não repetir dados.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classe q implementa uma interface.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Set&lt;Score&gt;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&lt;&gt;();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{}</a:t>
            </a:r>
          </a:p>
        </p:txBody>
      </p:sp>
    </p:spTree>
    <p:extLst>
      <p:ext uri="{BB962C8B-B14F-4D97-AF65-F5344CB8AC3E}">
        <p14:creationId xmlns:p14="http://schemas.microsoft.com/office/powerpoint/2010/main" val="185054703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Double score,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this.id = id;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score;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id; 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id) { this.id = id;	}</a:t>
            </a:r>
          </a:p>
        </p:txBody>
      </p:sp>
    </p:spTree>
    <p:extLst>
      <p:ext uri="{BB962C8B-B14F-4D97-AF65-F5344CB8AC3E}">
        <p14:creationId xmlns:p14="http://schemas.microsoft.com/office/powerpoint/2010/main" val="265920458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Double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score;}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(Double score)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score;}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146960529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Somente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pois eh um tipo de lista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Set&lt;Score&gt;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getScores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scores;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385537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User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De acordo com o modelo conceitual.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 classe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criar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demais objetos(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 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utilizando a opção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26672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</a:t>
            </a:r>
            <a:r>
              <a:rPr lang="en-US" b="1" dirty="0" err="1">
                <a:solidFill>
                  <a:srgbClr val="0070C0"/>
                </a:solidFill>
              </a:rPr>
              <a:t>ScorePK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De acordo com o modelo conceitual.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classe irá representar a chave composta(PK), pois no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identificador de cada classe,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só pode ser associado a um atributo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id. 	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declarar o atributo como chave composta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faz-se necessário instanciar com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e.g.:,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8189093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</a:t>
            </a:r>
            <a:r>
              <a:rPr lang="en-US" b="1" dirty="0" err="1">
                <a:solidFill>
                  <a:srgbClr val="0070C0"/>
                </a:solidFill>
              </a:rPr>
              <a:t>ScorePK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para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os valores, criar os seguintes métodos: 	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.setMovie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891540" lvl="2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.setUser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 classe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criar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demais objetos(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utilizando a opção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047037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</a:t>
            </a:r>
            <a:r>
              <a:rPr lang="en-US" b="1" dirty="0" err="1">
                <a:solidFill>
                  <a:srgbClr val="0070C0"/>
                </a:solidFill>
              </a:rPr>
              <a:t>ScorePK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Veja como ficou o código final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com.cloudeducation.dsfilmes.entities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java.io.Serializable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java.util.Objects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javax.persistence.Embeddable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javax.persistence.JoinColumn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javax.persistence.ManyToOne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4389549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Aulas 12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JAVA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Back </a:t>
            </a:r>
            <a:r>
              <a:rPr lang="pt-BR" b="1" dirty="0" err="1">
                <a:solidFill>
                  <a:schemeClr val="bg1"/>
                </a:solidFill>
              </a:rPr>
              <a:t>end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</a:t>
            </a:r>
            <a:r>
              <a:rPr lang="en-US" b="1" dirty="0" err="1">
                <a:solidFill>
                  <a:srgbClr val="0070C0"/>
                </a:solidFill>
              </a:rPr>
              <a:t>ScorePK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Embeddable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implements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Serializable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private static final long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serialVersionUID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1L;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ManyToOne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JoinColumn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Movie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nb-NO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nb-NO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ManyToOne</a:t>
            </a:r>
          </a:p>
          <a:p>
            <a:pPr marL="0" indent="0" algn="just">
              <a:buNone/>
            </a:pPr>
            <a:r>
              <a:rPr lang="nb-NO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nb-NO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JoinColumn</a:t>
            </a:r>
            <a:r>
              <a:rPr lang="nb-NO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b-NO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nb-NO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"user_id")</a:t>
            </a:r>
          </a:p>
          <a:p>
            <a:pPr marL="0" indent="0" algn="just">
              <a:buNone/>
            </a:pPr>
            <a:r>
              <a:rPr lang="nb-NO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b-NO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nb-NO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user;</a:t>
            </a:r>
          </a:p>
          <a:p>
            <a:pPr marL="0" indent="0" algn="just">
              <a:buNone/>
            </a:pPr>
            <a:r>
              <a:rPr lang="nb-NO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b-NO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nb-NO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ScorePK() { }   ...  // definir os </a:t>
            </a:r>
            <a:r>
              <a:rPr lang="nb-NO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e set </a:t>
            </a:r>
            <a:r>
              <a:rPr lang="nb-NO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96742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Entities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dentro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De acordo com o modelo conceitual.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 classe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criar 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demais objetos(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 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utilizando a opção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 reservada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 H2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30347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with STS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criar os arquivos:</a:t>
            </a:r>
          </a:p>
          <a:p>
            <a:pPr marL="457200" indent="-457200" algn="just">
              <a:buFont typeface="Arial" panose="020B0604020202020204"/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/>
              <a:buAutoNum type="arabicPeriod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application-test.properties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(BD H2)</a:t>
            </a:r>
          </a:p>
          <a:p>
            <a:pPr marL="447675" lvl="1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 no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http://localhost:8092/movies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application-dev.properties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47675" lvl="1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 no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http://localhost:8092/movies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/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application-prod.properties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 no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nome da app no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Heroku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/movies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29948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Inicialmente 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perfil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teste, será utilizado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 H2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memória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criar um arquivo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não existir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com o conteúdo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spring.profiles.active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BD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somente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teste.</a:t>
            </a:r>
          </a:p>
          <a:p>
            <a:pPr marL="0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spring.jpa.open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-in-view=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JPA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view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8092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do TOMCAT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90008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Conteúdo do 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application-test.properties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Dados de conexão com o banco H2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.datasource.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=jdbc:h2:mem:</a:t>
            </a: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filmesdb</a:t>
            </a: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.datasource.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.datasource.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Configuração do cliente web do banco H2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.h2.console.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.h2.console.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=/h2-console</a:t>
            </a: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Configuração para mostrar o SQL no console</a:t>
            </a: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.jpa.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show-sql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.jpa.properties.hibernate.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_sql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62604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</a:t>
            </a:r>
            <a:r>
              <a:rPr lang="en-US" b="1" dirty="0" err="1">
                <a:solidFill>
                  <a:srgbClr val="0070C0"/>
                </a:solidFill>
              </a:rPr>
              <a:t>PostGreSQL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substituir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spring.profiles.active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=dev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Passos</a:t>
            </a:r>
          </a:p>
          <a:p>
            <a:pPr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PGAdmin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 BD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dbfilmes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BD;</a:t>
            </a:r>
          </a:p>
          <a:p>
            <a:pPr algn="just">
              <a:buAutoNum type="arabicPeriod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Descomentar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4 primeiras linhas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application-dev.properties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STS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depois,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comentar novamente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4 primeiras linhas.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Será criado um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create.sql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pasta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BD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488178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</a:t>
            </a:r>
            <a:r>
              <a:rPr lang="en-US" b="1" dirty="0" err="1">
                <a:solidFill>
                  <a:srgbClr val="0070C0"/>
                </a:solidFill>
              </a:rPr>
              <a:t>PostGreSQL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Conteúdo do 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application-dev.properties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#spring.jpa.properties.javax.persistence.schema-generation.create-source=metadata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#spring.jpa.properties.javax.persistence.schema-generation.scripts.action=create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#spring.jpa.properties.javax.persistence.schema-generation.scripts.create-target=create.sql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#spring.jpa.properties.hibernate.hbm2ddl.delimiter=;</a:t>
            </a: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spring.datasource.url=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jdbc:postgresql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://localhost:5432/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dbfilmes</a:t>
            </a:r>
            <a:endParaRPr lang="pt-BR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spring.datasource.username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endParaRPr lang="pt-B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spring.datasource.password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=123</a:t>
            </a: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#spring.jpa.properties.hibernate.dialect=org.hibernate.dialect.PostgreSQLDialect</a:t>
            </a: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spring.jpa.properties.hibernate.jdbc.lob.non_contextual_creation=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spring.jpa.hibernate.ddl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-auto=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endParaRPr lang="pt-B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13265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BD Heroku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Conteúdo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application-prod.properties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spring.datasource.url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=${DATABASE_URL}</a:t>
            </a:r>
          </a:p>
        </p:txBody>
      </p:sp>
    </p:spTree>
    <p:extLst>
      <p:ext uri="{BB962C8B-B14F-4D97-AF65-F5344CB8AC3E}">
        <p14:creationId xmlns:p14="http://schemas.microsoft.com/office/powerpoint/2010/main" val="3723038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Versão</a:t>
            </a:r>
            <a:r>
              <a:rPr lang="en-US" b="1" dirty="0">
                <a:solidFill>
                  <a:srgbClr val="0070C0"/>
                </a:solidFill>
              </a:rPr>
              <a:t> JAVA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Conteúdo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system.properties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Criar na raiz 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java.runtime.version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=17 // Versão do 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foi criado o projeto.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Informar ao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 JAVA da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REST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89514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de domínio de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 de dados relacional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será necessário fazer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mapeamento de objetos relacional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de domínio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Mapeamento de Objetos Relacional (ORM)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são configurações que vão dizer ao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que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orientado a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será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relacional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(BD).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através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74361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Imagem 2" descr="Diagrama&#10;&#10;Descrição gerada automaticamente com confiança média">
            <a:extLst>
              <a:ext uri="{FF2B5EF4-FFF2-40B4-BE49-F238E27FC236}">
                <a16:creationId xmlns:a16="http://schemas.microsoft.com/office/drawing/2014/main" id="{60A8BB46-AC28-406A-04A1-7AE6B460D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95" y="1571766"/>
            <a:ext cx="8530034" cy="253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6099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Importar com a biblioteca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javax.persistence.Entity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891540" lvl="2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Persistence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especificação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91540" lvl="2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implementação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98840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@Entity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serve para mapear as entidades do BD.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@Table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da tabela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 =&gt; especifica o nome da tabela do BD.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campo chave primária da tabela.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@GeneratedValue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GenerationType.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gerar o autoincremento do campo chave primária da tabela.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@EmbeddedId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para declaração de chave primárias compostas.</a:t>
            </a:r>
          </a:p>
        </p:txBody>
      </p:sp>
    </p:spTree>
    <p:extLst>
      <p:ext uri="{BB962C8B-B14F-4D97-AF65-F5344CB8AC3E}">
        <p14:creationId xmlns:p14="http://schemas.microsoft.com/office/powerpoint/2010/main" val="251581254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o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@Embeddable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para classe que representa uma chave primária composta,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classe que representa a chave composta deve ser criada com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java.io.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;).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número de versão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Serializabled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interface do Java que pode ser convertido para bytes.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@ManyToOne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definir a associação da chave estrangeira FK.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@JoinColumn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=“nome da FK”) = define o nome do campo que representa a chave estrangeira.</a:t>
            </a:r>
          </a:p>
        </p:txBody>
      </p:sp>
    </p:spTree>
    <p:extLst>
      <p:ext uri="{BB962C8B-B14F-4D97-AF65-F5344CB8AC3E}">
        <p14:creationId xmlns:p14="http://schemas.microsoft.com/office/powerpoint/2010/main" val="111323517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Outras</a:t>
            </a:r>
            <a:r>
              <a:rPr lang="en-US" b="1" dirty="0">
                <a:solidFill>
                  <a:srgbClr val="0070C0"/>
                </a:solidFill>
              </a:rPr>
              <a:t> Annotations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Registra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serviço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componente do sistema.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@Autowired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Gerenciamento dependência de componentes(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instância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automática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@Transactional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Controle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eficiente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@RestController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Controlar os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aplicação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@RestMapping(value=“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caminho(URL)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@GetMapping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caminho(URL)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PathVariable =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Pegar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vem da 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800654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Entities with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 defina todas as classes de domínio com as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JPA.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score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 @Entity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tabela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tb_user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BD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@Table(name="tb_user")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@Id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PK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da tabela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tb_user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definindo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@GeneratedValue(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GenerationType.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Long id;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42439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Entities with JPA+ORM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@EmbeddedId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FK da tabela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tb_score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=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@Embeddable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representa a chave composta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tb_score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ScorePK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Serializable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private static final long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serialVersionUID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1L;</a:t>
            </a: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@ManyToOne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multiplicidade de relacionamento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tb_score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@JoinColumn(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="movie_id")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Mapeando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FK tabela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tb_score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Movie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...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4690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Resources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serve para configuração de variáveis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 da aplicação 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tais como: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=8092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spring.profiles.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=${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APP_PROFILE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in-view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#spring.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devtools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.add-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</a:p>
        </p:txBody>
      </p:sp>
    </p:spTree>
    <p:extLst>
      <p:ext uri="{BB962C8B-B14F-4D97-AF65-F5344CB8AC3E}">
        <p14:creationId xmlns:p14="http://schemas.microsoft.com/office/powerpoint/2010/main" val="294582881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Resources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application-test.properties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Dados de conexão com o banco H2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spring.datasource.url=jdbc:h2:mem:testdb</a:t>
            </a:r>
          </a:p>
          <a:p>
            <a:pPr marL="447675" lvl="1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spring.datasource.username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spring.datasource.password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marL="447675" lvl="1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Configuração do cliente web do banco H2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spring.h2.console.enabled=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spring.h2.console.path=/h2-console</a:t>
            </a:r>
          </a:p>
          <a:p>
            <a:pPr marL="447675" lvl="1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Configuração para mostrar o SQL no console</a:t>
            </a:r>
          </a:p>
          <a:p>
            <a:pPr marL="447675" lvl="1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spring.jpa.show-sql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</a:p>
          <a:p>
            <a:pPr marL="447675" lvl="1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spring.jpa.properties.hibernate.format_sql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=false</a:t>
            </a:r>
          </a:p>
        </p:txBody>
      </p:sp>
    </p:spTree>
    <p:extLst>
      <p:ext uri="{BB962C8B-B14F-4D97-AF65-F5344CB8AC3E}">
        <p14:creationId xmlns:p14="http://schemas.microsoft.com/office/powerpoint/2010/main" val="378183873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Seed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http://localhost:8080/h2-console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(tela de login do BD H2).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 URL: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datasource.url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(endereço do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application-test.properties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senha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recources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o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import.sql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massa de dados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 no BD H2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(juju@gmail.com');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(josy@terra.com.br’);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(maria@uol.com.br');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50945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Seed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tb_movie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(score, count, title, image) VALUES (4.5, 2, 'The Witcher', 'https://www.themoviedb.org/t/p/w533_and_h300_bestv2/jBJWaqoSCiARWtfV0GlqHrcdidd.jpg’);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(score, count, title, image) VALUES (3.3, 3, 'Venom: Tempo de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Carnificina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'https://www.themoviedb.org/t/p/w533_and_h300_bestv2/vIgyYkXkg6NC2whRbYjBD7eb3Er.jpg’);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(0, 0, 'O Espetacular Homem-Aranha 2: A Ameaça de Electro', 'https://www.themoviedb.org/t/p/w533_and_h300_bestv2/u7SeO6Y42P7VCTWLhpnL96cyOqd.jpg’);</a:t>
            </a:r>
          </a:p>
          <a:p>
            <a:pPr marL="0" inden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(0, 0, 'Matrix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Resurrections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'https://www.themoviedb.org/t/p/w533_and_h300_bestv2/hv7o3VgfsairBoQFAawgaQ4cR1m.jpg');</a:t>
            </a:r>
          </a:p>
        </p:txBody>
      </p:sp>
    </p:spTree>
    <p:extLst>
      <p:ext uri="{BB962C8B-B14F-4D97-AF65-F5344CB8AC3E}">
        <p14:creationId xmlns:p14="http://schemas.microsoft.com/office/powerpoint/2010/main" val="6954812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Habilitar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que é um mecanismo utilizado pelos navegadores para compartilhar recursos entre diferentes origens. Por padrão,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hospedados, em servidores diferentes são boqueados.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especificação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faz uso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informar aos navegadores se determinado recurso pode ser ou não acessado.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Abri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projeto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executar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duplo 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classe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DSfilmesApplication.java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0519687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Seed BD H2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(1, 1, 5.0);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(1, 2, 4.0);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(2, 1, 3.0);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(2, 2, 3.0);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VALUES (2, 3, 4.0);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definição de entidades e importação independente das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classes/@entity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schema.sql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no arquivo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application-test.properties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(incluir a instrução,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spring.jpa.hibernate.ddl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-auto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8106062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C84F348C-DBF3-0E5B-8E3C-FB34116A36CB}"/>
              </a:ext>
            </a:extLst>
          </p:cNvPr>
          <p:cNvSpPr/>
          <p:nvPr/>
        </p:nvSpPr>
        <p:spPr>
          <a:xfrm>
            <a:off x="425884" y="2041463"/>
            <a:ext cx="8292231" cy="299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7843CE-F59F-8F75-7521-F66445908C55}"/>
              </a:ext>
            </a:extLst>
          </p:cNvPr>
          <p:cNvSpPr/>
          <p:nvPr/>
        </p:nvSpPr>
        <p:spPr>
          <a:xfrm>
            <a:off x="529228" y="3144033"/>
            <a:ext cx="8085543" cy="17035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MVC JAVA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CA25B04-D134-EA5E-2C03-45D127252B47}"/>
              </a:ext>
            </a:extLst>
          </p:cNvPr>
          <p:cNvSpPr/>
          <p:nvPr/>
        </p:nvSpPr>
        <p:spPr>
          <a:xfrm>
            <a:off x="602097" y="2095774"/>
            <a:ext cx="7918733" cy="369328"/>
          </a:xfrm>
          <a:prstGeom prst="rect">
            <a:avLst/>
          </a:prstGeom>
          <a:solidFill>
            <a:srgbClr val="92D05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CONTROLADORES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REST – Camada </a:t>
            </a: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Controller</a:t>
            </a: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(C)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491ADB-B6E5-3386-D5A9-340772CB0362}"/>
              </a:ext>
            </a:extLst>
          </p:cNvPr>
          <p:cNvSpPr/>
          <p:nvPr/>
        </p:nvSpPr>
        <p:spPr>
          <a:xfrm>
            <a:off x="623170" y="3277348"/>
            <a:ext cx="7897660" cy="369328"/>
          </a:xfrm>
          <a:prstGeom prst="rect">
            <a:avLst/>
          </a:prstGeom>
          <a:solidFill>
            <a:srgbClr val="00B0F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b="1" dirty="0"/>
              <a:t>SERVIÇOS (RN/Transações) – Camada </a:t>
            </a:r>
            <a:r>
              <a:rPr lang="pt-BR" b="1" dirty="0" err="1"/>
              <a:t>service</a:t>
            </a:r>
            <a:r>
              <a:rPr lang="pt-BR" b="1" dirty="0"/>
              <a:t> (V)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A41553B-0F20-4CA4-D324-0D54B689D692}"/>
              </a:ext>
            </a:extLst>
          </p:cNvPr>
          <p:cNvSpPr/>
          <p:nvPr/>
        </p:nvSpPr>
        <p:spPr>
          <a:xfrm>
            <a:off x="623170" y="4330057"/>
            <a:ext cx="7897660" cy="369328"/>
          </a:xfrm>
          <a:prstGeom prst="rect">
            <a:avLst/>
          </a:prstGeom>
          <a:solidFill>
            <a:srgbClr val="FFC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ACESSO A DADOS (Operações com BD) – Camada </a:t>
            </a: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Repository</a:t>
            </a: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(M)</a:t>
            </a:r>
          </a:p>
        </p:txBody>
      </p:sp>
      <p:sp>
        <p:nvSpPr>
          <p:cNvPr id="4" name="Seta: de Cima para Baixo 3">
            <a:extLst>
              <a:ext uri="{FF2B5EF4-FFF2-40B4-BE49-F238E27FC236}">
                <a16:creationId xmlns:a16="http://schemas.microsoft.com/office/drawing/2014/main" id="{7BA8E044-AC4E-4B6E-E372-2F46E4EA56B2}"/>
              </a:ext>
            </a:extLst>
          </p:cNvPr>
          <p:cNvSpPr/>
          <p:nvPr/>
        </p:nvSpPr>
        <p:spPr>
          <a:xfrm>
            <a:off x="4334005" y="3720230"/>
            <a:ext cx="413359" cy="541264"/>
          </a:xfrm>
          <a:prstGeom prst="up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" name="Seta: de Cima para Baixo 11">
            <a:extLst>
              <a:ext uri="{FF2B5EF4-FFF2-40B4-BE49-F238E27FC236}">
                <a16:creationId xmlns:a16="http://schemas.microsoft.com/office/drawing/2014/main" id="{E8C4F0DA-AFC5-48BF-B094-39EDFFB48462}"/>
              </a:ext>
            </a:extLst>
          </p:cNvPr>
          <p:cNvSpPr/>
          <p:nvPr/>
        </p:nvSpPr>
        <p:spPr>
          <a:xfrm>
            <a:off x="4312938" y="2506268"/>
            <a:ext cx="413359" cy="541264"/>
          </a:xfrm>
          <a:prstGeom prst="up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F899155-9835-604C-8241-9FD2A4AE2D4D}"/>
              </a:ext>
            </a:extLst>
          </p:cNvPr>
          <p:cNvSpPr/>
          <p:nvPr/>
        </p:nvSpPr>
        <p:spPr>
          <a:xfrm>
            <a:off x="404817" y="1054849"/>
            <a:ext cx="8229600" cy="369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indent="0" algn="ctr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4" name="Seta: de Cima para Baixo 13">
            <a:extLst>
              <a:ext uri="{FF2B5EF4-FFF2-40B4-BE49-F238E27FC236}">
                <a16:creationId xmlns:a16="http://schemas.microsoft.com/office/drawing/2014/main" id="{6CD1D12D-C432-B806-2601-D2B7E3CA5E3B}"/>
              </a:ext>
            </a:extLst>
          </p:cNvPr>
          <p:cNvSpPr/>
          <p:nvPr/>
        </p:nvSpPr>
        <p:spPr>
          <a:xfrm>
            <a:off x="4312937" y="1470574"/>
            <a:ext cx="413359" cy="541264"/>
          </a:xfrm>
          <a:prstGeom prst="up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F0535BE-1CEB-7FAD-66D1-4B6A34835555}"/>
              </a:ext>
            </a:extLst>
          </p:cNvPr>
          <p:cNvSpPr txBox="1"/>
          <p:nvPr/>
        </p:nvSpPr>
        <p:spPr>
          <a:xfrm>
            <a:off x="4862943" y="1546875"/>
            <a:ext cx="3329079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(Requisições HTTP/REST)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CDA115B-DA84-9DBB-C388-78384B7372E9}"/>
              </a:ext>
            </a:extLst>
          </p:cNvPr>
          <p:cNvSpPr txBox="1"/>
          <p:nvPr/>
        </p:nvSpPr>
        <p:spPr>
          <a:xfrm>
            <a:off x="4862942" y="2599357"/>
            <a:ext cx="3329079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4781DAB-D9A3-2AE2-5883-68C13BABEF91}"/>
              </a:ext>
            </a:extLst>
          </p:cNvPr>
          <p:cNvSpPr txBox="1"/>
          <p:nvPr/>
        </p:nvSpPr>
        <p:spPr>
          <a:xfrm>
            <a:off x="4862943" y="3749913"/>
            <a:ext cx="2178818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A2B9771-A70C-01C3-1CA6-EDE800EEA15B}"/>
              </a:ext>
            </a:extLst>
          </p:cNvPr>
          <p:cNvSpPr txBox="1"/>
          <p:nvPr/>
        </p:nvSpPr>
        <p:spPr>
          <a:xfrm>
            <a:off x="7135702" y="3788172"/>
            <a:ext cx="1254313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Transações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3B7D47D-CE0C-8394-7402-32252BA7E3CF}"/>
              </a:ext>
            </a:extLst>
          </p:cNvPr>
          <p:cNvSpPr txBox="1"/>
          <p:nvPr/>
        </p:nvSpPr>
        <p:spPr>
          <a:xfrm>
            <a:off x="529227" y="2650726"/>
            <a:ext cx="2001031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248284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Criar para cada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/entidade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score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Operações CRUD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DTO –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 de transferência de dados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-&gt;DTO)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–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 transações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orquestração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com BD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 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aplicação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682381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Repository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Alterar de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interface 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herdar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JpaRepository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&lt;T, ID&gt;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  representa 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representa o tipo do ID da PK  </a:t>
            </a:r>
          </a:p>
        </p:txBody>
      </p:sp>
    </p:spTree>
    <p:extLst>
      <p:ext uri="{BB962C8B-B14F-4D97-AF65-F5344CB8AC3E}">
        <p14:creationId xmlns:p14="http://schemas.microsoft.com/office/powerpoint/2010/main" val="3745807107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Repository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springframework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.data.jpa.repository.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JpaRepository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MovieRepository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JpaRepository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1159371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OBJETO DTO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Botão direito do mouse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para criar construtores / modificadores.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criar: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/Tipos, cópia da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Vazio;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argumentos;</a:t>
            </a:r>
          </a:p>
          <a:p>
            <a:pPr marL="457200" indent="-457200" algn="just">
              <a:buFont typeface="Arial" panose="020B0604020202020204"/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recebendo como argumentos o objeto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(encapsulamento)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0301797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Service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MovieService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cima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MovieService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colocar 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@Service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Agora, vamos criar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buscando todos os filmes, integrando com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Model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através da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injeção de dependência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66390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Service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org.springframework.beans.factory.annotation.Autowired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org.springframework.data.domain.Page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org.springframework.data.domain.Pageable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org.springframework.stereotype.Service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org.springframework.transaction.annotation.Transactional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com.cloudeducation.dsfilmes.dto.MovieDTO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com.cloudeducation.dsfilmes.entities.Movie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com.cloudeducation.dsfilmes.repositories.MovieRepository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85063894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Service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(readOnly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result.map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 -&gt;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4936706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MovieController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camada vai controlar 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requisições da camada de aplicação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cima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MovieController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colocar 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@RestController		@RequestMapping(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value=“/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874935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liberar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precisamos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um classe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também um novo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Então, clicar com botão direito do mouse, no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selecionar: 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SecurityConfig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com o conteúdo do próximo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https://docs.aws.amazon.com/pt_br/apigateway/latest/developerguide/how-to-cors.html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569709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 vamos criar um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acessar todos os filmes,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serviço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injeção de dependência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8389705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com.cloudeducation.dsfilmes.controllers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org.springframework.beans.factory.annotation.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org.springframework.data.domain.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org.springframework.data.domain.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org.springframework.web.bind.annotation.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GetMapping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org.springframework.web.bind.annotation.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RequestMapping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org.springframework.web.bind.annotation.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RestController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com.cloudeducation.dsfilmes.dto.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com.cloudeducation.dsfilmes.services.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357468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RestController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RequestMapping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MovieController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Composição de componentes, injeção de dependência.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GetMapping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809807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Testar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endpointers</a:t>
            </a:r>
            <a:r>
              <a:rPr lang="en-US" b="1" dirty="0">
                <a:solidFill>
                  <a:srgbClr val="0070C0"/>
                </a:solidFill>
              </a:rPr>
              <a:t> movies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Abri a aplicação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uma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endpointers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depois criar 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conteúdo: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http://localhost:8091/movies  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http://localhost:8092/movies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http://localhost:8092/movies?size=12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http://localhost:8092/movies?size=12&amp;page=1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624196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Agora, vamos criar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buscando um filme, integrando com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Model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através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injeção de dependência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readOnly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1576591864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Movie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Agora, vamos criar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acessar o filme,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serviço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injeção de dependência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GetMapping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(value = "/{id}")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(@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PathVariable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id){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2200130084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Entities </a:t>
            </a:r>
            <a:r>
              <a:rPr lang="en-US" b="1" dirty="0" err="1">
                <a:solidFill>
                  <a:srgbClr val="0070C0"/>
                </a:solidFill>
              </a:rPr>
              <a:t>ScoreDTO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criando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botão direito do mouse, em cima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principal,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com.cloudeducation.dsfilmes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Botão direito do mouse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para criar construtores / modificadores.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criar: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/Tipos, com os atributos: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Vazio;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(encapsulamento)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1839470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Agora, vamos criar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serviço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saveScore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salvar a avaliação de um filme, integrando com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Model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através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injeção de dependência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cima da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colocar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@Service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 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Composição de componentes.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Composição de componentes.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scoreRepository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Composição de componentes.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3881489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(readOnly = false)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userRepository.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scoreDTO.getEmail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//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scoreDTO.getEmail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scoreDTO.getEmail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userRepository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.saveAndFlush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314274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movieRepository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scoreDTO.getMovieId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scoreDTO.getScore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score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scoreRepository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.saveAndFlush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(score);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 e atualiza os resultados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35138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EnableWebSecurity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SecurityConfig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WebSecurityConfigurerAdapter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configure(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HttpSecurity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http)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Arrays.asList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env.getActiveProfiles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http.headers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frameOptions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94980625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soma = 0.0;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Score s 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getScores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soma = soma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soma /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getScores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setCount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getScores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movieRepository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.save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95574139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</a:t>
            </a:r>
            <a:r>
              <a:rPr lang="en-US" b="1" dirty="0" err="1">
                <a:solidFill>
                  <a:srgbClr val="0070C0"/>
                </a:solidFill>
              </a:rPr>
              <a:t>Serviço</a:t>
            </a:r>
            <a:r>
              <a:rPr lang="en-US" b="1" dirty="0">
                <a:solidFill>
                  <a:srgbClr val="0070C0"/>
                </a:solidFill>
              </a:rPr>
              <a:t>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(movie);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335188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Agora, vamos criar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acessar o filme que será avaliado pelo usuário,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interagindo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serviço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injeção de dependência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RestController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RequestMapping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(value = "/scores")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ScoreController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</p:txBody>
      </p:sp>
    </p:spTree>
    <p:extLst>
      <p:ext uri="{BB962C8B-B14F-4D97-AF65-F5344CB8AC3E}">
        <p14:creationId xmlns:p14="http://schemas.microsoft.com/office/powerpoint/2010/main" val="434369592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CAMADA Controller Score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Autowired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Composição de componentes, injeção de dependência.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PutMapping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Idempotente,  requisição idêntica, sempre vai gravar o mesmo dado, de acordo com os parâmetros.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saveScore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RequestBody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service.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saveScore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return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movieDTO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	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6770692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Deploy Heroku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Implantação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conta no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https://www.heroku.com/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realizar login;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 app;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Add-ons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 Provisionar BD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PostGreeSQL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Reveal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criar variável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APP_PROFILE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Reveal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copiar o conteúdo da variável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DATABASE_URL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676182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Heroku </a:t>
            </a:r>
            <a:r>
              <a:rPr lang="pt-B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URL</a:t>
            </a:r>
            <a:br>
              <a:rPr lang="pt-B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49213"/>
            <a:ext cx="8865056" cy="422361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Significado de cada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URL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usuário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nrmvdgnrqjyawt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d639e003708602d1257e562f4ce3fa7f185d8aad07e9b78278ac55b5419fc2e3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ec2-44-198-82-71.compute-1.amazonaws.com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5432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de83om4igrmfus</a:t>
            </a:r>
          </a:p>
        </p:txBody>
      </p:sp>
    </p:spTree>
    <p:extLst>
      <p:ext uri="{BB962C8B-B14F-4D97-AF65-F5344CB8AC3E}">
        <p14:creationId xmlns:p14="http://schemas.microsoft.com/office/powerpoint/2010/main" val="470607132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Deploy Heroku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 startAt="5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5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Executar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pgAdmin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AutoNum type="arabicPeriod" startAt="5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conexão remota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Server</a:t>
            </a:r>
          </a:p>
          <a:p>
            <a:pPr marL="457200" indent="-457200" algn="just">
              <a:buAutoNum type="arabicPeriod" startAt="5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Parametrizar com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nos parâmetros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 DATABASE URL;</a:t>
            </a:r>
          </a:p>
          <a:p>
            <a:pPr marL="457200" indent="-457200" algn="just">
              <a:buAutoNum type="arabicPeriod" startAt="5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-server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restriction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repetir o BD;</a:t>
            </a:r>
          </a:p>
          <a:p>
            <a:pPr marL="457200" indent="-457200" algn="just">
              <a:buAutoNum type="arabicPeriod" startAt="5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Botão direito do mouse sobre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remoto, abri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Tool;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 startAt="5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create.sql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aplicação através do Query Tools.</a:t>
            </a:r>
          </a:p>
          <a:p>
            <a:pPr marL="457200" indent="-457200" algn="just">
              <a:buAutoNum type="arabicPeriod" startAt="5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 startAt="5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97262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Deploy Heroku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menu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Delpoy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the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 CLI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 CLI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haven't already, log in to your Heroku account and follow the prompts to create a new SSH public key.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049676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Deploy Heroku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dsfilmes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 root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-v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git:remote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-a 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nome-do-app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-v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subtree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 no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integrado com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REST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https://dsfilmes.herokuapp.com/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</a:p>
        </p:txBody>
      </p:sp>
    </p:spTree>
    <p:extLst>
      <p:ext uri="{BB962C8B-B14F-4D97-AF65-F5344CB8AC3E}">
        <p14:creationId xmlns:p14="http://schemas.microsoft.com/office/powerpoint/2010/main" val="599237180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https://iopscience.iop.org/article/10.1088/1742-6596/1933/1/012041/pdf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https://www.w3school-learn.com/2021/12/spring-boot-starter-tutorial.html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– CORS (</a:t>
            </a:r>
            <a:r>
              <a:rPr lang="en-US" b="1" dirty="0">
                <a:solidFill>
                  <a:srgbClr val="FF0000"/>
                </a:solidFill>
              </a:rPr>
              <a:t>Contin…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http.cors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csrf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disable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http.sessionManagement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sessionCreationPolicy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SessionCreationPolicy.STATELESS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http.authorizeRequests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anyRequest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permitAll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applyPermitDefaultValues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configuration.setAllowedMethods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Arrays.asList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("POST", "GET", "PUT", "DELETE", "OPTIONS"));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36908834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https://www.youtube.com/watch?v=DKW6IlUrxG8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https://www.javatpoint.com/spring-boot-download-and-install-sts-ide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https://pt-br.reactjs.org/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</a:t>
            </a:r>
            <a:r>
              <a:rPr lang="pt-B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Aula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JAVA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https://www.w3schools.com/java/java_quiz.asp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Craig. Spring Boot in action. Simon and Schuster, 2015.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REDDY, K. Siva Prasad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Beginning Spring Boot 2: Applications and microservices with the Spring framework.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https://spring.io/tools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- CORS (</a:t>
            </a:r>
            <a:r>
              <a:rPr lang="en-US" b="1" dirty="0">
                <a:solidFill>
                  <a:srgbClr val="FF0000"/>
                </a:solidFill>
              </a:rPr>
              <a:t>Contin…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final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UrlBasedCorsConfigurationSource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UrlBasedCorsConfigurationSource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source.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registerCorsConfiguration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("/**",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Acessar menu principal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Organize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shift+CTRL+O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selecionar:</a:t>
            </a:r>
          </a:p>
          <a:p>
            <a:pPr algn="just">
              <a:buAutoNum type="arabicPeriod"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org.springframework.web.cors.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UrlBasedCorsConfigurationSource</a:t>
            </a:r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AutoNum type="arabicPeriod"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core.env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.Environment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AutoNum type="arabicPeriod"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org.springframework.web.cors.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CorsConfigurationSource</a:t>
            </a:r>
            <a:endParaRPr lang="pt-BR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904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Backend </a:t>
            </a:r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Conceitual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B75110-0C24-1BDE-12AB-361CA6424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79" y="1372323"/>
            <a:ext cx="8890652" cy="258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0534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13870</TotalTime>
  <Words>5350</Words>
  <Application>Microsoft Office PowerPoint</Application>
  <PresentationFormat>Apresentação na tela (16:9)</PresentationFormat>
  <Paragraphs>641</Paragraphs>
  <Slides>73</Slides>
  <Notes>70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73</vt:i4>
      </vt:variant>
    </vt:vector>
  </HeadingPairs>
  <TitlesOfParts>
    <vt:vector size="77" baseType="lpstr">
      <vt:lpstr>Arial</vt:lpstr>
      <vt:lpstr>Calibri</vt:lpstr>
      <vt:lpstr>Times New Roman</vt:lpstr>
      <vt:lpstr>Office Theme</vt:lpstr>
      <vt:lpstr>Desenvolvimento de Software  JAVA</vt:lpstr>
      <vt:lpstr>Aulas 12 JAVA Back end</vt:lpstr>
      <vt:lpstr>JAVA – Backend - CORS</vt:lpstr>
      <vt:lpstr>JAVA – Backend - CORS</vt:lpstr>
      <vt:lpstr>JAVA – Backend - CORS</vt:lpstr>
      <vt:lpstr>JAVA – Backend - CORS</vt:lpstr>
      <vt:lpstr>JAVA – Backend – CORS (Contin…)</vt:lpstr>
      <vt:lpstr>JAVA – Backend - CORS (Contin…)</vt:lpstr>
      <vt:lpstr>JAVA – Backend Modelo Conceitual</vt:lpstr>
      <vt:lpstr>JAVA – Backend Entities Movie</vt:lpstr>
      <vt:lpstr>JAVA – Backend Entities Movie</vt:lpstr>
      <vt:lpstr>JAVA – Backend Entities Movie</vt:lpstr>
      <vt:lpstr>JAVA – Backend Entities Movie</vt:lpstr>
      <vt:lpstr>JAVA – Backend Entities Movie</vt:lpstr>
      <vt:lpstr>JAVA – Backend Entities Movie</vt:lpstr>
      <vt:lpstr>JAVA – Backend Entities User</vt:lpstr>
      <vt:lpstr>JAVA – Backend Entities ScorePK</vt:lpstr>
      <vt:lpstr>JAVA – Backend Entities ScorePK</vt:lpstr>
      <vt:lpstr>JAVA – Backend Entities ScorePK</vt:lpstr>
      <vt:lpstr>JAVA – Backend Entities ScorePK</vt:lpstr>
      <vt:lpstr>JAVA – Backend Entities Score</vt:lpstr>
      <vt:lpstr>JAVA – Configurar o BD with STS</vt:lpstr>
      <vt:lpstr>JAVA – Configurar o BD H2</vt:lpstr>
      <vt:lpstr>JAVA – Configurar o BD H2</vt:lpstr>
      <vt:lpstr>JAVA – Configurar o BD PostGreSQL</vt:lpstr>
      <vt:lpstr>JAVA – Configurar o BD PostGreSQL</vt:lpstr>
      <vt:lpstr>JAVA – Configurar o BD Heroku</vt:lpstr>
      <vt:lpstr>JAVA – Configurar Versão JAVA</vt:lpstr>
      <vt:lpstr>JAVA – Configurar o JPA+ORM</vt:lpstr>
      <vt:lpstr>JAVA – Configurar o JPA+ORM</vt:lpstr>
      <vt:lpstr>JAVA – Configurar o JPA+ORM</vt:lpstr>
      <vt:lpstr>JAVA – Configurar o JPA+ORM</vt:lpstr>
      <vt:lpstr>JAVA – Outras Annotations JPA+ORM</vt:lpstr>
      <vt:lpstr>JAVA – Entities with JPA+ORM</vt:lpstr>
      <vt:lpstr>JAVA – Entities with JPA+ORM</vt:lpstr>
      <vt:lpstr>JAVA – Resources</vt:lpstr>
      <vt:lpstr>JAVA – Resources</vt:lpstr>
      <vt:lpstr>JAVA – Seed BD H2</vt:lpstr>
      <vt:lpstr>JAVA – Seed BD H2</vt:lpstr>
      <vt:lpstr>JAVA – Seed BD H2</vt:lpstr>
      <vt:lpstr>JAVA – Modelo MVC JAVA</vt:lpstr>
      <vt:lpstr>JAVA – CAMADAS</vt:lpstr>
      <vt:lpstr>JAVA – CAMADA Repository Movie</vt:lpstr>
      <vt:lpstr>JAVA – CAMADA Repository Movie</vt:lpstr>
      <vt:lpstr>JAVA – OBJETO DTO Movie</vt:lpstr>
      <vt:lpstr>JAVA – CAMADA Service Movie</vt:lpstr>
      <vt:lpstr>JAVA – CAMADA Service Movie</vt:lpstr>
      <vt:lpstr>JAVA – CAMADA Service Movie</vt:lpstr>
      <vt:lpstr>JAVA – CAMADA Controller Movie</vt:lpstr>
      <vt:lpstr>JAVA – CAMADA Controller Movie</vt:lpstr>
      <vt:lpstr>JAVA – CAMADA Controller Movie</vt:lpstr>
      <vt:lpstr>JAVA – CAMADA Controller Movie</vt:lpstr>
      <vt:lpstr>JAVA – Testar endpointers movies</vt:lpstr>
      <vt:lpstr>JAVA – CAMADA Serviço Movie</vt:lpstr>
      <vt:lpstr>JAVA – CAMADA Controller Movie</vt:lpstr>
      <vt:lpstr>JAVA – Entities ScoreDTO</vt:lpstr>
      <vt:lpstr>JAVA – CAMADA Serviço Score</vt:lpstr>
      <vt:lpstr>JAVA – CAMADA Serviço Score</vt:lpstr>
      <vt:lpstr>JAVA – CAMADA Serviço Score</vt:lpstr>
      <vt:lpstr>JAVA – CAMADA Serviço Score</vt:lpstr>
      <vt:lpstr>JAVA – CAMADA Serviço Score</vt:lpstr>
      <vt:lpstr>JAVA – CAMADA Controller Score</vt:lpstr>
      <vt:lpstr>JAVA – CAMADA Controller Score</vt:lpstr>
      <vt:lpstr>JAVA – Deploy Heroku</vt:lpstr>
      <vt:lpstr>JAVA – Heroku DATABASE URL </vt:lpstr>
      <vt:lpstr>JAVA – Deploy Heroku</vt:lpstr>
      <vt:lpstr>JAVA – Deploy Heroku</vt:lpstr>
      <vt:lpstr>JAVA – Deploy Heroku</vt:lpstr>
      <vt:lpstr>Leitura Específica</vt:lpstr>
      <vt:lpstr>Aprenda+</vt:lpstr>
      <vt:lpstr>Dinâmica/Atividades</vt:lpstr>
      <vt:lpstr>Referências Bibliográficas</vt:lpstr>
      <vt:lpstr>Desenvolvimento de Software 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1857</cp:revision>
  <dcterms:created xsi:type="dcterms:W3CDTF">2020-03-17T20:12:34Z</dcterms:created>
  <dcterms:modified xsi:type="dcterms:W3CDTF">2024-03-26T14:10:22Z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