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6" r:id="rId5"/>
    <p:sldId id="1448944842" r:id="rId6"/>
    <p:sldId id="1448944847" r:id="rId7"/>
    <p:sldId id="1448944859" r:id="rId8"/>
    <p:sldId id="1448944854" r:id="rId9"/>
    <p:sldId id="1448944855" r:id="rId10"/>
    <p:sldId id="1448944856" r:id="rId11"/>
    <p:sldId id="1448944857" r:id="rId12"/>
    <p:sldId id="1448944858" r:id="rId13"/>
    <p:sldId id="1448944860" r:id="rId14"/>
    <p:sldId id="1448944861" r:id="rId15"/>
    <p:sldId id="1448944862" r:id="rId16"/>
    <p:sldId id="1448944863" r:id="rId17"/>
    <p:sldId id="1448944864" r:id="rId18"/>
    <p:sldId id="1448944865" r:id="rId19"/>
    <p:sldId id="1448944866" r:id="rId20"/>
    <p:sldId id="1448944867" r:id="rId21"/>
    <p:sldId id="1448944868" r:id="rId22"/>
    <p:sldId id="1448944869" r:id="rId23"/>
    <p:sldId id="1448944870" r:id="rId24"/>
    <p:sldId id="1448944872" r:id="rId25"/>
    <p:sldId id="1448944871" r:id="rId26"/>
    <p:sldId id="1448944851" r:id="rId27"/>
    <p:sldId id="25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aSueed/Trabalho-de-Arquitetura-de-Computadores" TargetMode="External"/><Relationship Id="rId2" Type="http://schemas.openxmlformats.org/officeDocument/2006/relationships/hyperlink" Target="https://github.com/Lcsonic/WydenArquiteturaWorkLucasEVictor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KMariano/Trabalho-de-arquitetura-de-computadores-UniRuy-Wyden" TargetMode="External"/><Relationship Id="rId4" Type="http://schemas.openxmlformats.org/officeDocument/2006/relationships/hyperlink" Target="https://github.com/Icarosantt57/Repositorio-A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ertaSueed/Trabalho-de-Arquitetura-de-Computadores" TargetMode="External"/><Relationship Id="rId2" Type="http://schemas.openxmlformats.org/officeDocument/2006/relationships/hyperlink" Target="https://github.com/Brun04ss1s/Trabalho-banco-de-dado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ojectbanco/Projeto_Banc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aoLH/projetoengenhariadesoftware" TargetMode="External"/><Relationship Id="rId2" Type="http://schemas.openxmlformats.org/officeDocument/2006/relationships/hyperlink" Target="https://github.com/softwareengineeringp/Projeto_Engenharia_Softwar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ruiRomer/EngenhariadeSoftware-Sistema_de_Bibliote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rocket/find-your-home" TargetMode="External"/><Relationship Id="rId2" Type="http://schemas.openxmlformats.org/officeDocument/2006/relationships/hyperlink" Target="https://github.com/RafaelFN1230/NF_Java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Gusrrocha/Librell" TargetMode="External"/><Relationship Id="rId4" Type="http://schemas.openxmlformats.org/officeDocument/2006/relationships/hyperlink" Target="https://github.com/NotKing22/Javaweb-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mBello/Dataset-BigData" TargetMode="External"/><Relationship Id="rId2" Type="http://schemas.openxmlformats.org/officeDocument/2006/relationships/hyperlink" Target="https://github.com/DanK007/aula-heleno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Projeto Multidisciplinar </a:t>
            </a:r>
            <a:r>
              <a:rPr lang="pt-BR" sz="4000" b="1" dirty="0" err="1">
                <a:solidFill>
                  <a:schemeClr val="bg1"/>
                </a:solidFill>
              </a:rPr>
              <a:t>Yduqs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Wyden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4000" b="1" dirty="0" err="1">
                <a:solidFill>
                  <a:schemeClr val="bg1"/>
                </a:solidFill>
              </a:rPr>
              <a:t>UniRuy</a:t>
            </a:r>
            <a:endParaRPr lang="pt-BR" sz="4000" b="1" dirty="0">
              <a:solidFill>
                <a:schemeClr val="bg1"/>
              </a:solidFill>
            </a:endParaRPr>
          </a:p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PPC Aurea: Habilidades e Competências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4050788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800" b="1" dirty="0">
                <a:solidFill>
                  <a:schemeClr val="bg1"/>
                </a:solidFill>
              </a:rPr>
              <a:t>Docente: Heleno Cardoso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1A2B4B-230F-8FEC-1662-8330C8CB0579}"/>
              </a:ext>
            </a:extLst>
          </p:cNvPr>
          <p:cNvSpPr txBox="1">
            <a:spLocks/>
          </p:cNvSpPr>
          <p:nvPr/>
        </p:nvSpPr>
        <p:spPr>
          <a:xfrm>
            <a:off x="2407379" y="3407406"/>
            <a:ext cx="3124177" cy="569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accent5"/>
                </a:solidFill>
              </a:rPr>
              <a:t>Cultura </a:t>
            </a:r>
            <a:r>
              <a:rPr lang="pt-BR" sz="3200" b="1" dirty="0" err="1">
                <a:solidFill>
                  <a:schemeClr val="accent5"/>
                </a:solidFill>
              </a:rPr>
              <a:t>Maker</a:t>
            </a:r>
            <a:endParaRPr lang="pt-BR" sz="32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Uma imagem contendo no interior, teto, pessoa, homem&#10;&#10;Descrição gerada automaticamente">
            <a:extLst>
              <a:ext uri="{FF2B5EF4-FFF2-40B4-BE49-F238E27FC236}">
                <a16:creationId xmlns:a16="http://schemas.microsoft.com/office/drawing/2014/main" id="{DC6C4D22-E205-4C42-09E2-F853D3E3E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11" y="1067505"/>
            <a:ext cx="5088467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17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 descr="Pessoas em uma sala&#10;&#10;Descrição gerada automaticamente com confiança média">
            <a:extLst>
              <a:ext uri="{FF2B5EF4-FFF2-40B4-BE49-F238E27FC236}">
                <a16:creationId xmlns:a16="http://schemas.microsoft.com/office/drawing/2014/main" id="{195C6D53-89A6-55AB-07E6-44D79D254E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8" y="1154994"/>
            <a:ext cx="5077178" cy="3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86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Uma imagem contendo no interior, teto, mesa, homem&#10;&#10;Descrição gerada automaticamente">
            <a:extLst>
              <a:ext uri="{FF2B5EF4-FFF2-40B4-BE49-F238E27FC236}">
                <a16:creationId xmlns:a16="http://schemas.microsoft.com/office/drawing/2014/main" id="{EA4C8A25-7A59-902C-B3E9-4106BF31A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45" y="1160638"/>
            <a:ext cx="5009444" cy="3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 descr="Homem em pé em frente a mesa&#10;&#10;Descrição gerada automaticamente com confiança média">
            <a:extLst>
              <a:ext uri="{FF2B5EF4-FFF2-40B4-BE49-F238E27FC236}">
                <a16:creationId xmlns:a16="http://schemas.microsoft.com/office/drawing/2014/main" id="{42D671F9-0669-362D-8C32-78B424B08E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711" y="1138060"/>
            <a:ext cx="4828822" cy="36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37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Imagem 6" descr="Homem em pé em frente a televisão&#10;&#10;Descrição gerada automaticamente">
            <a:extLst>
              <a:ext uri="{FF2B5EF4-FFF2-40B4-BE49-F238E27FC236}">
                <a16:creationId xmlns:a16="http://schemas.microsoft.com/office/drawing/2014/main" id="{0172EA82-89AF-F25D-4656-D741C4B5B5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9330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Imagem 20" descr="Homem sentado em frente a televisão&#10;&#10;Descrição gerada automaticamente com confiança baixa">
            <a:extLst>
              <a:ext uri="{FF2B5EF4-FFF2-40B4-BE49-F238E27FC236}">
                <a16:creationId xmlns:a16="http://schemas.microsoft.com/office/drawing/2014/main" id="{DD03036A-A235-0A68-2734-518E0759E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9" y="1129594"/>
            <a:ext cx="5020733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88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</a:t>
            </a:r>
            <a:r>
              <a:rPr lang="pt-BR" dirty="0" err="1">
                <a:solidFill>
                  <a:schemeClr val="bg1"/>
                </a:solidFill>
              </a:rPr>
              <a:t>Eng</a:t>
            </a:r>
            <a:r>
              <a:rPr lang="pt-BR" dirty="0">
                <a:solidFill>
                  <a:schemeClr val="bg1"/>
                </a:solidFill>
              </a:rPr>
              <a:t> Soft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Imagem 19" descr="Pessoa em pé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08699DDF-3C91-5B9B-AB72-4ED69D1A32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145215"/>
            <a:ext cx="5269089" cy="395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14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 descr="Uma imagem contendo no interior, pessoa, teto, mesa&#10;&#10;Descrição gerada automaticamente">
            <a:extLst>
              <a:ext uri="{FF2B5EF4-FFF2-40B4-BE49-F238E27FC236}">
                <a16:creationId xmlns:a16="http://schemas.microsoft.com/office/drawing/2014/main" id="{3E33E771-2CED-E06C-C16E-351811125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22" y="1112659"/>
            <a:ext cx="5133622" cy="38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7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FBD0DCF1-7978-A3F4-E96B-24351DBA80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56" y="988468"/>
            <a:ext cx="532553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0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 descr="Homem falando no microfone&#10;&#10;Descrição gerada automaticamente com confiança média">
            <a:extLst>
              <a:ext uri="{FF2B5EF4-FFF2-40B4-BE49-F238E27FC236}">
                <a16:creationId xmlns:a16="http://schemas.microsoft.com/office/drawing/2014/main" id="{C68E3A58-3CC3-935E-FF7C-9A71AF0EF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78" y="1115483"/>
            <a:ext cx="4828822" cy="36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528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NID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3239348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PBL – Arquitetura de Computador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PBL – Banco de Dados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PBL – Engenharia de Software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PBL – JAVA POO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PBL – Tópicos Python Big Data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Fotos Eventos</a:t>
            </a:r>
          </a:p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" name="Imagem 1" descr="Uma imagem contendo teto, no interior, pessoa, em pé&#10;&#10;Descrição gerada automaticamente">
            <a:extLst>
              <a:ext uri="{FF2B5EF4-FFF2-40B4-BE49-F238E27FC236}">
                <a16:creationId xmlns:a16="http://schemas.microsoft.com/office/drawing/2014/main" id="{498C54B0-A8B6-5431-9AC0-0121DC28B2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38" y="890122"/>
            <a:ext cx="4489196" cy="336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Imagem 11" descr="Homem sentado em uma cadeira&#10;&#10;Descrição gerada automaticamente com confiança média">
            <a:extLst>
              <a:ext uri="{FF2B5EF4-FFF2-40B4-BE49-F238E27FC236}">
                <a16:creationId xmlns:a16="http://schemas.microsoft.com/office/drawing/2014/main" id="{C4844F4D-FDA1-7054-25E0-044AAA387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94" y="1077482"/>
            <a:ext cx="5359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17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Imagem 13" descr="Mulher sentada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F8B9B0AF-4147-152E-DC2E-E89152D00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33" y="1060548"/>
            <a:ext cx="5381978" cy="40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05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Fotos Eventos Java POO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Imagem 2" descr="Pessoas em uma sala&#10;&#10;Descrição gerada automaticamente">
            <a:extLst>
              <a:ext uri="{FF2B5EF4-FFF2-40B4-BE49-F238E27FC236}">
                <a16:creationId xmlns:a16="http://schemas.microsoft.com/office/drawing/2014/main" id="{B7FF2669-5F5F-F9ED-9963-092C9D099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1" y="1073149"/>
            <a:ext cx="5246511" cy="39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48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Pergunta da Plateia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378898C-F74D-AA36-2F6F-380979EB0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31" y="1366135"/>
            <a:ext cx="3745089" cy="37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12785"/>
            <a:ext cx="7512755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 interação entre essas disciplinas permite a criação de soluções tecnológicas avançadas que atendem às demandas contemporâneas por processamento e análise de dados em larga escala.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Assim, a interdisciplinaridade entre essas áreas é fundamental para o desenvolvimento e sucesso de soluções tecnológicas modernas e eficazes.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112785"/>
            <a:ext cx="7512755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Adotamos metodologias ativas baseadas em problemas e projetos - PBL.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Debatemos as estratégias e soluções em sala de aula e seminários.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Consolidamos o aprendizado num processo construtivista desenvolvendo as habilidades e competências, estimulando a inovação e o empreendedorismo. </a:t>
            </a:r>
          </a:p>
        </p:txBody>
      </p:sp>
    </p:spTree>
    <p:extLst>
      <p:ext uri="{BB962C8B-B14F-4D97-AF65-F5344CB8AC3E}">
        <p14:creationId xmlns:p14="http://schemas.microsoft.com/office/powerpoint/2010/main" val="36157852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Arquitetura de Computador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84FA88-D4DF-65D7-305E-FE822990D5DA}"/>
              </a:ext>
            </a:extLst>
          </p:cNvPr>
          <p:cNvSpPr txBox="1"/>
          <p:nvPr/>
        </p:nvSpPr>
        <p:spPr>
          <a:xfrm>
            <a:off x="468488" y="1112785"/>
            <a:ext cx="7512755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Consultoria, cliente com necessidade de aquisição de Computador: Mapa Mental; </a:t>
            </a:r>
            <a:r>
              <a:rPr lang="pt-BR" sz="2400" dirty="0" err="1"/>
              <a:t>PodCast</a:t>
            </a:r>
            <a:r>
              <a:rPr lang="pt-BR" sz="2400" dirty="0"/>
              <a:t> e </a:t>
            </a:r>
            <a:r>
              <a:rPr lang="pt-BR" sz="2400" dirty="0" err="1"/>
              <a:t>Kahoot</a:t>
            </a:r>
            <a:r>
              <a:rPr lang="pt-BR" sz="2400" dirty="0"/>
              <a:t>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2"/>
              </a:rPr>
              <a:t>https://github.com/Lcsonic/WydenArquiteturaWorkLucasEVictor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3"/>
              </a:rPr>
              <a:t>https://github.com/RobertaSueed/Trabalho-de-Arquitetura-de-Computadores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4"/>
              </a:rPr>
              <a:t>https://github.com/Icarosantt57/Repositorio-AV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5"/>
              </a:rPr>
              <a:t>https://github.com/DKMariano/Trabalho-de-arquitetura-de-computadores-UniRuy-Wyden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Banco de Dados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521798C-B31F-60BD-44F2-B4F5D07DFE99}"/>
              </a:ext>
            </a:extLst>
          </p:cNvPr>
          <p:cNvSpPr txBox="1"/>
          <p:nvPr/>
        </p:nvSpPr>
        <p:spPr>
          <a:xfrm>
            <a:off x="468488" y="1112785"/>
            <a:ext cx="7512755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Consultoria, modelagem do domínio do cliente: Modelo Conceitual; Lógico e Físico; Vídeo Consultoria.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2"/>
              </a:rPr>
              <a:t>https://github.com/Brun04ss1s/Trabalho-banco-de-dados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>
              <a:hlinkClick r:id="rId3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3"/>
              </a:rPr>
              <a:t>https://github.com/RobertaSueed/Trabalho-de-Arquitetura-de-Computadores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4"/>
              </a:rPr>
              <a:t>https://github.com/projectbanco/Projeto_Banco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1307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Engenharia de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4884B1B-1490-3B90-D9D9-FAD5B2DEC1A8}"/>
              </a:ext>
            </a:extLst>
          </p:cNvPr>
          <p:cNvSpPr txBox="1"/>
          <p:nvPr/>
        </p:nvSpPr>
        <p:spPr>
          <a:xfrm>
            <a:off x="468488" y="1112785"/>
            <a:ext cx="7512755" cy="3354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Consultoria, projeto de sistema de informação: MPS.br e Ágil; Seminário.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2"/>
              </a:rPr>
              <a:t>https://github.com/softwareengineeringp/Projeto_Engenharia_Software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3"/>
              </a:rPr>
              <a:t>https://github.com/MasaoLH/projetoengenhariadesoftware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4"/>
              </a:rPr>
              <a:t>https://github.com/ruiRomer/EngenhariadeSoftware-Sistema_de_Biblioteca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8438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JAVA POO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FAB323-C427-3A70-0E79-85CD31A6BCBC}"/>
              </a:ext>
            </a:extLst>
          </p:cNvPr>
          <p:cNvSpPr txBox="1"/>
          <p:nvPr/>
        </p:nvSpPr>
        <p:spPr>
          <a:xfrm>
            <a:off x="468488" y="1112785"/>
            <a:ext cx="7512755" cy="3293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Full Stack: </a:t>
            </a:r>
            <a:r>
              <a:rPr lang="pt-BR" sz="2400" dirty="0" err="1">
                <a:solidFill>
                  <a:srgbClr val="FF0000"/>
                </a:solidFill>
              </a:rPr>
              <a:t>back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end</a:t>
            </a:r>
            <a:r>
              <a:rPr lang="pt-BR" sz="2400" dirty="0">
                <a:solidFill>
                  <a:srgbClr val="FF0000"/>
                </a:solidFill>
              </a:rPr>
              <a:t> Java; </a:t>
            </a:r>
            <a:r>
              <a:rPr lang="pt-BR" sz="2400" dirty="0" err="1">
                <a:solidFill>
                  <a:srgbClr val="FF0000"/>
                </a:solidFill>
              </a:rPr>
              <a:t>font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end</a:t>
            </a:r>
            <a:r>
              <a:rPr lang="pt-BR" sz="2400" dirty="0">
                <a:solidFill>
                  <a:srgbClr val="FF0000"/>
                </a:solidFill>
              </a:rPr>
              <a:t> livre</a:t>
            </a:r>
            <a:r>
              <a:rPr lang="pt-BR" sz="2400" dirty="0"/>
              <a:t>; Seminário.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2"/>
              </a:rPr>
              <a:t>https://github.com/RafaelFN1230/NF_Java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3"/>
              </a:rPr>
              <a:t>https://github.com/jairocket/find-your-home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4"/>
              </a:rPr>
              <a:t>https://github.com/NotKing22/Javaweb-project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5"/>
              </a:rPr>
              <a:t>https://github.com/Gusrrocha/Librell</a:t>
            </a:r>
            <a:r>
              <a:rPr lang="pt-BR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658110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07" y="46468"/>
            <a:ext cx="608777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Python Big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D968F1-CA9D-0A5F-F758-CB41EDF01853}"/>
              </a:ext>
            </a:extLst>
          </p:cNvPr>
          <p:cNvSpPr txBox="1"/>
          <p:nvPr/>
        </p:nvSpPr>
        <p:spPr>
          <a:xfrm>
            <a:off x="468488" y="1112785"/>
            <a:ext cx="7512755" cy="3724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2400" dirty="0"/>
              <a:t>Análise de Dados: </a:t>
            </a:r>
            <a:r>
              <a:rPr lang="pt-BR" sz="2400" dirty="0">
                <a:solidFill>
                  <a:srgbClr val="FF0000"/>
                </a:solidFill>
              </a:rPr>
              <a:t>Google </a:t>
            </a:r>
            <a:r>
              <a:rPr lang="pt-BR" sz="2400" dirty="0" err="1">
                <a:solidFill>
                  <a:srgbClr val="FF0000"/>
                </a:solidFill>
              </a:rPr>
              <a:t>Colab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err="1">
                <a:solidFill>
                  <a:srgbClr val="FF0000"/>
                </a:solidFill>
              </a:rPr>
              <a:t>datasets</a:t>
            </a:r>
            <a:r>
              <a:rPr lang="pt-BR" sz="2400" dirty="0"/>
              <a:t>; atividades processuais: Resenha Artigo; Configuração Spark; Análise de </a:t>
            </a:r>
            <a:r>
              <a:rPr lang="pt-BR" sz="2400" dirty="0" err="1"/>
              <a:t>dataset</a:t>
            </a:r>
            <a:r>
              <a:rPr lang="pt-BR" sz="2400" dirty="0"/>
              <a:t>; </a:t>
            </a:r>
            <a:r>
              <a:rPr lang="pt-BR" sz="2400" dirty="0" err="1"/>
              <a:t>kahoot</a:t>
            </a:r>
            <a:r>
              <a:rPr lang="pt-BR" sz="2400" dirty="0"/>
              <a:t>, mini avalições discursivas.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2"/>
              </a:rPr>
              <a:t>https://github.com/DanK007/aula-heleno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000" dirty="0">
                <a:hlinkClick r:id="rId3"/>
              </a:rPr>
              <a:t>https://github.com/EdmBello/Dataset-BigData</a:t>
            </a: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62484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457</Words>
  <Application>Microsoft Office PowerPoint</Application>
  <PresentationFormat>Apresentação na tela (16:9)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Apresentação do PowerPoint</vt:lpstr>
      <vt:lpstr>Introdução</vt:lpstr>
      <vt:lpstr>Introdução</vt:lpstr>
      <vt:lpstr>Arquitetura de Computador</vt:lpstr>
      <vt:lpstr>Banco de Dados</vt:lpstr>
      <vt:lpstr>Engenharia de Software</vt:lpstr>
      <vt:lpstr>JAVA POO</vt:lpstr>
      <vt:lpstr>Python Big Data</vt:lpstr>
      <vt:lpstr>Fotos Eventos Eng Soft</vt:lpstr>
      <vt:lpstr>Fotos Eventos Eng Soft</vt:lpstr>
      <vt:lpstr>Fotos Eventos Eng Soft</vt:lpstr>
      <vt:lpstr>Fotos Eventos Eng Soft</vt:lpstr>
      <vt:lpstr>Fotos Eventos Eng Soft</vt:lpstr>
      <vt:lpstr>Fotos Eventos Eng Soft</vt:lpstr>
      <vt:lpstr>Fotos Eventos Eng Soft</vt:lpstr>
      <vt:lpstr>Fotos Eventos Java POO</vt:lpstr>
      <vt:lpstr>Fotos Eventos Java POO</vt:lpstr>
      <vt:lpstr>Fotos Eventos Java POO</vt:lpstr>
      <vt:lpstr>Fotos Eventos Java POO</vt:lpstr>
      <vt:lpstr>Fotos Eventos Java POO</vt:lpstr>
      <vt:lpstr>Fotos Eventos Java POO</vt:lpstr>
      <vt:lpstr>Pergunta da Plateia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222</cp:revision>
  <dcterms:modified xsi:type="dcterms:W3CDTF">2024-06-08T21:17:15Z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