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91" r:id="rId3"/>
    <p:sldId id="332" r:id="rId4"/>
    <p:sldId id="343" r:id="rId5"/>
    <p:sldId id="349" r:id="rId6"/>
    <p:sldId id="350" r:id="rId7"/>
    <p:sldId id="335" r:id="rId8"/>
    <p:sldId id="344" r:id="rId9"/>
    <p:sldId id="345" r:id="rId10"/>
    <p:sldId id="340" r:id="rId11"/>
    <p:sldId id="346" r:id="rId12"/>
    <p:sldId id="347" r:id="rId13"/>
    <p:sldId id="348" r:id="rId14"/>
    <p:sldId id="339" r:id="rId15"/>
    <p:sldId id="336" r:id="rId16"/>
    <p:sldId id="342" r:id="rId17"/>
    <p:sldId id="412" r:id="rId18"/>
    <p:sldId id="333" r:id="rId19"/>
    <p:sldId id="323" r:id="rId20"/>
    <p:sldId id="334" r:id="rId21"/>
    <p:sldId id="337" r:id="rId22"/>
    <p:sldId id="309" r:id="rId2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399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6824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201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660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9433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4036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7612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7511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5853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3274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5173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9307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2287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2953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stinger.com.br/tutoriais/o-que-e-html-conceitos-basico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hostinger.com.br/tutoriais/o-que-e-css-guia-basico-de-css#Como_CSS_Funciona" TargetMode="External"/><Relationship Id="rId5" Type="http://schemas.openxmlformats.org/officeDocument/2006/relationships/hyperlink" Target="https://developer.mozilla.org/pt-BR/docs/Learn/Getting_started_with_the_web/CSS_basics" TargetMode="External"/><Relationship Id="rId4" Type="http://schemas.openxmlformats.org/officeDocument/2006/relationships/hyperlink" Target="https://www.devmedia.com.br/estilizando-fontes-com-css/24226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stinger.com.br/tutoriais/o-que-e-javascrip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masters.com.br/desenvolvimento/full-stack-vs-full-cycle-develope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onlinegdb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elematicafractal.com.br/revista/index.php/telfract/article/view/9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hn.asp" TargetMode="External"/><Relationship Id="rId7" Type="http://schemas.openxmlformats.org/officeDocument/2006/relationships/hyperlink" Target="https://developer.mozilla.org/pt-BR/docs/Learn/Getting_started_with_the_web/Installing_basic_softwar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ozilla.org/pt" TargetMode="External"/><Relationship Id="rId5" Type="http://schemas.openxmlformats.org/officeDocument/2006/relationships/hyperlink" Target="https://youtu.be/CTjUpZqTJDg" TargetMode="External"/><Relationship Id="rId4" Type="http://schemas.openxmlformats.org/officeDocument/2006/relationships/hyperlink" Target="https://elephantsolutions.net/best-css-frameworks-in-2021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ML/Eleme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HTML, CSS, JS  e 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Style (CSS)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sigla para o termo em inglês 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Sheets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que, traduzido para o português, significa Folha de Estilo em Cascatas. O CSS é fácil de aprender e entender e é facilmente utilizado com as 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linguagens de marcação 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ou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https://www.devmedia.com.br/estilizando-fontes-com-css/24226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https://developer.mozilla.org/pt-BR/docs/Learn/Getting_started_with_the_web/CSS_basics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https://www.hostinger.com.br/tutoriais/o-que-e-css-guia-basico-de-css#Como_CSS_Funciona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17433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Style (CSS)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Algumas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(W3C)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font-family; font-style; font-size, color, text-align, padding, border, margin, width, backgroud, etc.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76066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Comportamento</a:t>
            </a:r>
            <a:r>
              <a:rPr lang="en-US" b="1" dirty="0">
                <a:solidFill>
                  <a:srgbClr val="0070C0"/>
                </a:solidFill>
              </a:rPr>
              <a:t> (JS)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50047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 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linguagem de programação de alto-nível, interpretada, e baseada em objetos com funções de primeira classe, mais conhecida como a linguagem de script para páginas Web.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Criada no meio da década de 90, mais precisamente em 1996 pelo lendário programador Brendan Eich que, além de criar o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foi também um dos fundadores da Mozilla Corporation.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padrão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 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Desde 2012, todos os navegadores modernos possuem suporte total ao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5.1. 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09556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Comportamento</a:t>
            </a:r>
            <a:r>
              <a:rPr lang="en-US" b="1" dirty="0">
                <a:solidFill>
                  <a:srgbClr val="0070C0"/>
                </a:solidFill>
              </a:rPr>
              <a:t> (JS)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4135"/>
            <a:ext cx="8865056" cy="39033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</a:p>
          <a:p>
            <a:pPr marL="0" indent="0" algn="just">
              <a:buNone/>
            </a:pPr>
            <a:r>
              <a:rPr lang="pt-BR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 JS</a:t>
            </a:r>
          </a:p>
          <a:p>
            <a:pPr marL="0" indent="0" algn="just">
              <a:buNone/>
            </a:pP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https://terminalroot.com.br/2016/12/alguns-codigos-simples-de-javascript-2.html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https://www.hostinger.com.br/tutoriais/o-que-e-javascript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1F7130A-2AF8-4859-9111-205562353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068" y="963023"/>
            <a:ext cx="2910453" cy="341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7194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C5066-5D1D-450E-8670-F01233A0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81" y="1106661"/>
            <a:ext cx="3008315" cy="593551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306C9E-3AC1-4E98-82CB-CCBC546A2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62319" y="1541222"/>
            <a:ext cx="2379008" cy="2527733"/>
          </a:xfrm>
        </p:spPr>
        <p:txBody>
          <a:bodyPr>
            <a:normAutofit/>
          </a:bodyPr>
          <a:lstStyle/>
          <a:p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Materialize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</a:t>
            </a:r>
          </a:p>
          <a:p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Bulma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Tailwind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1EDCE9-3781-4395-9F34-57A267EBE10E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294359" y="1743642"/>
            <a:ext cx="3008316" cy="2527733"/>
          </a:xfrm>
        </p:spPr>
        <p:txBody>
          <a:bodyPr>
            <a:normAutofit/>
          </a:bodyPr>
          <a:lstStyle/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D8DAB0-700D-4D5F-9583-8823AE792E2F}"/>
              </a:ext>
            </a:extLst>
          </p:cNvPr>
          <p:cNvSpPr txBox="1">
            <a:spLocks/>
          </p:cNvSpPr>
          <p:nvPr/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b">
            <a:normAutofit/>
          </a:bodyPr>
          <a:lstStyle>
            <a:lvl1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ctr" hangingPunct="1"/>
            <a:r>
              <a:rPr lang="en-US" sz="4400" dirty="0" err="1">
                <a:solidFill>
                  <a:srgbClr val="0070C0"/>
                </a:solidFill>
              </a:rPr>
              <a:t>Caracterização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9463DD36-9751-490A-82D8-166BD1EDECA1}"/>
              </a:ext>
            </a:extLst>
          </p:cNvPr>
          <p:cNvSpPr txBox="1">
            <a:spLocks/>
          </p:cNvSpPr>
          <p:nvPr/>
        </p:nvSpPr>
        <p:spPr>
          <a:xfrm>
            <a:off x="6195082" y="1541223"/>
            <a:ext cx="2379008" cy="252773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590" marR="0" indent="-32639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Skeleton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1"/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Sematic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</a:t>
            </a:r>
          </a:p>
          <a:p>
            <a:pPr hangingPunct="1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Pure CSS</a:t>
            </a:r>
          </a:p>
          <a:p>
            <a:pPr hangingPunct="1"/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Ulkit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CBF4982-169A-499A-9FE0-C3BED0240A4F}"/>
              </a:ext>
            </a:extLst>
          </p:cNvPr>
          <p:cNvSpPr txBox="1"/>
          <p:nvPr/>
        </p:nvSpPr>
        <p:spPr>
          <a:xfrm>
            <a:off x="150312" y="4079477"/>
            <a:ext cx="8699329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sz="16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https://www.libtrends.info/npm-compare/bootstrap-vs-bulma-vs-foundation-vs-materialize-css</a:t>
            </a:r>
          </a:p>
        </p:txBody>
      </p:sp>
    </p:spTree>
    <p:extLst>
      <p:ext uri="{BB962C8B-B14F-4D97-AF65-F5344CB8AC3E}">
        <p14:creationId xmlns:p14="http://schemas.microsoft.com/office/powerpoint/2010/main" val="18557215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Vantagens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Desvantagens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Algumas Vantagens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Mobilidade, redução de custo em hardware/software,  segurança, flexibilidade, atualizações, escalabilidade/elasticidade, multiplataforma, interoperabilidade, etc.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Algumas Desvantagens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não responde, conexão com a Internet é obrigatória.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2501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Profissionais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Responsável pela interface visual;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Responsável pela lógica e infraestrutura;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Desenvolvedor de pilha completa, alguém que trabalha com o front-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Engenheiro que pode dar conta no projeto de SI.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(Requisitos, desenvolvimento, teste, implantação e operações)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https://imasters.com.br/desenvolvimento/full-stack-vs-full-cycle-developer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65216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-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Download Versão ZIPADA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Descompactar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PHPStorm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https://code.visualstudio.com/download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online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https://www.onlinegdb.com/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51435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Instalar as extensões: 	</a:t>
            </a:r>
          </a:p>
          <a:p>
            <a:pPr marL="962025" lvl="1" indent="-514350"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 </a:t>
            </a:r>
            <a:r>
              <a:rPr lang="pt-BR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(CSS); </a:t>
            </a:r>
            <a:r>
              <a:rPr lang="pt-BR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vscode-icons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v4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Snippets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62025" lvl="1" indent="-514350" algn="just">
              <a:buFont typeface="Wingdings" panose="05000000000000000000" pitchFamily="2" charset="2"/>
              <a:buChar char="§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ESLint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(Java Script); </a:t>
            </a:r>
          </a:p>
          <a:p>
            <a:pPr marL="962025" lvl="1" indent="-514350"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JSX HTML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962025" lvl="1" indent="-514350" algn="just">
              <a:buFont typeface="Wingdings" panose="05000000000000000000" pitchFamily="2" charset="2"/>
              <a:buChar char="§"/>
            </a:pP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IntelliCode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(Visual Studio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IntelliCode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Prettier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(Format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62025" lvl="1" indent="-514350"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Intelephense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@builtin </a:t>
            </a:r>
            <a:r>
              <a:rPr lang="pt-BR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PHP Server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server já instalado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(servidor web).</a:t>
            </a:r>
          </a:p>
        </p:txBody>
      </p:sp>
    </p:spTree>
    <p:extLst>
      <p:ext uri="{BB962C8B-B14F-4D97-AF65-F5344CB8AC3E}">
        <p14:creationId xmlns:p14="http://schemas.microsoft.com/office/powerpoint/2010/main" val="19067489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LOUDON, Kyle. Desenvolvimento de grandes aplicações Web. Revista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Telfract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1, n. 1, 2018.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https://telematicafractal.com.br/revista/index.php/telfract/article/view/9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MILETTO, Evandro Manara; DE CASTRO BERTAGNOLLI, Silvia. Desenvolvimento de Software II: Introdução ao Desenvolvimento Web com HTML, CSS,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PHP-Eixo: Informação e Comunicação-Série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Bookman Editora, 2014.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https://books.google.com.br/books?hl=pt-BR&amp;lr=&amp;id=lcLFAwAAQBAJ&amp;oi=fnd&amp;pg=PR1&amp;dq=desenvolvimento+web+HTML,+CSS,+Javascript&amp;ots=kROItA65yt&amp;sig=kgNIWnhh5BW8_BUa-CyMDsi5MeA#v=onepage&amp;q=desenvolvimento%20web%20HTML%2C%20CSS%2C%20Javascript&amp;f=false</a:t>
            </a: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https://www.w3schools.com/tags/tag_hn.asp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(HTML, CSS, JS, PHP)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https://elephantsolutions.net/best-css-frameworks-in-2021/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https://youtu.be/CTjUpZqTJDg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https://developer.mozilla.org/pt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-BR/docs/Learn/Getting_started_with_the_web/Installing_basic_software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Caracterização Desenvolvimento Web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Elabore um arquivo HTML para reproduzir o texto abaixo:</a:t>
            </a: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Calibri" panose="020F050202020403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439B967-8D77-49B2-B05C-F4BE15CC7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17" y="1961105"/>
            <a:ext cx="6550908" cy="197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BENTO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Evaldo Junior. Desenvolvimento web com PHP e MySQL. Editora Casa do Código, 2021.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LOUDON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Kyle. Desenvolvimento de grandes aplicações Web. Revista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Telfract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1, n. 1, 2018.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HTML, CSS, JS  e 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Conceito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 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web 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trata da criação de um software, seja ele um sistema, um app, um portal ou um site, que está conectado a uma rede, podendo ser internet ou intranet (uma rede interna). 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8141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– App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de aplicativos da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</a:p>
          <a:p>
            <a:pPr marL="0" indent="0" algn="l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refere-se a sites, páginas da web ou qualquer coisa que funcione na Internet.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refere-se ao software de aplicativos.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Construindo o aplicativo do zero.</a:t>
            </a:r>
          </a:p>
        </p:txBody>
      </p:sp>
    </p:spTree>
    <p:extLst>
      <p:ext uri="{BB962C8B-B14F-4D97-AF65-F5344CB8AC3E}">
        <p14:creationId xmlns:p14="http://schemas.microsoft.com/office/powerpoint/2010/main" val="13848839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49630"/>
            <a:ext cx="8865056" cy="398788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SublimeText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++, Atom, Vim, etc.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online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onlinegdb.com; codepen.io; playcode.io; codesandbox.io,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 Web Local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Imbutido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Apache, etc.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Navegador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Firefox,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Edge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Brave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Repositório de Dados Remoto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BitBucket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Controle de Versão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Servidor Java Script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66590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0984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 Gráfico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Photoshop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Paint.NET, XD, GIMP, Corel, etc.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Hospedagem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Cyberduck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FileZilla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Automação (testes)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Acelerar Escrita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Bibliotecas, Frameworks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25902093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Marcação</a:t>
            </a:r>
            <a:r>
              <a:rPr lang="en-US" b="1" dirty="0">
                <a:solidFill>
                  <a:srgbClr val="0070C0"/>
                </a:solidFill>
              </a:rPr>
              <a:t> (HTML)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Criada pelo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britânico Tim Berners-Lee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acrônimo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significa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HiperText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Markup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traduzindo ao português: Linguagem de Marcação de Hipertexto.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inserir o conteúdo e estabelecer a estrutura básica de um website. Portanto, ele serve para dar significado e organizar as informações de uma página na web. </a:t>
            </a:r>
          </a:p>
        </p:txBody>
      </p:sp>
    </p:spTree>
    <p:extLst>
      <p:ext uri="{BB962C8B-B14F-4D97-AF65-F5344CB8AC3E}">
        <p14:creationId xmlns:p14="http://schemas.microsoft.com/office/powerpoint/2010/main" val="210668533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Marcação</a:t>
            </a:r>
            <a:r>
              <a:rPr lang="en-US" b="1" dirty="0">
                <a:solidFill>
                  <a:srgbClr val="0070C0"/>
                </a:solidFill>
              </a:rPr>
              <a:t> (HTML)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Através de um documento HTML, ou seja, um documento com a extensão 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 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o navegador faz a leitura do arquivo e renderiza o seu conteúdo para que o usuário final possa visualizá-lo.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Sublime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++, VS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Vim (Linux),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(Linux)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Backets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(GNU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Emacs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Navegadores: Google Chrome,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Safari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 Mozilla Firefox, Opera,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Brave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Explore 11, Microsoft Edge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01835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Marcação</a:t>
            </a:r>
            <a:r>
              <a:rPr lang="en-US" b="1" dirty="0">
                <a:solidFill>
                  <a:srgbClr val="0070C0"/>
                </a:solidFill>
              </a:rPr>
              <a:t> (HTML)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Algumas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(W3C)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b, Strong,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/li,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/li,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p, h1...h6,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link, header,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body,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input,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script,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meta,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https://developer.mozilla.org/pt-BR/docs/Web/HTML/Element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25347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2880</TotalTime>
  <Words>1354</Words>
  <Application>Microsoft Office PowerPoint</Application>
  <PresentationFormat>Apresentação na tela (16:9)</PresentationFormat>
  <Paragraphs>146</Paragraphs>
  <Slides>22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Office Theme</vt:lpstr>
      <vt:lpstr>Desenvolvimento Web HTML, CSS, JS  e PHP</vt:lpstr>
      <vt:lpstr>Aulas 01 Caracterização Desenvolvimento Web</vt:lpstr>
      <vt:lpstr>Contextualização – Conceito</vt:lpstr>
      <vt:lpstr>Contextualização – App Web</vt:lpstr>
      <vt:lpstr>Contextualização - Ambiente</vt:lpstr>
      <vt:lpstr>Contextualização - Ambiente</vt:lpstr>
      <vt:lpstr>Caracterização Marcação (HTML)</vt:lpstr>
      <vt:lpstr>Caracterização Marcação (HTML)</vt:lpstr>
      <vt:lpstr>Caracterização Marcação (HTML)</vt:lpstr>
      <vt:lpstr>Caracterização Style (CSS)</vt:lpstr>
      <vt:lpstr>Caracterização Style (CSS)</vt:lpstr>
      <vt:lpstr>Caracterização Comportamento (JS)</vt:lpstr>
      <vt:lpstr>Caracterização Comportamento (JS)</vt:lpstr>
      <vt:lpstr>Framework</vt:lpstr>
      <vt:lpstr>Vantagens/Desvantagens</vt:lpstr>
      <vt:lpstr>Contextualização (Profissionais)</vt:lpstr>
      <vt:lpstr>Ambiente DevOps - Configuração</vt:lpstr>
      <vt:lpstr>Leitura Específica</vt:lpstr>
      <vt:lpstr>Aprenda+</vt:lpstr>
      <vt:lpstr>Dinâmica/Atividades</vt:lpstr>
      <vt:lpstr>Referências Bibliográficas</vt:lpstr>
      <vt:lpstr>Desenvolvimento Web HTML, CSS, JS  e 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664</cp:revision>
  <dcterms:created xsi:type="dcterms:W3CDTF">2020-03-17T20:12:34Z</dcterms:created>
  <dcterms:modified xsi:type="dcterms:W3CDTF">2023-08-24T18:26:53Z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