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8"/>
  </p:notesMasterIdLst>
  <p:sldIdLst>
    <p:sldId id="256" r:id="rId2"/>
    <p:sldId id="291" r:id="rId3"/>
    <p:sldId id="396" r:id="rId4"/>
    <p:sldId id="464" r:id="rId5"/>
    <p:sldId id="463" r:id="rId6"/>
    <p:sldId id="465" r:id="rId7"/>
    <p:sldId id="462" r:id="rId8"/>
    <p:sldId id="461" r:id="rId9"/>
    <p:sldId id="404" r:id="rId10"/>
    <p:sldId id="403" r:id="rId11"/>
    <p:sldId id="460" r:id="rId12"/>
    <p:sldId id="405" r:id="rId13"/>
    <p:sldId id="402" r:id="rId14"/>
    <p:sldId id="413" r:id="rId15"/>
    <p:sldId id="398" r:id="rId16"/>
    <p:sldId id="407" r:id="rId17"/>
    <p:sldId id="414" r:id="rId18"/>
    <p:sldId id="415" r:id="rId19"/>
    <p:sldId id="439" r:id="rId20"/>
    <p:sldId id="443" r:id="rId21"/>
    <p:sldId id="444" r:id="rId22"/>
    <p:sldId id="440" r:id="rId23"/>
    <p:sldId id="441" r:id="rId24"/>
    <p:sldId id="442" r:id="rId25"/>
    <p:sldId id="397" r:id="rId26"/>
    <p:sldId id="409" r:id="rId27"/>
    <p:sldId id="408" r:id="rId28"/>
    <p:sldId id="412" r:id="rId29"/>
    <p:sldId id="410" r:id="rId30"/>
    <p:sldId id="411" r:id="rId31"/>
    <p:sldId id="427" r:id="rId32"/>
    <p:sldId id="429" r:id="rId33"/>
    <p:sldId id="428" r:id="rId34"/>
    <p:sldId id="430" r:id="rId35"/>
    <p:sldId id="431" r:id="rId36"/>
    <p:sldId id="432" r:id="rId37"/>
    <p:sldId id="433" r:id="rId38"/>
    <p:sldId id="434" r:id="rId39"/>
    <p:sldId id="435" r:id="rId40"/>
    <p:sldId id="436" r:id="rId41"/>
    <p:sldId id="437" r:id="rId42"/>
    <p:sldId id="438" r:id="rId43"/>
    <p:sldId id="423" r:id="rId44"/>
    <p:sldId id="424" r:id="rId45"/>
    <p:sldId id="425" r:id="rId46"/>
    <p:sldId id="426" r:id="rId47"/>
    <p:sldId id="401" r:id="rId48"/>
    <p:sldId id="416" r:id="rId49"/>
    <p:sldId id="399" r:id="rId50"/>
    <p:sldId id="417" r:id="rId51"/>
    <p:sldId id="422" r:id="rId52"/>
    <p:sldId id="400" r:id="rId53"/>
    <p:sldId id="419" r:id="rId54"/>
    <p:sldId id="446" r:id="rId55"/>
    <p:sldId id="450" r:id="rId56"/>
    <p:sldId id="447" r:id="rId57"/>
    <p:sldId id="449" r:id="rId58"/>
    <p:sldId id="421" r:id="rId59"/>
    <p:sldId id="420" r:id="rId60"/>
    <p:sldId id="445" r:id="rId61"/>
    <p:sldId id="452" r:id="rId62"/>
    <p:sldId id="453" r:id="rId63"/>
    <p:sldId id="418" r:id="rId64"/>
    <p:sldId id="451" r:id="rId65"/>
    <p:sldId id="457" r:id="rId66"/>
    <p:sldId id="458" r:id="rId67"/>
    <p:sldId id="454" r:id="rId68"/>
    <p:sldId id="456" r:id="rId69"/>
    <p:sldId id="455" r:id="rId70"/>
    <p:sldId id="466" r:id="rId71"/>
    <p:sldId id="333" r:id="rId72"/>
    <p:sldId id="459" r:id="rId73"/>
    <p:sldId id="323" r:id="rId74"/>
    <p:sldId id="334" r:id="rId75"/>
    <p:sldId id="337" r:id="rId76"/>
    <p:sldId id="309" r:id="rId7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47" autoAdjust="0"/>
    <p:restoredTop sz="83649" autoAdjust="0"/>
  </p:normalViewPr>
  <p:slideViewPr>
    <p:cSldViewPr snapToGrid="0">
      <p:cViewPr varScale="1">
        <p:scale>
          <a:sx n="90" d="100"/>
          <a:sy n="90" d="100"/>
        </p:scale>
        <p:origin x="138" y="8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963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776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664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599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128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503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5043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552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947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78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739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112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602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5247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977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75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743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82776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3185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0670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845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307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482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9964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7129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097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1273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2748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43986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85437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15613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677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26329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8078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55795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99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77917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252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2532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9931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9487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78883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319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02125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72543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7874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21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2432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0740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3395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1912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261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35092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519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3201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04413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82991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688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8753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31196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93105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6069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7231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1177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4400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488871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170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876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syphp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jetbrains.com/pt-br/phpstor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download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dev.mysql.com/downloads/" TargetMode="External"/><Relationship Id="rId4" Type="http://schemas.openxmlformats.org/officeDocument/2006/relationships/hyperlink" Target="https://sourceforge.net/projects/xampp/file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vq2QB4ogK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rquivo.php?x=9&amp;y=5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.br/tutoriais/como-conectar-php-com-mysql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php-pdo-como-criar-sua-primeira-conexao/39007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devmedia.com.br/php-pdo-como-criar-sua-primeira-conexao/39007" TargetMode="External"/><Relationship Id="rId4" Type="http://schemas.openxmlformats.org/officeDocument/2006/relationships/hyperlink" Target="https://www.w3schools.com/php/default.asp" TargetMode="Externa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https://pt.stackoverflow.com/questions/16288/fechar-conex%c3%a3o-pdo" TargetMode="External"/><Relationship Id="rId3" Type="http://schemas.openxmlformats.org/officeDocument/2006/relationships/hyperlink" Target="https://www.devmedia.com.br/php-pdo-como-criar-sua-primeira-conexao/39007" TargetMode="External"/><Relationship Id="rId7" Type="http://schemas.openxmlformats.org/officeDocument/2006/relationships/hyperlink" Target="https://stackoverflow.com/questions/8640808/php-pdo-prepared-delete-why-does-this-fail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onsieurbricole.wordpress.com/2009/10/20/php-how-to-insert-data-into-database-using-pdo-registry-system-in-php/" TargetMode="External"/><Relationship Id="rId5" Type="http://schemas.openxmlformats.org/officeDocument/2006/relationships/hyperlink" Target="https://www.hostinger.com.br/tutoriais/como-inserir-dados-no-mysql-com-php" TargetMode="External"/><Relationship Id="rId4" Type="http://schemas.openxmlformats.org/officeDocument/2006/relationships/hyperlink" Target="http://www.bosontreinamentos.com.br/php-programming/curso-de-php-consulta-com-pesquisa-de-dados-em-banco-mysql/" TargetMode="External"/><Relationship Id="rId9" Type="http://schemas.openxmlformats.org/officeDocument/2006/relationships/hyperlink" Target="https://codigosimples.net/2017/02/27/usando-extensao-mssql-para-o-vscode/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H1WDI9l0I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4xvCT7UPY3k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de Ambientes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https://www.easyphp.org/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XAMPP); 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gravar os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arquivos.php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pasta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locaweb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depende da versão instalada.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Laragon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https://www.jetbrains.com/pt-br/phpstorm/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(IDE)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979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Adotado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AMPP: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+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MariaDB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PHP + Perl (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qualquer SO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https://www.apachefriends.org/download.html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https://sourceforge.net/projects/xampp/files/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000" b="1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MYSQL:</a:t>
            </a:r>
            <a:r>
              <a:rPr lang="pt-BR" sz="20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Banco de dados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https://dev.mysql.com/downloads/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3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(Editor de código)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https://code.visualstudio.com/Download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4051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VS Code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de código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 Gerais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 de ambiente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VS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2. Extensões Gerais PHP: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Intelephense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PHP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=&gt;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ctrl+shift+p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acrescentar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configuração: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settings.json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php.validate.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executablePath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:\\xampp\\php\\php.exe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php.suggest.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proxyAuthorization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621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Super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Criar pasta para projeto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dentro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htdocs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</a:p>
          <a:p>
            <a:pPr marL="2766060" lvl="6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executar um arquivo em PHP no browser,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127.0.0.1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127.0.0.1)	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717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bloco -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 */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1676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Coersão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typecast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conversão);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=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)”4”;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rela,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não existe (utilizar números inteiros);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 false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/0;</a:t>
            </a:r>
          </a:p>
        </p:txBody>
      </p:sp>
    </p:spTree>
    <p:extLst>
      <p:ext uri="{BB962C8B-B14F-4D97-AF65-F5344CB8AC3E}">
        <p14:creationId xmlns:p14="http://schemas.microsoft.com/office/powerpoint/2010/main" val="345526692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em memória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manipulação de valores.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Necessário iniciar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"maria";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3;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+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x++;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x--;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 = 1.78;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 = 13;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false;</a:t>
            </a:r>
          </a:p>
        </p:txBody>
      </p:sp>
    </p:spTree>
    <p:extLst>
      <p:ext uri="{BB962C8B-B14F-4D97-AF65-F5344CB8AC3E}">
        <p14:creationId xmlns:p14="http://schemas.microsoft.com/office/powerpoint/2010/main" val="68763338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por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Referência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informa ao SO que o conteúdo da variável será atualizado por referência.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&amp;x;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13; // logo y também será 13</a:t>
            </a:r>
          </a:p>
        </p:txBody>
      </p:sp>
    </p:spTree>
    <p:extLst>
      <p:ext uri="{BB962C8B-B14F-4D97-AF65-F5344CB8AC3E}">
        <p14:creationId xmlns:p14="http://schemas.microsoft.com/office/powerpoint/2010/main" val="186185442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(variants)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2232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=&gt; informa ao SO que será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criado uma 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no conteúdo de uma 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um novo conteúdo.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fruta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"uva";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$feira. " ". $fruta; // feira = "fruta" e fruta = "uva"</a:t>
            </a:r>
          </a:p>
        </p:txBody>
      </p:sp>
    </p:spTree>
    <p:extLst>
      <p:ext uri="{BB962C8B-B14F-4D97-AF65-F5344CB8AC3E}">
        <p14:creationId xmlns:p14="http://schemas.microsoft.com/office/powerpoint/2010/main" val="241808388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$vetor[0] = 8;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(7, 3, 9);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$lista[] = 5; // Inclui o elemento no final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valorInicial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15, 5);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equivalente 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(3, 8, 13)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$v) {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“$v”;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50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12 e 13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PHP Técnicas de Programação;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PHP </a:t>
            </a:r>
            <a:r>
              <a:rPr lang="pt-BR" b="1" dirty="0" err="1">
                <a:solidFill>
                  <a:schemeClr val="bg1"/>
                </a:solidFill>
              </a:rPr>
              <a:t>with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MySQLi</a:t>
            </a:r>
            <a:r>
              <a:rPr lang="pt-BR" b="1" dirty="0">
                <a:solidFill>
                  <a:schemeClr val="bg1"/>
                </a:solidFill>
              </a:rPr>
              <a:t>,</a:t>
            </a:r>
            <a:r>
              <a:rPr lang="pt-BR" b="1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MySQLiConnect</a:t>
            </a:r>
            <a:r>
              <a:rPr lang="pt-BR" b="1" dirty="0">
                <a:solidFill>
                  <a:schemeClr val="bg1"/>
                </a:solidFill>
              </a:rPr>
              <a:t> e PDO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Métodos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elemento); // aloca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desaloca último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array_unshift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elemento); // aloca elemento no início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desaloca elemento do início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392112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Métodos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de forma crescente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de forma decrescente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“crescente”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preservando o índice.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“decrescente”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preservando o índice.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array_ksort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pelo índice.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array_krsort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“decrescente”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pelo índice.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6798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Personalizadas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9, 3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personalizado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($lista[4]); // Desaloca o elemento da posição 4.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095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Associativos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“4378”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“nome”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“idade”=&gt; 17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"$lista[nome]";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($lista[“nome”]);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Desalocando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 nome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[“altura”] = 1.55;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Alocando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$campo) {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"$campo “ };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$campo =&gt; $valor) {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"$campo $valor “ };</a:t>
            </a:r>
          </a:p>
        </p:txBody>
      </p:sp>
    </p:spTree>
    <p:extLst>
      <p:ext uri="{BB962C8B-B14F-4D97-AF65-F5344CB8AC3E}">
        <p14:creationId xmlns:p14="http://schemas.microsoft.com/office/powerpoint/2010/main" val="103612738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Matriz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$matriz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9),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3),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2) 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3x2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$matriz[2][1] = -3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Atribuindo um elemento a matriz.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($matriz);</a:t>
            </a:r>
          </a:p>
        </p:txBody>
      </p:sp>
    </p:spTree>
    <p:extLst>
      <p:ext uri="{BB962C8B-B14F-4D97-AF65-F5344CB8AC3E}">
        <p14:creationId xmlns:p14="http://schemas.microsoft.com/office/powerpoint/2010/main" val="282978984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 &lt;/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&gt;”;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9253788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Concatenação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concatenar, juntar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necessário utilizar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(.).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imprimir,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o 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precisa está em aspas duplas.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sobrenome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$nome. ” “ .$sobrenome;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   $sobrenome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9696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 ); ^; %*/; +-;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&lt;; &gt;=; &lt;=; !=; ==; ===;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 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8; $n2 = 6; $n3 = 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$soma = $n1 + $n2 + $n3;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$soma”;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soma:”. ($n1 + $n2 + $n3); // ou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0991283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Incrementos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++$n1;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$n1++;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--$n1;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$n1--;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0175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Internas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valor absoluto;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$variável)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potência;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raiz quadrada;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matemático;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cima sempre;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baixo sempre;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parte inteira do número;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casas decimais,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“,”,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“.”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formatação;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(“Y”); // Ano com 4 dígitos; y, ano com 2 dígitos.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3437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padrões de projetos 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soluções já testadas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problemas recorrentes no desenvolvimento de software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deixam seu código mais manutenível e elegante, pois essas soluções se baseiam em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acoplamento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OO, UML, Trade-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https://www.youtube.com/watch?v=8vq2QB4ogKM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Internas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$_GET[“x”]; $n2 = $_GET[“y”];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raizQ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($soma);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raizQ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0503128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com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metacateres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impressão com texto formatado;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custa R$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%.2f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$produto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metacaracteres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=inteiros,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imprime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,: $lista[0] = 12; $lista[1] = 4; $lista[2] = 8; $lista[3] = -3;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exibe os tipos dos elementos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$lista2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(7, 9, 0, 3);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($lista2);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var_export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9082514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wordwrap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tamanho,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false)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quebra de texto;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$texto = “Curso de PHP, características da linguagem”;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$retorno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wordwrap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($texto);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$retorno;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tamanho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=“Salvador”;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71405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no início e fim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a esquerda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a direita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48393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str_word_count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quantidade de palavras de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str_word_count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(“Salvador, Bahia.”, 0);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parâmetros: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=p/palavra;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=gera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=p/ palavra/índice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str_split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 um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str_split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(“Salvador, 16 de maio.”);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8763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p/palavra com base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”, “Salvador, 16 de maio.”);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 um texto separando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$lista[0] = 32;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$lista[1] = 27;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$lista[2] = 43;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$lista);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32&amp;27&amp;43</a:t>
            </a:r>
          </a:p>
        </p:txBody>
      </p:sp>
    </p:spTree>
    <p:extLst>
      <p:ext uri="{BB962C8B-B14F-4D97-AF65-F5344CB8AC3E}">
        <p14:creationId xmlns:p14="http://schemas.microsoft.com/office/powerpoint/2010/main" val="308554312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ASC II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letra digitada no teclado com base no código;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$letra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(74);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$letra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Letra J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código do caractere digitado no teclado;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$letra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$letra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Código 74</a:t>
            </a:r>
          </a:p>
        </p:txBody>
      </p:sp>
    </p:spTree>
    <p:extLst>
      <p:ext uri="{BB962C8B-B14F-4D97-AF65-F5344CB8AC3E}">
        <p14:creationId xmlns:p14="http://schemas.microsoft.com/office/powerpoint/2010/main" val="299484896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strtolower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texto em caixa baixa;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strtolower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strtoupper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texto em caixa alta;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strtoupper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93050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ucfirst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Primeira letra caixa alta;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ucfirst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ucwords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 primeira letra de cada palavra em caixa alta;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ucwords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inverte 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 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2705430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strpos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(“Arroz Feijão Carne”, 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Carne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14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(“Arroz Feijão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arne”, “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14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Contar a quantidade de ocorrência da palavra;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substr_count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 e filho”, “filho”)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2 ocorrências</a:t>
            </a:r>
          </a:p>
        </p:txBody>
      </p:sp>
    </p:spTree>
    <p:extLst>
      <p:ext uri="{BB962C8B-B14F-4D97-AF65-F5344CB8AC3E}">
        <p14:creationId xmlns:p14="http://schemas.microsoft.com/office/powerpoint/2010/main" val="100539072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Categorias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Criação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Escrita de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Delagation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Factory Method / Abstract Factory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Prototype / Singleton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Estrutura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Juntar Vários Objetos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Bridge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Facade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Flyweight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Proxy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Comportamento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de Objetos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 /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TemplateMethod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Chain of Responsibility / Command / Iterator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Mediator / Memento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Observer(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Promisses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State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Visitor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3146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Ex1: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0, 4)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Ex2: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filho”, 6)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Ex3: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filho”, -5)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filho</a:t>
            </a:r>
          </a:p>
        </p:txBody>
      </p:sp>
    </p:spTree>
    <p:extLst>
      <p:ext uri="{BB962C8B-B14F-4D97-AF65-F5344CB8AC3E}">
        <p14:creationId xmlns:p14="http://schemas.microsoft.com/office/powerpoint/2010/main" val="178910749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str_pad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tam_max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caractere, parâmetro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Inclui caractere;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str_pad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“#”, STR_PAD_RIGHT);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str_repeat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repete 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str_repeat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(“w”, 3)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7889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palavraOri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palavraTarg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subst.palavra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(“filho”,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str_ireplace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palavraOri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palavraTarg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subst.palavra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(“Filho”,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8302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nomeDaFuncao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($a, $b){ 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$r = $a + $b; 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$r; 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7);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8867582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func_get_args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 um vetor de parâmetros.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func_num_args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retorna a quantidade de argumentos.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múltiplos parâmetros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$vetor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func_get_args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func_num_args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$soma = 0;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 = 0; $x &lt;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x++)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$soma += $vetor[$x];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7, 3, 5, 2); 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9632624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Passagem de parâmetro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Por valor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referência (&amp;)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(&amp;$a){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 += $a + 3;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$a;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 = 5;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($n); 		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$n;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0101035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(Include/Require)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4825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Estas instruções servem para integrar uma biblioteca em um código PHP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Não exige que a rotina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exista no projeto.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Exige que a rotina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exista no projeto.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include 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bibFuncoes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.php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bibFuncoes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.php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$resultado = soma(3, 8);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$resultado”;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require_once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utilizada para não repetir a inclusão no código.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8727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GET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http://localhost/arquivo.php?x=9&amp;y=5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$_GET[“x”];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$n2 = $_GET[“y”];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$soma”;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67034610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Idade:&lt;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”/&gt;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testar o valor que vem da URL.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”])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0; 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”]) ? ($_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”]: 0;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36791198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if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“Aprovado” }	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“Aprovado”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“Reprovado” }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elsefi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262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 arquitetural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descreve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granular a nível de subsistemas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seus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relacionamentos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Model-View-Controller (MVC)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Three-tier / Layered / Component-Based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Event-driven (EDA) / DDD (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Driven Design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REpresentational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 Transfer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Broker / Microkernel / CORS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SOA</a:t>
            </a:r>
          </a:p>
        </p:txBody>
      </p:sp>
    </p:spTree>
    <p:extLst>
      <p:ext uri="{BB962C8B-B14F-4D97-AF65-F5344CB8AC3E}">
        <p14:creationId xmlns:p14="http://schemas.microsoft.com/office/powerpoint/2010/main" val="1973457663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switch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{ Instruções; break;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Instruções; }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37476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switch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{ Instruções; break; }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{ Instruções; break; }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6: { Instruções; break;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Instruções; }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62548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	{ instruções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Repita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 = 0; $x &lt; 10; $x++) { instruções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$variável) {  instruções;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219720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capturar erros ocorridos durante à execução de um programa.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Podemos dizer que o bloco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bloco protegido, pois, caso ocorra algum problema, à execução do código será direcionado ao bloco catch correspondente. (Fatal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Uncaught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Uma exceção pode ser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lançada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Exceção irá "desempilhar"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try...catch 	2. try...finally		3.try...catch...finally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92185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ao fazer operação no banco de dados", 1);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"\n";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"Fechou a conexão com o banco de dados\n";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234698079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($x, $y) {</a:t>
            </a: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$x / $y;</a:t>
            </a: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possível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zero’);</a:t>
            </a:r>
          </a:p>
          <a:p>
            <a:pPr marL="891540" lvl="2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return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};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try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echo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0) . "&lt;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$e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',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069275791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($x, $y) { …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4767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 2)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0)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$e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',  $e-&gt;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2042555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($x, $y) { …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 2)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5592077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Namespaces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uma forma de encapsular itens, ou seja, agrupar classes, interfaces, funções e constantes relacionadas.</a:t>
            </a:r>
          </a:p>
          <a:p>
            <a:pPr marL="0" indent="0" algn="just">
              <a:buNone/>
            </a:pPr>
            <a:endParaRPr lang="pt-BR" sz="21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Namespaces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declarados utilizando a palavra-chave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arquivo que contenha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 realizar a declaração do mesmo logo no inicio, antes de qualquer código.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Modulo // </a:t>
            </a:r>
            <a:r>
              <a:rPr lang="pt-BR" sz="2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alias; </a:t>
            </a:r>
            <a:r>
              <a:rPr lang="pt-BR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pt-BR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Modulo as M;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0187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Seções</a:t>
            </a:r>
            <a:r>
              <a:rPr lang="en-US" b="1" dirty="0">
                <a:solidFill>
                  <a:srgbClr val="0070C0"/>
                </a:solidFill>
              </a:rPr>
              <a:t>/Cookies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Sessões(server) e cookies(browser)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que dados sejam persistentes entre várias requisições de usuários.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persistências dependentes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realizadas no lado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PHP puro você pode acessá-los através das variáveis globais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$_SESSION e $_COOKIE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respectivamente.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315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(JSON;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XML); Model(entidades, RN, persistência). –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pt-BR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https://edisciplinas.usp.br/pluginfile.php/4632609/mod_resource/content/1/5%20Arquitetura%20MVC.pdf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557D1DB5-85F8-1B27-4F5E-EAC0BA50F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47" y="1159051"/>
            <a:ext cx="7718811" cy="31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98337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Conexão</a:t>
            </a:r>
            <a:r>
              <a:rPr lang="en-US" b="1" dirty="0">
                <a:solidFill>
                  <a:srgbClr val="0070C0"/>
                </a:solidFill>
              </a:rPr>
              <a:t> com BD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Duas Maneiras de Conectar um Script PHP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(Biblioteca exclusiva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(PHP Data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(Conexão com vários banco de dados).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https://www.hostinger.com.br/tutoriais/como-conectar-php-com-mysql/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59292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com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Data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um módulo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montado sob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paradigma Orientado a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cujo objetivo é prover uma padronização da forma com que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comunica com um banco de dados relacional.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Poderá fazer consultas e disparar comandos utilizando classes e métodos.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principal vantagem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sobre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está no suporte ao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suporta 12 diferentes tipos de banco de dados, em oposição ao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suporta apenas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https://www.devmedia.com.br/php-pdo-como-criar-sua-primeira-conexao/39007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500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with </a:t>
            </a:r>
            <a:r>
              <a:rPr lang="en-US" b="1" dirty="0" err="1">
                <a:solidFill>
                  <a:srgbClr val="FF0000"/>
                </a:solidFill>
              </a:rPr>
              <a:t>mysqli_connect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acadCIEL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connection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mysqli_connect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(!$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connection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(“Falha na Conexão: " 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mysqli_connect_error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"Conectado com sucesso!!!“;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76642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with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pt-BR" b="1" dirty="0" err="1">
                <a:solidFill>
                  <a:srgbClr val="FF0000"/>
                </a:solidFill>
              </a:rPr>
              <a:t>ysqli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coursejdbc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“???";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“???";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set_charset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'utf8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{//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FALSE)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"falha conexão: (".$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")".$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"BD conectado com sucesso!!!";  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 }</a:t>
            </a:r>
          </a:p>
        </p:txBody>
      </p:sp>
    </p:spTree>
    <p:extLst>
      <p:ext uri="{BB962C8B-B14F-4D97-AF65-F5344CB8AC3E}">
        <p14:creationId xmlns:p14="http://schemas.microsoft.com/office/powerpoint/2010/main" val="1235422409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Consulta </a:t>
            </a:r>
            <a:r>
              <a:rPr lang="en-US" b="1" dirty="0">
                <a:solidFill>
                  <a:srgbClr val="FF0000"/>
                </a:solidFill>
              </a:rPr>
              <a:t>with </a:t>
            </a:r>
            <a:r>
              <a:rPr lang="en-US" b="1" dirty="0" err="1">
                <a:solidFill>
                  <a:srgbClr val="FF0000"/>
                </a:solidFill>
              </a:rPr>
              <a:t>mysqli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Preenchendo a tabela com os dados do banco: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ID, NAME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die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ao retornar dados");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Obtendo os dados por meio de um loop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($registro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mysqli_fetch_array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($resultado))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$id = $registro['ID'];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$registro['NAME’];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23707929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with</a:t>
            </a:r>
            <a:r>
              <a:rPr lang="en-US" b="1" dirty="0">
                <a:solidFill>
                  <a:srgbClr val="FF0000"/>
                </a:solidFill>
              </a:rPr>
              <a:t>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coursejdbc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mysql:host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=localhost:3306;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.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Connection 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PDO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PDO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PDO::ATTR_ERRMODE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PDO::ERRMODE_EXCEPTION);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PDO::MYSQL_ATTR_INIT_COMMAND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"SET NAMES 'utf8'");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pt-BR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</a:t>
            </a:r>
            <a:r>
              <a:rPr lang="pt-BR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equivalente ao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("Falha na Conexão com o BD MySQL!!!"); // . $e-&gt;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 //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(PDO::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getAvailableDrivers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80827381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Consulta </a:t>
            </a:r>
            <a:r>
              <a:rPr lang="en-US" b="1" dirty="0">
                <a:solidFill>
                  <a:srgbClr val="FF0000"/>
                </a:solidFill>
              </a:rPr>
              <a:t>with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connPDO.php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ID, 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Obtendo os dados por meio de um loop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PDO::FETCH_ASSOC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']; 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"&lt;p&gt;{$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['ID']} {$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['NAME']}&lt;/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p&gt;";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 a conexão com o BD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NULL;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107394851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Insert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Inserindo no BD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connPDO.php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Conectando ao banco de dados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1800" b="1" dirty="0" err="1">
                <a:solidFill>
                  <a:srgbClr val="FF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1800" b="1" dirty="0" err="1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b="1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b="1" dirty="0" err="1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(NAME) </a:t>
            </a:r>
            <a:r>
              <a:rPr lang="pt-BR" sz="1800" b="1" dirty="0" err="1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pt-BR" sz="1800" dirty="0" err="1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DepProva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')");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DBNAME.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(NAME)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DepProva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')";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conn-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('Inserido com sucesso!!!’);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no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BD"); 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 a conexão com o BD 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021969552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Delete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Deletando no BD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connPDO.php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Conectando ao banco de dados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:id";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59;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o parâmetro que vem do formulário, $_GET[“Id”];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(':id', $id); //$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BindParam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PDO::PARAM_INT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===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('Excluído com sucesso!!!’);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PDO::FETCH_ASSOC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   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no delete no BD");  }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.$e-&gt;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80359361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Update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Atualizando no BD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Social'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:id";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55;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 vindo do formulário HTML, $_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[“id”] ou $_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[“id”]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(':id', $id);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===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('Alterado com sucesso!!!');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na atualização no BD"); }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NULL;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5921118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A6C1F1E6-8042-25FD-7A00-6F19E5EC7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46" y="1068657"/>
            <a:ext cx="5289749" cy="384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47642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Pastas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AutoNum type="arabicPeriod"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gitigone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htaccess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env.example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composer.json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composer.lock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database;sql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index.php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AutoNum type="arabicPeriod"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</a:p>
          <a:p>
            <a:pPr lvl="2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clienteController.php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fornecedorConttroller.php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M/V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</a:p>
          <a:p>
            <a:pPr lvl="2" algn="just"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(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clienteModel.php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fornecedorModel.php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DAO, 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regras de negócio, persistência, 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de sessão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funtions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2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</a:p>
          <a:p>
            <a:pPr lvl="3" algn="just"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apoio se necessário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bibliotecas do projeto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(recursos da aplicação – 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Vendor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dependência do projeto com componentes de terceiros, se for o caso...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317978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https://www.php.net/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https://www.w3schools.com/php/default.asp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DevMedia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https://www.devmedia.com.br/php-pdo-como-criar-sua-primeira-conexao/39007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Outras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Leituras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https://www.devmedia.com.br/php-pdo-como-criar-sua-primeira-conexao/39007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http://www.bosontreinamentos.com.br/php-programming/curso-de-php-consulta-com-pesquisa-de-dados-em-banco-mysql/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https://www.hostinger.com.br/tutoriais/como-inserir-dados-no-mysql-com-php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https://monsieurbricole.wordpress.com/2009/10/20/php-how-to-insert-data-into-database-using-pdo-registry-system-in-php/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https://stackoverflow.com/questions/8640808/php-pdo-prepared-delete-why-does-this-fail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https://pt.stackoverflow.com/questions/16288/fechar-conex%c3%a3o-pdo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https://codigosimples.net/2017/02/27/usando-extensao-mssql-para-o-vscode/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2185216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Construindo classes no PHP orientado a objetos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https://www.youtube.com/watch?v=xoH1WDI9l0I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OOP in PHP – Part 1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https://www.youtube.com/watch?v=4xvCT7UPY3k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https://www.w3schools.com/php/php_quiz.asp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85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WELLING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Luke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THOMSON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Laura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Desarrollo web con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mysqul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4.1 y 5: disco compacto. Madrid, España: Anaya Multimedia, 2005.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DALL'OGLIO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Pablo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PHP Programando com orientação a Objetos.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2018.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	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O'Reilly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Media, Inc.", 2002.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chamava-se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de contagem,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sua evolução,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ser chamada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nterpreter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CGI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integrar com BD,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ypertext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reprocessor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Gutmans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Zeev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Suraski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3326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Última versão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8.2.11 (28 de setembro de 2023)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dinâmica e fraca gradual.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Server-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–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 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em PHP são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finalizadas com 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12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12237</TotalTime>
  <Words>5941</Words>
  <Application>Microsoft Office PowerPoint</Application>
  <PresentationFormat>Apresentação na tela (16:9)</PresentationFormat>
  <Paragraphs>659</Paragraphs>
  <Slides>76</Slides>
  <Notes>73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76</vt:i4>
      </vt:variant>
    </vt:vector>
  </HeadingPairs>
  <TitlesOfParts>
    <vt:vector size="81" baseType="lpstr">
      <vt:lpstr>Arial</vt:lpstr>
      <vt:lpstr>Calibri</vt:lpstr>
      <vt:lpstr>Times New Roman</vt:lpstr>
      <vt:lpstr>Wingdings</vt:lpstr>
      <vt:lpstr>Office Theme</vt:lpstr>
      <vt:lpstr>Desenvolvimento Web  PHP</vt:lpstr>
      <vt:lpstr>Aulas 12 e 13 PHP Técnicas de Programação; PHP with MySQLi, MySQLiConnect e PDO</vt:lpstr>
      <vt:lpstr>PHP – Padrões de Projeto</vt:lpstr>
      <vt:lpstr>PHP – Padrões de Projeto (Categorias)</vt:lpstr>
      <vt:lpstr>PHP – Padrão Arquitetural</vt:lpstr>
      <vt:lpstr>PHP – Padrão Arquitetural</vt:lpstr>
      <vt:lpstr>PHP – Padrão Arquitetural</vt:lpstr>
      <vt:lpstr>PHP – Características</vt:lpstr>
      <vt:lpstr>PHP – Características</vt:lpstr>
      <vt:lpstr>PHP – Exemplos de Ambientes</vt:lpstr>
      <vt:lpstr>PHP – Ambiente Adotado</vt:lpstr>
      <vt:lpstr>PHP – Ambiente VS Code</vt:lpstr>
      <vt:lpstr>PHP – Super Tag</vt:lpstr>
      <vt:lpstr>PHP – Comentários</vt:lpstr>
      <vt:lpstr>PHP – Tipos de Primitivos</vt:lpstr>
      <vt:lpstr>PHP – Variáveis/Atribuição</vt:lpstr>
      <vt:lpstr>PHP – Variáveis por Referência</vt:lpstr>
      <vt:lpstr>PHP – Variáveis Variáveis (variants)</vt:lpstr>
      <vt:lpstr>PHP – Variáveis Arrays</vt:lpstr>
      <vt:lpstr>PHP – Variáveis Arrays Métodos</vt:lpstr>
      <vt:lpstr>PHP – Variáveis Arrays Métodos</vt:lpstr>
      <vt:lpstr>PHP – Variáveis Arrays Personalizadas</vt:lpstr>
      <vt:lpstr>PHP – Variáveis Arrays Associativos</vt:lpstr>
      <vt:lpstr>PHP – Variáveis Arrays Matriz</vt:lpstr>
      <vt:lpstr>PHP – Saída de Dados</vt:lpstr>
      <vt:lpstr>PHP – Concatenação</vt:lpstr>
      <vt:lpstr>PHP – Operadores</vt:lpstr>
      <vt:lpstr>PHP – Operadores Incrementos</vt:lpstr>
      <vt:lpstr>PHP – Funções Internas</vt:lpstr>
      <vt:lpstr>PHP – Funções Internas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Próprias</vt:lpstr>
      <vt:lpstr>PHP – Funções Próprias</vt:lpstr>
      <vt:lpstr>PHP – Funções Próprias</vt:lpstr>
      <vt:lpstr>PHP – Funções (Include/Require)</vt:lpstr>
      <vt:lpstr>PHP – Entrada de Dados GET</vt:lpstr>
      <vt:lpstr>PHP – Entrada de Dados Form</vt:lpstr>
      <vt:lpstr>PHP – Estrutura de Seleção if</vt:lpstr>
      <vt:lpstr>PHP – Estrutura de Seleção switch</vt:lpstr>
      <vt:lpstr>PHP – Estrutura de Seleção switch</vt:lpstr>
      <vt:lpstr>PHP – Estrutura de Repetição</vt:lpstr>
      <vt:lpstr>PHP – Tratamento de Exceção Try</vt:lpstr>
      <vt:lpstr>PHP – Tratamento de Exceção Try</vt:lpstr>
      <vt:lpstr>PHP – Tratamento de Exceção Try</vt:lpstr>
      <vt:lpstr>PHP – Tratamento de Exceção Try</vt:lpstr>
      <vt:lpstr>PHP – Tratamento de Exceção Try</vt:lpstr>
      <vt:lpstr>PHP – Namespaces</vt:lpstr>
      <vt:lpstr>PHP – Seções/Cookies</vt:lpstr>
      <vt:lpstr>PHP – Conexão com BD</vt:lpstr>
      <vt:lpstr>PHP – BD MySQL com PDO</vt:lpstr>
      <vt:lpstr>PHP – BD MySQL with mysqli_connect</vt:lpstr>
      <vt:lpstr>PHP – BD MySQL with mysqli</vt:lpstr>
      <vt:lpstr>PHP – MySQL Consulta with mysqli</vt:lpstr>
      <vt:lpstr>PHP – BD MySQL with PDO</vt:lpstr>
      <vt:lpstr>PHP – MySQL Consulta with PDO</vt:lpstr>
      <vt:lpstr>PHP – MySQL Transações Insert</vt:lpstr>
      <vt:lpstr>PHP – MySQL Transações Delete</vt:lpstr>
      <vt:lpstr>PHP – MySQL Transações Update</vt:lpstr>
      <vt:lpstr>PHP – Estrutura de Pastas Exemplo</vt:lpstr>
      <vt:lpstr>Leitura Específica</vt:lpstr>
      <vt:lpstr>Outras Leituras</vt:lpstr>
      <vt:lpstr>Aprenda+</vt:lpstr>
      <vt:lpstr>Dinâmica/Atividades</vt:lpstr>
      <vt:lpstr>Referências Bibliográficas</vt:lpstr>
      <vt:lpstr>Desenvolvimento Web 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1761</cp:revision>
  <dcterms:created xsi:type="dcterms:W3CDTF">2020-03-17T20:12:34Z</dcterms:created>
  <dcterms:modified xsi:type="dcterms:W3CDTF">2023-10-18T21:49:28Z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