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91" r:id="rId3"/>
    <p:sldId id="386" r:id="rId4"/>
    <p:sldId id="394" r:id="rId5"/>
    <p:sldId id="395" r:id="rId6"/>
    <p:sldId id="387" r:id="rId7"/>
    <p:sldId id="388" r:id="rId8"/>
    <p:sldId id="389" r:id="rId9"/>
    <p:sldId id="396" r:id="rId10"/>
    <p:sldId id="397" r:id="rId11"/>
    <p:sldId id="399" r:id="rId12"/>
    <p:sldId id="390" r:id="rId13"/>
    <p:sldId id="403" r:id="rId14"/>
    <p:sldId id="404" r:id="rId15"/>
    <p:sldId id="391" r:id="rId16"/>
    <p:sldId id="392" r:id="rId17"/>
    <p:sldId id="398" r:id="rId18"/>
    <p:sldId id="400" r:id="rId19"/>
    <p:sldId id="401" r:id="rId20"/>
    <p:sldId id="402" r:id="rId21"/>
    <p:sldId id="406" r:id="rId22"/>
    <p:sldId id="405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19" r:id="rId36"/>
    <p:sldId id="420" r:id="rId37"/>
    <p:sldId id="421" r:id="rId38"/>
    <p:sldId id="422" r:id="rId39"/>
    <p:sldId id="423" r:id="rId40"/>
    <p:sldId id="424" r:id="rId41"/>
    <p:sldId id="425" r:id="rId42"/>
    <p:sldId id="426" r:id="rId43"/>
    <p:sldId id="427" r:id="rId44"/>
    <p:sldId id="428" r:id="rId45"/>
    <p:sldId id="429" r:id="rId46"/>
    <p:sldId id="430" r:id="rId47"/>
    <p:sldId id="431" r:id="rId48"/>
    <p:sldId id="333" r:id="rId49"/>
    <p:sldId id="323" r:id="rId50"/>
    <p:sldId id="334" r:id="rId51"/>
    <p:sldId id="337" r:id="rId52"/>
    <p:sldId id="309" r:id="rId5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0279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75757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2286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96803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7593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7396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0158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616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14092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9842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2487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52875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9235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68043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10912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51206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290367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44382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30367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1333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8428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4803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4143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0399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31794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264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29429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55963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41517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375814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73981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245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1048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715556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522783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0445241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920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84146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92118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66255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6609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3532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543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5713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0mupCznyGqE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einaweb.com.br/blog/flexbox-ou-css-grid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velhobit.com.br/design/3-dicas-rapidas-de-css-para-facilitar-leitura-de-conteudo-do-seu-site-ou-blog.html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ooks.google.com.br/books?hl=pt-BR&amp;lr=&amp;id=04cbCgAAQBAJ&amp;oi=fnd&amp;pg=PT5&amp;dq=Estiliza%C3%A7%C3%A3o+CSS+HTML&amp;ots=JttwDQX0Za&amp;sig=hDatOrM6nS37uFMOHLHtxBcaNeA#v=onepage&amp;q=Estiliza%C3%A7%C3%A3o%20CSS%20HTML&amp;f=false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eTHC78giGQ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google.com.br/search?q=css+box+model&amp;num=100&amp;source=lnms&amp;tbm=isch&amp;sa=X&amp;ved=0ahUKEwioi_HwxZPYAhWJIZAKHTRVCYAQ_AUICigB&amp;biw=1366&amp;bih=677" TargetMode="External"/><Relationship Id="rId4" Type="http://schemas.openxmlformats.org/officeDocument/2006/relationships/hyperlink" Target="https://www.youtube.com/watch?v=Tfjd5yzCaxk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quiz.asp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CSS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eveloper.mozilla.org/pt-BR/docs/Learn/CSS/CSS_layout/Flexbox" TargetMode="External"/><Relationship Id="rId4" Type="http://schemas.openxmlformats.org/officeDocument/2006/relationships/hyperlink" Target="https://www.w3schools.com/css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16px;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89154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8057347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Nomenclatura de </a:t>
            </a:r>
            <a:r>
              <a:rPr lang="pt-BR" sz="3200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32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Id</a:t>
            </a:r>
            <a:endParaRPr lang="pt-BR" sz="32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pode conter caracteres especiais e espaço em branco.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Nota.: O CSS é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sensitive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2794614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coloca estilo em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Esse parâmetro de classe começa com . (ponto) e pode ser adicionado ao HTML com o 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=“nome da classe”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HTML, mais de uma vez e mais de uma classe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Já o parâmetro ID começa com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(#) + o nome que quiser. Só é possível utilizar um ID por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ele é adicionado através do atributo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id=“nome do ID”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HTML.</a:t>
            </a:r>
          </a:p>
        </p:txBody>
      </p:sp>
    </p:spTree>
    <p:extLst>
      <p:ext uri="{BB962C8B-B14F-4D97-AF65-F5344CB8AC3E}">
        <p14:creationId xmlns:p14="http://schemas.microsoft.com/office/powerpoint/2010/main" val="76150992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Universal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* (irá escolher todos os nós do documento 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Este seletor básico ira escolher nós baseados no valor de um de seus atributos, ou até mesmo pelo próprio atributo.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irmãos adjacentes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+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Seletores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gerais de irmãos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~ B. Ex. p ~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span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filhos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&gt;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li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Combinadores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=&gt; Seletor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descendentes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 B. Ex.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2403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Pseudo-</a:t>
            </a:r>
            <a:r>
              <a:rPr lang="en-US" b="1" dirty="0" err="1">
                <a:solidFill>
                  <a:srgbClr val="0070C0"/>
                </a:solidFill>
              </a:rPr>
              <a:t>Elementos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CSS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palavra-chave adicionada a um seletor que permite que você estilize uma parte específica do elemento selecionado. Por exemplo, o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pseudo-elemento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first-line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aplica o estilo apenas na primeira linha de um parágrafo.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primeira linha de todo elemento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&lt;p&gt;. */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::first-line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blue;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text-transform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uppercase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710347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{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:#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ccc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#555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.titulo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3rem; color: #333;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=“titulo”&gt;Página Web&lt;/h1&gt;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.fonte-grande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40px;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.sublinhado {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font-decoration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underline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9994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Seletores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#botao {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-top: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padding-bottom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padding-left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35px;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padding-right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35px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background-color: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HTML: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id=“botão” </a:t>
            </a:r>
            <a:r>
              <a:rPr lang="pt-BR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=“https://google.com”&gt;</a:t>
            </a:r>
            <a:r>
              <a:rPr lang="pt-BR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&lt;/a&gt;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75546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Animação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@keyframes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começa vermelho*/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50%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yellow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chega na metade em amarela*/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100% {background-color: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;} /*a animação termina vermelha novamente*/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 /*largura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100px;/*altura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;/*cor do inicial do elemento*/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;/*aqui vem o nome da animação*/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animation-duration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4s;/*tempo da duração do inicio ao fim*/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animation-iteration-count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:infinite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418674966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(altura)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(largura)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preenchimento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font-size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font-family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tipo;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(tipo da fonte)</a:t>
            </a:r>
          </a:p>
        </p:txBody>
      </p:sp>
    </p:spTree>
    <p:extLst>
      <p:ext uri="{BB962C8B-B14F-4D97-AF65-F5344CB8AC3E}">
        <p14:creationId xmlns:p14="http://schemas.microsoft.com/office/powerpoint/2010/main" val="74456095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line-height: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normal;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altura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tag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(tamanho – top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(cor)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(sobra no texto)</a:t>
            </a:r>
          </a:p>
        </p:txBody>
      </p:sp>
    </p:spTree>
    <p:extLst>
      <p:ext uri="{BB962C8B-B14F-4D97-AF65-F5344CB8AC3E}">
        <p14:creationId xmlns:p14="http://schemas.microsoft.com/office/powerpoint/2010/main" val="341935252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 dirty="0">
                <a:solidFill>
                  <a:schemeClr val="bg1"/>
                </a:solidFill>
              </a:rPr>
              <a:t>Aulas 05 e 06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CSS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Estilização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Propriedades:</a:t>
            </a:r>
          </a:p>
          <a:p>
            <a:pPr marL="0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apresentação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conj.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inline, block, flex, grid,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letter-spacing: pixel;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espaçamento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entre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linhas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text-align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do texto)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posição;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(posição de objetos)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pixel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(sombra)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pixel;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(borda arredondada)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0926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variáveis no CSS são definidas no :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podem ser utilizadas nos “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da cada propriedade do seletor com 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--space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20px; }</a:t>
            </a: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.container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padding: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(--space); }</a:t>
            </a:r>
          </a:p>
        </p:txBody>
      </p:sp>
    </p:spTree>
    <p:extLst>
      <p:ext uri="{BB962C8B-B14F-4D97-AF65-F5344CB8AC3E}">
        <p14:creationId xmlns:p14="http://schemas.microsoft.com/office/powerpoint/2010/main" val="29171009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modelo de caixa (box model) é um conceito de caixa.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Muitos dos elementos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página Web podem ser pensados como caixas umas em cima das outras.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 esperado,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CSS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baseado principalmente no modelo de caixas. Cada um 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ocupam espaço na sua página tem propriedades como essas: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27625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91CA211-4FC3-4164-A0D6-C1865C210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298" y="1037312"/>
            <a:ext cx="4027398" cy="401642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7A45DE4-BC03-48F7-A401-91A83061C2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721" y="1199814"/>
            <a:ext cx="4448175" cy="10953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F10D8F32-0EF2-41C3-A97F-41B2B6781DD4}"/>
              </a:ext>
            </a:extLst>
          </p:cNvPr>
          <p:cNvSpPr txBox="1"/>
          <p:nvPr/>
        </p:nvSpPr>
        <p:spPr>
          <a:xfrm>
            <a:off x="4475719" y="2571750"/>
            <a:ext cx="4532201" cy="1754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ao redor do conteúdo (ex.: ao redor do texto de um parágrafo).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Border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a linha sólida do lado de fora do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padding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Margin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: o espaço externo a um elemento.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3944046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Imagens, são elementos em linha, o que significa que não podem ter margens.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Então, para aplicar margens a uma imagem, temos que dar o comportamento de nível de bloco a imagem usando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32019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conteudo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"&gt;Eu sou o conteúdo!&lt;/p&gt;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284641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Caixas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Exemplo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border: 1px solid black;</a:t>
            </a:r>
          </a:p>
          <a:p>
            <a:pPr marL="0" indent="0" algn="just">
              <a:buNone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solid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red;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10px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10px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-color: </a:t>
            </a:r>
            <a:r>
              <a:rPr lang="es-E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orange</a:t>
            </a: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862240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unidimensional, ou seja, linha OU coluna, perfeito para o desenvolvimento interno de COMPONENTES.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Layout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multidimensional (ou bidimensional), ou seja, linhas E colunas, perfeito pra LAYOUTS.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1634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conceito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visa organizar os elementos de uma página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dentro de seus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dinâmica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seja, independente das suas dimensões eles sempre manterão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 flexível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do seu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pai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reorganizando-se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acordo com a necessidade.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560714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Ambos ajudam demais no alinhamento (horizontal e vertical). Eles podem e devem ser utilizados juntos!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Ilustração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responsável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pela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disposição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móveis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desses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cômodos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994188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a sigla para o termo em inglês 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Cascading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Sheets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que, traduzido para o português, significa Folha de Estilo em Cascatas.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Foi desenvolvido pelo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(World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 Consortium) em 1996.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Lançada em 2010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 é a última versão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veio para acrescentar de forma melhorada as versões anteriores.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https://www.youtube.com/watch?v=0mupCznyGqE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AD2ECE-2118-4389-908A-5398D9303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752" y="2168135"/>
            <a:ext cx="5213409" cy="284441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0FC58D2-6F00-4D7C-9627-B1D8E5362160}"/>
              </a:ext>
            </a:extLst>
          </p:cNvPr>
          <p:cNvSpPr txBox="1"/>
          <p:nvPr/>
        </p:nvSpPr>
        <p:spPr>
          <a:xfrm>
            <a:off x="6060847" y="2725749"/>
            <a:ext cx="1679355" cy="36932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Card em Bloco</a:t>
            </a:r>
          </a:p>
        </p:txBody>
      </p:sp>
    </p:spTree>
    <p:extLst>
      <p:ext uri="{BB962C8B-B14F-4D97-AF65-F5344CB8AC3E}">
        <p14:creationId xmlns:p14="http://schemas.microsoft.com/office/powerpoint/2010/main" val="102317901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050683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elementos do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h1, 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entre outros já são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então muitas vezes nem precisamos explicitamente adicionar isso no CSS.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Sendo assim, para atingir o resultado da imagem acima, o código não precisou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nem de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grid.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32301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96076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-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coluna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eventualmente vamos precisar, por exemplo, centralizar um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 na vertical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Então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torna extremamente útil: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103028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.card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24px;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378518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Lembrando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por padrão.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for tratar isso em coluna precisamos explicitamente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43572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comportamento é parecido 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 agora temos a possibilidade de alinhar verticalmente,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horizontalmente utilizando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eixos ficam invertidos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comparação ao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082592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de linha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gente queira que o card assuma comportamento de linha, basta remover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isso porque como disse anteriormente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flex-direction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padrão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3091602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305FDE2-5333-4F51-BA9D-BD6B6E503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1"/>
            <a:ext cx="8229600" cy="328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5582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novidade é em relação 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flexibilidade na criação de layouts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trazendo mais autonomia para os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designers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também desenvolvedores, que de certa forma estão ligados ao visual do site.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é possível elaborar cantos arredondados, sombras, efeitos gradientes, animações e efeitos de transição, dentre outras opções.</a:t>
            </a:r>
          </a:p>
        </p:txBody>
      </p:sp>
    </p:spTree>
    <p:extLst>
      <p:ext uri="{BB962C8B-B14F-4D97-AF65-F5344CB8AC3E}">
        <p14:creationId xmlns:p14="http://schemas.microsoft.com/office/powerpoint/2010/main" val="4224312442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background-color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#fff;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box-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shadow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0 1px 2px 1px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rgba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0, 0, 0.1);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border-radius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padding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24px;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71386234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nesse caso 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align-items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center faz o alinhamento vertical e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justify-content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alinhamento horizontal.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Nesses exemplos é possível ver como fica simples e rápido manipular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com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conseguimos ótimos resultados de uma maneira bem simples e com poucas linhas de código.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013433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Layouts - CSS Grid (Layouts)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adicionar os cards do lado do outro, em três colunas, precisamos somente adicionar algumas propriedades do CSS Grid no elemento pai.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 .grid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por organizar os grids, enquanto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 card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fica responsável pela exibição do card.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504450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DD6F1E6-2E90-47FD-A02D-73764DC5E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5" y="1063230"/>
            <a:ext cx="6551808" cy="387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301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(3, 1fr);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gente consegue grids responsivos sem media queries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1273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display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grid;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grid-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template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columns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repeat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auto-fit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(250px, 1fr));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9599402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a gente quiser, por exemplo, que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tenha 3 colunas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Desktop, 2 colunas em Tablets e 1 coluna no Mobile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acordo com o número de elementos que cabe na tela, é só adicionar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autofit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minmax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250px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tamanho mínimo das colunas na tela 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1fr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uma fração do espaço disponível no grid.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8705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Flexbox vs Grid Layout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Tanto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Grid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quanto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apresentam suporte completo em todos os navegadores modernos e suporte parcial desde o IE10!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últimos anos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ganhou várias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interessantes e que facilitam demais nosso dia a dia.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Veja: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https://www.treinaweb.com.br/blog</a:t>
            </a:r>
            <a:r>
              <a:rPr lang="pt-BR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/flexbox-ou-css-grid</a:t>
            </a:r>
            <a:endParaRPr lang="pt-BR" sz="24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879547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83531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 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https://velhobit.com.br/design/3-dicas-rapidas-de-css-para-facilitar-leitura-de-conteudo-do-seu-site-ou-blog.html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SCHEIDT,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Felippe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Alex. Fundamentos de CSS: criando design para sistemas web.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Outbox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Livros Digitais, 2015.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https://books.google.com.br/books?hl=pt-BR&amp;lr=&amp;id=04cbCgAAQBAJ&amp;oi=fnd&amp;pg=PT5&amp;dq=Estiliza%C3%A7%C3%A3o+CSS+HTML&amp;ots=JttwDQX0Za&amp;sig=hDatOrM6nS37uFMOHLHtxBcaNeA#v=onepage&amp;q=Estiliza%C3%A7%C3%A3o%20CSS%20HTML&amp;f=false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12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https://www.youtube.com/watch?v=ieTHC78giGQ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https://www.youtube.com/watch?v=Tfjd5yzCaxk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(CSS)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[3]Exemplos de Box Model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https://www.google.com.br/search?q=css+box+model&amp;num=100&amp;source=lnms&amp;tbm=isch&amp;sa=X&amp;ved=0ahUKEwioi_HwxZPYAhWJIZAKHTRVCYAQ_AUICigB&amp;biw=1366&amp;bih=677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 o conteúdo da representação visual do site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Utilizando 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possível alterar a cor do texto e do fundo, fonte e espaçamento entre parágrafos. 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criar tabelas, usar variações de layouts, ajustar imagens para suas respectivas telas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1374712389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CSS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https://www.w3schools.com/css/css_quiz.asp</a:t>
            </a: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https://developer.mozilla.org/pt-BR/docs/Web/CSS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https://www.w3schools.com/css/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https://developer.mozilla.org/pt-BR/docs/Learn/CSS/CSS_layout/Flexbox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Site: https://developer.mozilla.org/pt-BR/docs/Web/CSS/grid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CSS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-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podem ser: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 (incorporado), Externo(CSS)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na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HEAD, para o HTML em execução.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a estilização num arquivo externo 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ao HTML.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Definido em elementos específicos que possem o atributo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42369506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Folha de </a:t>
            </a:r>
            <a:r>
              <a:rPr lang="en-US" b="1" dirty="0" err="1">
                <a:solidFill>
                  <a:srgbClr val="0070C0"/>
                </a:solidFill>
              </a:rPr>
              <a:t>Estilo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folha de estilos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bem simples. Basta abrir sua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criar um documento novo na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Assets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projeto Web.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Depois de criado, salve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mesmo sem ainda ter escrito nada (este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o que define um arquivo ser reconhecido pelo navegador como a folha de estilo.</a:t>
            </a:r>
          </a:p>
        </p:txBody>
      </p:sp>
    </p:spTree>
    <p:extLst>
      <p:ext uri="{BB962C8B-B14F-4D97-AF65-F5344CB8AC3E}">
        <p14:creationId xmlns:p14="http://schemas.microsoft.com/office/powerpoint/2010/main" val="130580574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Integrar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ao</a:t>
            </a:r>
            <a:r>
              <a:rPr lang="en-US" b="1" dirty="0">
                <a:solidFill>
                  <a:srgbClr val="0070C0"/>
                </a:solidFill>
              </a:rPr>
              <a:t> HTML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Após salvar como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precisamos integrar o arquivo em nosso arquivo HTML, porque é ele quem vai carregar o CSS. E é com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referência que o HTML esteriliza sua página Web, veja: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styles.css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vai indicar ao HTML que tem um arquivo CSS para ser adicionado à  página. Isto deve ser adicionado dentro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do seu HTML.</a:t>
            </a:r>
          </a:p>
        </p:txBody>
      </p:sp>
    </p:spTree>
    <p:extLst>
      <p:ext uri="{BB962C8B-B14F-4D97-AF65-F5344CB8AC3E}">
        <p14:creationId xmlns:p14="http://schemas.microsoft.com/office/powerpoint/2010/main" val="393111666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CSS –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aponta para 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você deseja estilizar. O bloco de declaração contém uma ou mais declarações separadas por ponto e vírgula.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Cada declaração inclui um nome de propriedade CSS e um valor, separados por dois pontos. Uma declaração CSS sempre termina com um ponto-e-vírgula e os blocos de declaração são cercados por chaves.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DECLARAÇÃO (Regra)</a:t>
            </a:r>
            <a:endParaRPr lang="pt-BR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seletor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{PROPRIEDADE: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54360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3619</TotalTime>
  <Words>2866</Words>
  <Application>Microsoft Office PowerPoint</Application>
  <PresentationFormat>Apresentação na tela (16:9)</PresentationFormat>
  <Paragraphs>307</Paragraphs>
  <Slides>52</Slides>
  <Notes>49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52</vt:i4>
      </vt:variant>
    </vt:vector>
  </HeadingPairs>
  <TitlesOfParts>
    <vt:vector size="57" baseType="lpstr">
      <vt:lpstr>Arial</vt:lpstr>
      <vt:lpstr>Calibri</vt:lpstr>
      <vt:lpstr>Times New Roman</vt:lpstr>
      <vt:lpstr>Wingdings</vt:lpstr>
      <vt:lpstr>Office Theme</vt:lpstr>
      <vt:lpstr>Desenvolvimento Web  CSS</vt:lpstr>
      <vt:lpstr>Aulas 05 e 06 CSS</vt:lpstr>
      <vt:lpstr>CSS</vt:lpstr>
      <vt:lpstr>CSS</vt:lpstr>
      <vt:lpstr>CSS</vt:lpstr>
      <vt:lpstr>CSS - Styles</vt:lpstr>
      <vt:lpstr>CSS – Folha de Estilo</vt:lpstr>
      <vt:lpstr>CSS – Integrar ao HTML</vt:lpstr>
      <vt:lpstr>CSS – Definição</vt:lpstr>
      <vt:lpstr>CSS – Definição Exemplo</vt:lpstr>
      <vt:lpstr>CSS – Seletores</vt:lpstr>
      <vt:lpstr>CSS – Tipos Seletores</vt:lpstr>
      <vt:lpstr>CSS – Tipos Seletores</vt:lpstr>
      <vt:lpstr>CSS – Pseudo-Elementos</vt:lpstr>
      <vt:lpstr>CSS – Seletores Exemplos</vt:lpstr>
      <vt:lpstr>CSS – Seletores Exemplos</vt:lpstr>
      <vt:lpstr>CSS – Exemplo Animação</vt:lpstr>
      <vt:lpstr>CSS – Estilização</vt:lpstr>
      <vt:lpstr>CSS – Estilização</vt:lpstr>
      <vt:lpstr>CSS – Estilização</vt:lpstr>
      <vt:lpstr>CSS – Variáveis</vt:lpstr>
      <vt:lpstr>CSS – Caixas</vt:lpstr>
      <vt:lpstr>CSS – Caixas</vt:lpstr>
      <vt:lpstr>CSS – Caixas</vt:lpstr>
      <vt:lpstr>CSS – Caixas Exemplo</vt:lpstr>
      <vt:lpstr>CSS – Caixas Exemplo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CSS – Flexbox vs Grid Layout</vt:lpstr>
      <vt:lpstr>Leitura Específica</vt:lpstr>
      <vt:lpstr>Aprenda+</vt:lpstr>
      <vt:lpstr>Dinâmica/Atividades</vt:lpstr>
      <vt:lpstr>Referências Bibliográficas</vt:lpstr>
      <vt:lpstr>Desenvolvimento Web  CSS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940</cp:revision>
  <dcterms:created xsi:type="dcterms:W3CDTF">2020-03-17T20:12:34Z</dcterms:created>
  <dcterms:modified xsi:type="dcterms:W3CDTF">2022-03-24T00:32:46Z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