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2"/>
    <p:sldId id="291" r:id="rId3"/>
    <p:sldId id="332" r:id="rId4"/>
    <p:sldId id="349" r:id="rId5"/>
    <p:sldId id="343" r:id="rId6"/>
    <p:sldId id="344" r:id="rId7"/>
    <p:sldId id="350" r:id="rId8"/>
    <p:sldId id="346" r:id="rId9"/>
    <p:sldId id="345" r:id="rId10"/>
    <p:sldId id="351" r:id="rId11"/>
    <p:sldId id="352" r:id="rId12"/>
    <p:sldId id="354" r:id="rId13"/>
    <p:sldId id="355" r:id="rId14"/>
    <p:sldId id="356" r:id="rId15"/>
    <p:sldId id="357" r:id="rId16"/>
    <p:sldId id="353" r:id="rId17"/>
    <p:sldId id="362" r:id="rId18"/>
    <p:sldId id="358" r:id="rId19"/>
    <p:sldId id="359" r:id="rId20"/>
    <p:sldId id="360" r:id="rId21"/>
    <p:sldId id="361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4" r:id="rId44"/>
    <p:sldId id="385" r:id="rId45"/>
    <p:sldId id="387" r:id="rId46"/>
    <p:sldId id="386" r:id="rId47"/>
    <p:sldId id="388" r:id="rId48"/>
    <p:sldId id="389" r:id="rId49"/>
    <p:sldId id="390" r:id="rId50"/>
    <p:sldId id="391" r:id="rId51"/>
    <p:sldId id="392" r:id="rId52"/>
    <p:sldId id="393" r:id="rId53"/>
    <p:sldId id="394" r:id="rId54"/>
    <p:sldId id="395" r:id="rId55"/>
    <p:sldId id="396" r:id="rId56"/>
    <p:sldId id="397" r:id="rId57"/>
    <p:sldId id="398" r:id="rId58"/>
    <p:sldId id="399" r:id="rId59"/>
    <p:sldId id="400" r:id="rId60"/>
    <p:sldId id="401" r:id="rId61"/>
    <p:sldId id="333" r:id="rId62"/>
    <p:sldId id="323" r:id="rId63"/>
    <p:sldId id="334" r:id="rId64"/>
    <p:sldId id="337" r:id="rId65"/>
    <p:sldId id="309" r:id="rId6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516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890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493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787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010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0983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760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505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633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70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511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254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531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210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71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467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4931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9908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3069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287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216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5757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575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5928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85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5440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268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12494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6749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62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403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846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9753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7287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7652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4234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2170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6214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8928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032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0348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39660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314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8447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195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2481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1151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1397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1532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6660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207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89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as.com.b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americanas.com.br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ocardosofilho@gmail.com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Wikip%C3%A9dia:P%C3%A1gina_principal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mder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visualstudio.com/download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https://github.com/CloudEducationBrazil/PROJETOWEB.git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15210830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rede mundial de computadores interconectados que possibilita os usuários se comunicar com pessoas do mundo e obter informações.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Intratet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rede particular de uma organização.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conhecida como web, é um sistema de informação de serviços de internet.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623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Enquanto a internet refere-se aos componentes físicos da grande rede, a web refere-se ao corpo da informação compartilhada por esta rede, ou seja, ás páginas web (conteúdos) através de visita de um site.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coleção de páginas web relacionadas entre si. Sendo acesso através dos browsers, navegadores, (Chrome, Edge, Firefox,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primeira página recebida de um site por um servidor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10251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normalmente acessada pelo index.html ou default.html. Como padrão estes arquivos possuem extensão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Protocolos são conjunto de regras para a comunicação em rede. Eles determinam como computadores se comunicam: como iniciar, manter e encerrar a comunicação.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protocolo utilizado pelos servidores Web para transmitir documentos HTML.</a:t>
            </a:r>
          </a:p>
        </p:txBody>
      </p:sp>
    </p:spTree>
    <p:extLst>
      <p:ext uri="{BB962C8B-B14F-4D97-AF65-F5344CB8AC3E}">
        <p14:creationId xmlns:p14="http://schemas.microsoft.com/office/powerpoint/2010/main" val="75968448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(File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protocolo utilizado para transferir arquivos.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protocolos para transmissão de informação pela web, com função de verificar se os dados são transferidos de forma correta, na sequência apropriada e sem erros.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(Internet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um protocolo de endereçamento que fornece o endereço dos computadores na rede.</a:t>
            </a:r>
          </a:p>
        </p:txBody>
      </p:sp>
    </p:spTree>
    <p:extLst>
      <p:ext uri="{BB962C8B-B14F-4D97-AF65-F5344CB8AC3E}">
        <p14:creationId xmlns:p14="http://schemas.microsoft.com/office/powerpoint/2010/main" val="32073127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(Universal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sistema de endereçamento usado pelos navegadores para localizar redes, computadores e arquivos na internet.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https://www.americanas.com.br/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www.americanas.com.br/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0057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 páginas web como textos descritivos e informações separadamente, utilizamos um linguagem de marcação HTML. Foi inventado por Tim Berners-Lee, em 1990, com fins científicos.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páginas web são armazenados em arquivos com extensão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 documento HTML, precisa de um editor de texto ou uma IDE de texto, padrão UTF-8 com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285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Codificação</a:t>
            </a:r>
            <a:r>
              <a:rPr lang="en-US" b="1" dirty="0">
                <a:solidFill>
                  <a:srgbClr val="0070C0"/>
                </a:solidFill>
              </a:rPr>
              <a:t> UTF-8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de caracteres é o mecanismo que armazena os símbolos em forma binária no computador, possibilitando a conversão de um símbolo em código e um código em símbolo.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codificação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multbyte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UTF-8 é a recomendação atual para codificação na web. Esta codificação utiliza um número variável de bytes para representar símbolos, podendo usar de 1 a 4 bytes.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6359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documento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fechar com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elementos básicos de um documento HTML, utilizados para especificar o formato do conteúdo de uma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sinais &lt;&gt; permitem aos navegadores distinguir 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texto comum e o conteúdo delas pode ser digitado tanto em letras minúsculas ou maiúsculas.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5407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documento HTML possui três partes: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cabeçalho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entra com o título,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 página web, que será exibido na barra de endereços do navegador. Além de outros elementos, tais como,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links,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body, entra com o conteúdo da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151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02</a:t>
            </a:r>
            <a:r>
              <a:rPr lang="pt-BR" b="1">
                <a:solidFill>
                  <a:schemeClr val="bg1"/>
                </a:solidFill>
              </a:rPr>
              <a:t>, 03,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Tags com </a:t>
            </a:r>
            <a:r>
              <a:rPr lang="en-US" b="1" dirty="0" err="1">
                <a:solidFill>
                  <a:srgbClr val="0070C0"/>
                </a:solidFill>
              </a:rPr>
              <a:t>Fechamento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 parte das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requerem um fechamento e este idêntico à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abertura, porém com sinal / (barra) no início. Veja, abaixo, alguns exemplos, inicia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términa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um documento HTML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área do cabeçalho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&lt;h1&gt; e &lt;h1&gt; título de uma capítulo/seção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linha de título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&lt;body&gt; e &lt;/body&gt; a área do corpo (conteúdo)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 e &lt;/p&gt; um novo parágrafo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857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Tags Sem </a:t>
            </a:r>
            <a:r>
              <a:rPr lang="en-US" b="1" dirty="0" err="1">
                <a:solidFill>
                  <a:srgbClr val="0070C0"/>
                </a:solidFill>
              </a:rPr>
              <a:t>Fechamento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algumas que não necessitam de fechamento e sua sintaxe é somente de abertura, tais como: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quebra de linha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linha reta no conteúdo do documento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9296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Negrito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mais utilizado para destacar partes de um texto.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&gt;Salvador&lt;/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//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adotada pelo W3C para este fim.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838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Itálico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italic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utilizado para destacar termos em outro idioma ou citações.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&gt;Apple&lt;/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945147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Sublinhado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pouco utilizado para que os usuários não confundam o texto destacado com links.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 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797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Alinhamento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destacar um texto, além dos efeitos, pode alterar o alinhamento da linha do parágrafo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center,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=center&gt;Alinhamento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7054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fonte padrão da visualização da página web é, Times New Roman.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seja necessário utilizar outra fonte, alterar o tamanho ou ainda a cor, será preciso fazer uso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face (tipo de fonte),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(tamanho) e color.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escolher qualquer fonte existente, mas ela só aparecerá em computadores que tiverem tal fonte instalada: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calibri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verdana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comic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MS.</a:t>
            </a:r>
          </a:p>
        </p:txBody>
      </p:sp>
    </p:spTree>
    <p:extLst>
      <p:ext uri="{BB962C8B-B14F-4D97-AF65-F5344CB8AC3E}">
        <p14:creationId xmlns:p14="http://schemas.microsoft.com/office/powerpoint/2010/main" val="335859016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atributo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número pode variar de 1 a 7, sendo que 1 é o menor  tamanho e 7 é o maior tamanho.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face=“Arial”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=“5” &gt;Salvador&lt;/p&gt;</a:t>
            </a:r>
          </a:p>
        </p:txBody>
      </p:sp>
    </p:spTree>
    <p:extLst>
      <p:ext uri="{BB962C8B-B14F-4D97-AF65-F5344CB8AC3E}">
        <p14:creationId xmlns:p14="http://schemas.microsoft.com/office/powerpoint/2010/main" val="161415407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atributo color, pode ser definida pelo nome ou pelo código hexadecimal. Ao utilizar o nome, estará restrito às cores básicas, tais como: blue,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White,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cores em HTML são definidas em notação hexadecimal pela combinação das cores RGB(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blue).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valores em hexadecimal são definidos em três pares de números, começando em 00 e terminando FF. Cada símbolo começa com o símbolo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(#). (255x255x255) mais de 16 milhões de cores.</a:t>
            </a:r>
          </a:p>
        </p:txBody>
      </p:sp>
    </p:spTree>
    <p:extLst>
      <p:ext uri="{BB962C8B-B14F-4D97-AF65-F5344CB8AC3E}">
        <p14:creationId xmlns:p14="http://schemas.microsoft.com/office/powerpoint/2010/main" val="302497352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face=“Arial”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=“5” color=“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&gt;Salvador&lt;/p&gt;</a:t>
            </a:r>
          </a:p>
        </p:txBody>
      </p:sp>
    </p:spTree>
    <p:extLst>
      <p:ext uri="{BB962C8B-B14F-4D97-AF65-F5344CB8AC3E}">
        <p14:creationId xmlns:p14="http://schemas.microsoft.com/office/powerpoint/2010/main" val="16617705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web 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trata da criação de um software web conectado a uma rede internet ou intranet. 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Quebra</a:t>
            </a:r>
            <a:r>
              <a:rPr lang="en-US" b="1" dirty="0">
                <a:solidFill>
                  <a:srgbClr val="0070C0"/>
                </a:solidFill>
              </a:rPr>
              <a:t> de Pag.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padrão, os navegadores encaixam automaticamente o texto da página web de acordo com o tamanho de sua janela. Agora, se desejar quebrar o texto sempre no mesmo lugar, independente da largura da janela no navegador, você pode utilizar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&lt;p&gt;&lt;/p&gt;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parahtaph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&gt;Nome: Julia Cardoso&lt;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Cidade: Salvador&lt;/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linha entre os parágrafos. Já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quebra de linha.</a:t>
            </a:r>
          </a:p>
        </p:txBody>
      </p:sp>
    </p:spTree>
    <p:extLst>
      <p:ext uri="{BB962C8B-B14F-4D97-AF65-F5344CB8AC3E}">
        <p14:creationId xmlns:p14="http://schemas.microsoft.com/office/powerpoint/2010/main" val="163230326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Linha</a:t>
            </a:r>
            <a:r>
              <a:rPr lang="en-US" b="1" dirty="0">
                <a:solidFill>
                  <a:srgbClr val="0070C0"/>
                </a:solidFill>
              </a:rPr>
              <a:t> Horizontal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utilizada para inserir linhas horizontais em uma página web. Serve para dividir a informação exibida em diferentes blocos.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&gt;Dados Pessoais&lt;/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Nome: Julia Cardoso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Cidade: Salvador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377054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Subtítulos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server para inserir título e subtítulos,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número que representa o nível do tópico. Pode criar até 06(seis) subtítulos.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&gt;Linguagem de Marcação HTML&lt;/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&gt;Histórico&lt;/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123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&lt;!--&gt;&lt;--&gt;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para incluir comentários.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!--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&gt;Título H1&lt;--&gt;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&gt;Linguagem de Marcação HTML&lt;/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!--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&gt;Subtítulo H2&lt;--&gt;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&gt;Histórico&lt;/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4126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 é uma coleção de itens de relacionados. Existem três tipos de listas: Numeradas, não numeradas e descritivas.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&gt;&lt;li&gt;&lt;/li&gt;&lt;/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listas ordenadas.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lista cada item da lista.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Tipos de Linguagens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Script&lt;/li&gt;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PHP&lt;/li&gt;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0533713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&gt;&lt;li&gt;&lt;/li&gt;&lt;/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listas NÃO ordenadas.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Tipos de Linguagens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Script&lt;/li&gt;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PHP&lt;/li&gt;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1972055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&lt;/dl&gt;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listas descritivas.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Firefox&lt;/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open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browser.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324592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criar combinações de listas em uma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 combinação é chamada de lista intercalada.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são listas dentro de listas.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7566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TYPE pode especificar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lista não ordenada ou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numa lista ordenada.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Especificar o tipo do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para exibir letras maiúsculas.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para exibir letras minúsculas.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para exibir romanos em  letras maiúsculas.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para exibir romanos em  letras minúsculas.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=‘a’&gt;&lt;li&gt;&lt;/li&gt;&lt;/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8042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TYPE pode especificar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lista não ordenada ou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numa lista ordenada.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Especificar o tipo do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endParaRPr lang="pt-BR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 = exibir marcador bolinha fechada.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 = exibir marcador bolinha aberta.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= exibir marcador quadrado.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=‘SQUARE’&gt;&lt;li&gt;&lt;/li&gt;&lt;/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6397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0984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Navegador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 e/ou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Edge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Controle de Versão: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Servidor Java 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6590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adicionamos uma imagem a uma página web, é preciso ter em mente o formato, o tamanho e a posição dela na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Formatos mais utilizados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(Joint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Photographic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Experts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não fundo transparente.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GIF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Interchange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Format).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(compressão LZW patenteado, cobrança de royalties)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permite fundo transparente.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7861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permite inserir imagens no HTML, utilizada com atributos.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necessário informar ao navegador aonde a imagem se encontra, ou seja, o endereço e o nome da imagem. Para isto, utiliza-se o atributo SRC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fonte). Não possui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fechamento.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=“caminha da imagem”&gt;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3247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criamos uma imagem para web, é preciso observar o tamanho do arquivo, para que usuários com qualquer tipo de conexão possa ter acesso, pois quanto menor a velocidade de conexão do usuário, mais tempo irá demorar para carregar 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alinhar textos e imagens na página web, deve ser utilizado o atributo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podendo alinhar o texto, no topo, centro, rodapé, à direita ou à esquerda da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valor default que o browser usa para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BOTTOM.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4110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seus parâmetros: top,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center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2737529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parâmetros:top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center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exibe um texto explicativo da imagem.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atributo é considerado de acessibilidade, já que é importantíssimo para deficientes visuais, uma vez que os programas desenvolvidos para eles leem as imagens.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um usuário coloca o mouse sobre a imagem, o texto alternativo também é exibido.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7418876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 explicativo”&gt;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Site para testar imagens, URL https://fakeimg.pl/,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152189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são conexões pelas quais conecta páginas que podem ser do mesmo website, externas ou ainda conectar páginas a outros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links podem ser criados no texto e também em outros elementos do website, como imagens ou itens de um menu.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&gt;&lt;/a&gt; (âncora) é utilizada para criar links no hipertexto. Possui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especificar a URL do documento linkado ou interligado.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=“URL”&gt;Texto descritivo&lt;/a&gt;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=“http://www.gogle.com”&gt;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acessar o Google&lt;/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2740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especificar uma URL apropriada para um serviço internet, também é possível linkar ou interligar sua página web a esse serviço. Por exemplo, é possível criar um link entre sua página e o seu e-mail.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mailto:helenocardosofilho@gmail.com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&gt;Entre em contato&lt;/a&gt;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Normalmente a conta de e-mail do Microsoft Outlook.</a:t>
            </a:r>
          </a:p>
        </p:txBody>
      </p:sp>
    </p:spTree>
    <p:extLst>
      <p:ext uri="{BB962C8B-B14F-4D97-AF65-F5344CB8AC3E}">
        <p14:creationId xmlns:p14="http://schemas.microsoft.com/office/powerpoint/2010/main" val="184388014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links entre diferentes seções de uma mesma página.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Exemplo, site do Wikipédia,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https://pt.wikipedia.org/wiki/Wikip%C3%A9dia:P%C3%A1gina_principal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83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https://cmder.net/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Desenvolvimento HTML –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ZIPADA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https://code.visualstudio.com/download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&lt;a&gt; também é utilizada para criar links de seção.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especificado  a URL do documento que deseja interligar, com o nome da seção precedido pelo símbolo #.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entanto, será preciso utilizar o atributo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fará o navegador entender para onde deve ir após o usuário clicar em link criado.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navegador exibe o link, quando selecionado, exibirá a seção que começa com o nome especificado.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9161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O que é Java Script 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&lt;p&gt;Java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Scrpit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de interatividade no site&lt;/p&gt;</a:t>
            </a:r>
          </a:p>
        </p:txBody>
      </p:sp>
    </p:spTree>
    <p:extLst>
      <p:ext uri="{BB962C8B-B14F-4D97-AF65-F5344CB8AC3E}">
        <p14:creationId xmlns:p14="http://schemas.microsoft.com/office/powerpoint/2010/main" val="3661669639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links em imagens, que podem servir para acessar outras imagens, páginas web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Utilizamos a combinação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para criar links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689261782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links em imagens, que podem servir para acessar outras imagens, páginas web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Utilizamos a combinação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para criar links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589645282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personalizar as cores dos links.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Dependendo da cor de fundo e a opção feita pela cor do texto, a cor do link pode ficar comprometida visualmente em sua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resolver, podemos utilizar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modificam a apresentação dos links. </a:t>
            </a:r>
          </a:p>
        </p:txBody>
      </p:sp>
    </p:spTree>
    <p:extLst>
      <p:ext uri="{BB962C8B-B14F-4D97-AF65-F5344CB8AC3E}">
        <p14:creationId xmlns:p14="http://schemas.microsoft.com/office/powerpoint/2010/main" val="3501269686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link=“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=“#blue”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dos links não acessados da página web.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após acessado, o link apresentará cor especificada por este atributo.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que o link deverá apresentar quando o mouse estiver sobre ele. </a:t>
            </a:r>
          </a:p>
        </p:txBody>
      </p:sp>
    </p:spTree>
    <p:extLst>
      <p:ext uri="{BB962C8B-B14F-4D97-AF65-F5344CB8AC3E}">
        <p14:creationId xmlns:p14="http://schemas.microsoft.com/office/powerpoint/2010/main" val="719084459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recurso comum na internet é a utilização de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thumbnails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são imagens em tamanhos reduzidos e criar links de funcionalidades para estas imagens.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Embora o HTML, permita o uso das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especificar a altura e tamanho de uma imagem, este recurso não é o mais indicado, já que, mesmo reduzindo as dimensões da imagem na tela, o tamanho do arquivo continua o mesmo. O procedimento correto é utilizar um editor de imagens, e produzir a imagem no tamanho requerido.</a:t>
            </a:r>
          </a:p>
        </p:txBody>
      </p:sp>
    </p:spTree>
    <p:extLst>
      <p:ext uri="{BB962C8B-B14F-4D97-AF65-F5344CB8AC3E}">
        <p14:creationId xmlns:p14="http://schemas.microsoft.com/office/powerpoint/2010/main" val="2689718342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imagem mapeada é uma imagem dividida em diferentes áreas e cada área é interligada a um documento. Uma imagem mapeada é diferente de um link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 da imagem mapeada, o browser, identifica a área da imagem selecionada e então a URL do documento vinculado a esta área.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exemplo comum de uso é quando existe a necessidade de uma mesma imagem direcionar o usuário para duas ou mais páginas web diferentes, como um menu, um mapa.</a:t>
            </a:r>
          </a:p>
        </p:txBody>
      </p:sp>
    </p:spTree>
    <p:extLst>
      <p:ext uri="{BB962C8B-B14F-4D97-AF65-F5344CB8AC3E}">
        <p14:creationId xmlns:p14="http://schemas.microsoft.com/office/powerpoint/2010/main" val="76884790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caso, delimitam-se áreas da imagem que remetem a um lugar e outras áreas para outras páginas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criada no servidor, server-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no cliente, cliente-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=“mapa.png”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 da Brasil”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=“#mapa”&gt;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05532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=“forma”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=“coordenadas”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possui acessa as coordenadas da imagem mapeada, aonde cada área colorida representa um link com uma página externa ou interna.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180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 conta no github.com (https://github.com)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(Informar: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e senha)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no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nome do seu projeto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=“8, 15, 110, 45”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1”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=“7, 13, 105, 53”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2”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38535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HTML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no Windows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sugestão pasta: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Entrar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(Executar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Confirmar se está dentro da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9716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977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 PROJETOWBE no github.com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TESTEPYTHON" &gt;&gt;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https://github.com/CloudEducationBrazil/TESTEPYTHON.git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(existe status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testePython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(Arquivos novos/modificados -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“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HTML"</a:t>
            </a: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</TotalTime>
  <Words>3914</Words>
  <Application>Microsoft Office PowerPoint</Application>
  <PresentationFormat>Apresentação na tela (16:9)</PresentationFormat>
  <Paragraphs>446</Paragraphs>
  <Slides>65</Slides>
  <Notes>62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70" baseType="lpstr">
      <vt:lpstr>Arial</vt:lpstr>
      <vt:lpstr>Calibri</vt:lpstr>
      <vt:lpstr>Times New Roman</vt:lpstr>
      <vt:lpstr>Wingdings</vt:lpstr>
      <vt:lpstr>Office Theme</vt:lpstr>
      <vt:lpstr>Desenvolvimento Web  HTML</vt:lpstr>
      <vt:lpstr>Aulas 02, 03, 04 HTML</vt:lpstr>
      <vt:lpstr>Conceito</vt:lpstr>
      <vt:lpstr>Ambiente DevOps</vt:lpstr>
      <vt:lpstr>Ambiente DevOps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Caracterização</vt:lpstr>
      <vt:lpstr>Caracterização</vt:lpstr>
      <vt:lpstr>Caracterização</vt:lpstr>
      <vt:lpstr>Caracterização</vt:lpstr>
      <vt:lpstr>Caracterização</vt:lpstr>
      <vt:lpstr>HTML</vt:lpstr>
      <vt:lpstr>HTML – Codificação UTF-8</vt:lpstr>
      <vt:lpstr>HTML – Tag html</vt:lpstr>
      <vt:lpstr>HTML - Estrutura</vt:lpstr>
      <vt:lpstr>HTML – Tags com Fechamento</vt:lpstr>
      <vt:lpstr>HTML – Tags Sem Fechamento</vt:lpstr>
      <vt:lpstr>HTML – Formatando: Efeitos</vt:lpstr>
      <vt:lpstr>HTML - Formatando: Efeitos</vt:lpstr>
      <vt:lpstr>HTML - Formatando: Efeitos</vt:lpstr>
      <vt:lpstr>HTML - Formatando: Alinhamento</vt:lpstr>
      <vt:lpstr>HTML – Formatando: Alterando Fonte</vt:lpstr>
      <vt:lpstr>HTML – Formatando: Alterando Fonte</vt:lpstr>
      <vt:lpstr>HTML – Formatando: Alterando Fonte</vt:lpstr>
      <vt:lpstr>HTML – Formatando: Alterando Fonte</vt:lpstr>
      <vt:lpstr>HTML – Formatando: Quebra de Pag.</vt:lpstr>
      <vt:lpstr>HTML – Formatando: Linha Horizontal</vt:lpstr>
      <vt:lpstr>HTML – Formatando: Subtítulos</vt:lpstr>
      <vt:lpstr>HTML – Formatando: Comentários</vt:lpstr>
      <vt:lpstr>HTML – Criando Listas</vt:lpstr>
      <vt:lpstr>HTML – Criando Listas</vt:lpstr>
      <vt:lpstr>HTML – Criando Listas</vt:lpstr>
      <vt:lpstr>HTML – Criando Listas</vt:lpstr>
      <vt:lpstr>HTML – Criando Listas</vt:lpstr>
      <vt:lpstr>HTML – Criando Listas</vt:lpstr>
      <vt:lpstr>HTML – Imagens</vt:lpstr>
      <vt:lpstr>HTML – Imagens</vt:lpstr>
      <vt:lpstr>HTML – Imagens</vt:lpstr>
      <vt:lpstr>HTML – Imagens</vt:lpstr>
      <vt:lpstr>HTML – Imagens</vt:lpstr>
      <vt:lpstr>HTML – Imagens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Imagens Mapeadas</vt:lpstr>
      <vt:lpstr>HTML – Imagens Mapeadas</vt:lpstr>
      <vt:lpstr>HTML – Imagens Mapeadas</vt:lpstr>
      <vt:lpstr>HTML – Imagens Mapeadas</vt:lpstr>
      <vt:lpstr>Leitura Específica</vt:lpstr>
      <vt:lpstr>Aprenda+</vt:lpstr>
      <vt:lpstr>Dinâmica/Atividades</vt:lpstr>
      <vt:lpstr>Referências Bibliográficas</vt:lpstr>
      <vt:lpstr>Desenvolvimento Web 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774</cp:revision>
  <dcterms:created xsi:type="dcterms:W3CDTF">2020-03-17T20:12:34Z</dcterms:created>
  <dcterms:modified xsi:type="dcterms:W3CDTF">2022-03-07T01:19:53Z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