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sldIdLst>
    <p:sldId id="256" r:id="rId2"/>
    <p:sldId id="291" r:id="rId3"/>
    <p:sldId id="396" r:id="rId4"/>
    <p:sldId id="397" r:id="rId5"/>
    <p:sldId id="398" r:id="rId6"/>
    <p:sldId id="399" r:id="rId7"/>
    <p:sldId id="400" r:id="rId8"/>
    <p:sldId id="401" r:id="rId9"/>
    <p:sldId id="402" r:id="rId10"/>
    <p:sldId id="403" r:id="rId11"/>
    <p:sldId id="404" r:id="rId12"/>
    <p:sldId id="405" r:id="rId13"/>
    <p:sldId id="406" r:id="rId14"/>
    <p:sldId id="407" r:id="rId15"/>
    <p:sldId id="408" r:id="rId16"/>
    <p:sldId id="409" r:id="rId17"/>
    <p:sldId id="410" r:id="rId18"/>
    <p:sldId id="411" r:id="rId19"/>
    <p:sldId id="412" r:id="rId20"/>
    <p:sldId id="413" r:id="rId21"/>
    <p:sldId id="414" r:id="rId22"/>
    <p:sldId id="415" r:id="rId23"/>
    <p:sldId id="416" r:id="rId24"/>
    <p:sldId id="417" r:id="rId25"/>
    <p:sldId id="418" r:id="rId26"/>
    <p:sldId id="420" r:id="rId27"/>
    <p:sldId id="419" r:id="rId28"/>
    <p:sldId id="421" r:id="rId29"/>
    <p:sldId id="422" r:id="rId30"/>
    <p:sldId id="423" r:id="rId31"/>
    <p:sldId id="424" r:id="rId32"/>
    <p:sldId id="425" r:id="rId33"/>
    <p:sldId id="426" r:id="rId34"/>
    <p:sldId id="428" r:id="rId35"/>
    <p:sldId id="427" r:id="rId36"/>
    <p:sldId id="333" r:id="rId37"/>
    <p:sldId id="323" r:id="rId38"/>
    <p:sldId id="334" r:id="rId39"/>
    <p:sldId id="337" r:id="rId40"/>
    <p:sldId id="309" r:id="rId4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5" d="100"/>
          <a:sy n="75" d="100"/>
        </p:scale>
        <p:origin x="558" y="6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6282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64721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62945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71414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20220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9469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35489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75306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66918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75720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8202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6470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45900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44723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65797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16098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0352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55741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48537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76031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3596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6601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09805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84285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44924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97675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7429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9490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7991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0406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87192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3531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8701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viacep.com.br/exemplo/jquery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viacep.com.br/ws/40040470/json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jquery.com/download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jquery.com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w3schools.com/jquery/default.asp" TargetMode="External"/><Relationship Id="rId4" Type="http://schemas.openxmlformats.org/officeDocument/2006/relationships/hyperlink" Target="https://www.devmedia.com.br/jquery-tutorial/27299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cbYP5Whtso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alura.com.br/conteudo/jquery-a-biblioteca-do-mercado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query/jquery_quiz.asp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 err="1">
                <a:solidFill>
                  <a:schemeClr val="bg1"/>
                </a:solidFill>
              </a:rPr>
              <a:t>JQuery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7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$("#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idCliqueBotao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").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		$('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esconder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 });	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19550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8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$("#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idParagrafo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	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("Texto alterado!!!");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 });	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04596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9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03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02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Buttons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1ª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$("#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botaoHide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2ª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	$('.blue').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(2000,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('Terminou o processo!!!');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	}); //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slow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'; 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'fast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toggle:on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/off; </a:t>
            </a:r>
            <a:r>
              <a:rPr lang="pt-BR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fadeOut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pt-BR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fadeIn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pt-BR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fadeToggle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fecha 2ª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pt-BR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$("#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botaoShow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$(".blue").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(3000);     });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});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fecha 1ª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40115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10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02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(uma dentro da outra,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interna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hidden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$("#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	   $('#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painel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slideDown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slow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'); //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slideToggle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});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87274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11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01 DIV;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$(".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	   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animate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({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'250px'});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});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});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animate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funciona em conjunto com a propriedade no CSS,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absolute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relative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6336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Tag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12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h1 = $('h1');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(h1.html()); // ou h1.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text()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h1.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('texto alterado');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)}</a:t>
            </a:r>
          </a:p>
        </p:txBody>
      </p:sp>
    </p:spTree>
    <p:extLst>
      <p:ext uri="{BB962C8B-B14F-4D97-AF65-F5344CB8AC3E}">
        <p14:creationId xmlns:p14="http://schemas.microsoft.com/office/powerpoint/2010/main" val="170446050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Blur/Val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13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$('#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 //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Perder o foco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inputText.val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77779542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</a:t>
            </a:r>
            <a:r>
              <a:rPr lang="en-US" b="1" dirty="0" err="1">
                <a:solidFill>
                  <a:srgbClr val="0070C0"/>
                </a:solidFill>
              </a:rPr>
              <a:t>Atributo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14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$('#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 = $('#link');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});</a:t>
            </a:r>
          </a:p>
        </p:txBody>
      </p:sp>
    </p:spTree>
    <p:extLst>
      <p:ext uri="{BB962C8B-B14F-4D97-AF65-F5344CB8AC3E}">
        <p14:creationId xmlns:p14="http://schemas.microsoft.com/office/powerpoint/2010/main" val="339810382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</a:t>
            </a:r>
            <a:r>
              <a:rPr lang="en-US" b="1" dirty="0" err="1">
                <a:solidFill>
                  <a:srgbClr val="0070C0"/>
                </a:solidFill>
              </a:rPr>
              <a:t>Manipulando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15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(h2; h3; a;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input/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13 input/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h2 = $('h2');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h2.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 Acrescentando mais texto no h2');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inputButton2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h3 = $('h3');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h3.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('&lt;b&gt;Alterou&lt;/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h3');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</p:txBody>
      </p:sp>
    </p:spTree>
    <p:extLst>
      <p:ext uri="{BB962C8B-B14F-4D97-AF65-F5344CB8AC3E}">
        <p14:creationId xmlns:p14="http://schemas.microsoft.com/office/powerpoint/2010/main" val="15215460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</a:t>
            </a:r>
            <a:r>
              <a:rPr lang="en-US" b="1" dirty="0" err="1">
                <a:solidFill>
                  <a:srgbClr val="0070C0"/>
                </a:solidFill>
              </a:rPr>
              <a:t>Manipulando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16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inputButton3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inputText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$('#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inputText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inputText.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('Julia Cardoso');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inputButton4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 = $('#link');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'https://www.globo.com/');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link.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('Globo');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</p:txBody>
      </p:sp>
    </p:spTree>
    <p:extLst>
      <p:ext uri="{BB962C8B-B14F-4D97-AF65-F5344CB8AC3E}">
        <p14:creationId xmlns:p14="http://schemas.microsoft.com/office/powerpoint/2010/main" val="120700091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>
                <a:solidFill>
                  <a:schemeClr val="bg1"/>
                </a:solidFill>
              </a:rPr>
              <a:t>Aulas 11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 err="1">
                <a:solidFill>
                  <a:schemeClr val="bg1"/>
                </a:solidFill>
              </a:rPr>
              <a:t>JQuery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</a:t>
            </a:r>
            <a:r>
              <a:rPr lang="en-US" b="1" dirty="0" err="1">
                <a:solidFill>
                  <a:srgbClr val="0070C0"/>
                </a:solidFill>
              </a:rPr>
              <a:t>Manipulando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17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inputButton5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$('#imagem');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img.attr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'imagem.png');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inputButton6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$(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'body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display:inline-block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margin:1%; width:200px; height:200px;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background-color:green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";&gt;&lt;/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	</a:t>
            </a:r>
          </a:p>
        </p:txBody>
      </p:sp>
    </p:spTree>
    <p:extLst>
      <p:ext uri="{BB962C8B-B14F-4D97-AF65-F5344CB8AC3E}">
        <p14:creationId xmlns:p14="http://schemas.microsoft.com/office/powerpoint/2010/main" val="216312324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</a:t>
            </a:r>
            <a:r>
              <a:rPr lang="en-US" b="1" dirty="0" err="1">
                <a:solidFill>
                  <a:srgbClr val="0070C0"/>
                </a:solidFill>
              </a:rPr>
              <a:t>Manipulando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18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inputButton7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$('h2').remove();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inputButton8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$('#teste').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</p:txBody>
      </p:sp>
    </p:spTree>
    <p:extLst>
      <p:ext uri="{BB962C8B-B14F-4D97-AF65-F5344CB8AC3E}">
        <p14:creationId xmlns:p14="http://schemas.microsoft.com/office/powerpoint/2010/main" val="389632960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</a:t>
            </a:r>
            <a:r>
              <a:rPr lang="en-US" b="1" dirty="0" err="1">
                <a:solidFill>
                  <a:srgbClr val="0070C0"/>
                </a:solidFill>
              </a:rPr>
              <a:t>Manipulando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19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inputButton9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($('body').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('background-color'));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inputButton10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$('h2').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('classH2');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</p:txBody>
      </p:sp>
    </p:spTree>
    <p:extLst>
      <p:ext uri="{BB962C8B-B14F-4D97-AF65-F5344CB8AC3E}">
        <p14:creationId xmlns:p14="http://schemas.microsoft.com/office/powerpoint/2010/main" val="422864509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</a:t>
            </a:r>
            <a:r>
              <a:rPr lang="en-US" b="1" dirty="0" err="1">
                <a:solidFill>
                  <a:srgbClr val="0070C0"/>
                </a:solidFill>
              </a:rPr>
              <a:t>Manipulando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20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inputButton11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$('h2').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('classH2');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inputButton12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$('h2').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toggleClass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('classH2');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</p:txBody>
      </p:sp>
    </p:spTree>
    <p:extLst>
      <p:ext uri="{BB962C8B-B14F-4D97-AF65-F5344CB8AC3E}">
        <p14:creationId xmlns:p14="http://schemas.microsoft.com/office/powerpoint/2010/main" val="1198091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</a:t>
            </a:r>
            <a:r>
              <a:rPr lang="en-US" b="1" dirty="0" err="1">
                <a:solidFill>
                  <a:srgbClr val="0070C0"/>
                </a:solidFill>
              </a:rPr>
              <a:t>Manipulando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21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inputButton13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larguraImg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$('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alturaImg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= $('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('largura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:' +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larguraImg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'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 + ' e altura:' +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alturaImg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'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</p:txBody>
      </p:sp>
    </p:spTree>
    <p:extLst>
      <p:ext uri="{BB962C8B-B14F-4D97-AF65-F5344CB8AC3E}">
        <p14:creationId xmlns:p14="http://schemas.microsoft.com/office/powerpoint/2010/main" val="162187980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$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9838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existir incompatibilidade com outros frameworks/bibliotecas: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AngularJS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noConflict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 conflito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– Utilizar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lugar 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noConflict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(‘p’).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(‘Texto’);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63453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$ </a:t>
            </a:r>
            <a:r>
              <a:rPr lang="en-US" b="1" dirty="0" err="1">
                <a:solidFill>
                  <a:srgbClr val="0070C0"/>
                </a:solidFill>
              </a:rPr>
              <a:t>Outra</a:t>
            </a:r>
            <a:r>
              <a:rPr lang="en-US" b="1" dirty="0">
                <a:solidFill>
                  <a:srgbClr val="0070C0"/>
                </a:solidFill>
              </a:rPr>
              <a:t> Forma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9837"/>
            <a:ext cx="8865056" cy="401067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noConflict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 conflito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– Utilizar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lugar 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possível criar um apelido para 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noConflict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(‘p’).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(‘Texto’);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58168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AJAX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9838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AsynchronousJavaScriptAndXML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 como objetivo carregar dados em segundo plano e exibi-los na página da web.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Possibilita buscar informações em outros sites, arquivos externos, efeitos, sem a necessidade de recarregar a página web.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API CEP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https://viacep.com.br/exemplo/jquery/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969506227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AJAX </a:t>
            </a:r>
            <a:r>
              <a:rPr lang="en-US" b="1" dirty="0" err="1">
                <a:solidFill>
                  <a:srgbClr val="0070C0"/>
                </a:solidFill>
              </a:rPr>
              <a:t>Arq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Texto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9838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Acesso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arquivo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precisa de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permissão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senão dar erro de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Cors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 //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input: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$(‘#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idInput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c/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mouseover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		$('#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('./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.txt');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}); 	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38265940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AJAX API Get Web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9838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//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https://viacep.com.br/ws/40040470/json/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pre;input: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;input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$(‘#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idInputButton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 //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(sair do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inputCEP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	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valorCEP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$('#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inputCEP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	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// 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(URL,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(dados, status) {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 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('https://viacep.com.br/ws/’ +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valorCEP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'/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/’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93319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Biblioteca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biblioteca JS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agilizar as interações com a página Web.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Simplifica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Requisições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manipulação CSS, animações, gráficos, efeito carrossel , banners, etc.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Asynchronous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Javascript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XML) é uma técnica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utiliza o método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XMLHttpRequest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fazer requisições assíncronas.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jquery.com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Baixar a versão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uncompressed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https://jquery.com/download/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Salvar o arquivo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JQuery.js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incluir no seu projeto Web.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810001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AJAX API Get Web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9838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dadosCEP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status) { //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pegar dados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requisição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’){		//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(status);	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		$('#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inputCidade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dadosCEP.localidade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		$('#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inputUF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dadosCEP.uf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		$('#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inputLogradouro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dadosCEP.logradouro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		$('#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inputBairro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dadosCEP.bairro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	}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('Erro na requisição!!!’); }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}); 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Fim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});  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Fim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$(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009814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AJAX API Post Web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9838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Método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POST,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enviar para outro site.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// $.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{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:"fulano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tal",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:21},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(dados, status)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//  {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corpo da função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682255035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AJAX </a:t>
            </a:r>
            <a:r>
              <a:rPr lang="en-US" b="1" dirty="0" err="1">
                <a:solidFill>
                  <a:srgbClr val="0070C0"/>
                </a:solidFill>
              </a:rPr>
              <a:t>Completo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9837"/>
            <a:ext cx="8865056" cy="396057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Método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 COMPLETO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enviar/receber, outro site.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$.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'URL',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'GET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POST'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(dados, status){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corpo da função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},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corpo da função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});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805251561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Filter Table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9837"/>
            <a:ext cx="8865056" cy="396057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{//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input/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;table;thead;tbody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(id);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tr;td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$('#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inputBuscar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valor = 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toLowerCase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$('#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tabela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toggle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toLowerCase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indexOf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(valor) &gt; -1);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});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90406928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Filter Lista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9837"/>
            <a:ext cx="8865056" cy="396057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 // input/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(id); li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$('#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toLowerCase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$('#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toggle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toLowerCase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indexOf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&gt; -1);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});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103267620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</a:t>
            </a:r>
            <a:r>
              <a:rPr lang="en-US" b="1" dirty="0" err="1">
                <a:solidFill>
                  <a:srgbClr val="0070C0"/>
                </a:solidFill>
              </a:rPr>
              <a:t>Outra</a:t>
            </a:r>
            <a:r>
              <a:rPr lang="en-US" b="1" dirty="0">
                <a:solidFill>
                  <a:srgbClr val="0070C0"/>
                </a:solidFill>
              </a:rPr>
              <a:t> Forma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9837"/>
            <a:ext cx="8865056" cy="396057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readyJS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getRoot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win.location.protocol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doc.location.hostname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oiiii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 +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getRoot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})(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45588661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https://jquery.com/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Devmedia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https://www.devmedia.com.br/jquery-tutorial/27299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W3Schools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https://www.w3schools.com/jquery/default.asp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https://www.youtube.com/watch?v=ncbYP5Whtso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https://www.alura.com.br/conteudo/jquery-a-biblioteca-do-mercado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Quiz JQuery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https://www.w3schools.com/jquery/jquery_quiz.asp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BIBEAULT,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Bear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DE ROSA, Aurelio; KATZ, Yehuda.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Simon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Schuster, 2015.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CHAFFER, Jonathan; SWEDBERG, Karl. Learning jQuery.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Packt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Publishing Ltd, 2011.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Biblioteca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9815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Script Puro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("teste").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'oi';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Sintaxe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acao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$("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#teste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World!!!");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$('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</p:txBody>
      </p:sp>
    </p:spTree>
    <p:extLst>
      <p:ext uri="{BB962C8B-B14F-4D97-AF65-F5344CB8AC3E}">
        <p14:creationId xmlns:p14="http://schemas.microsoft.com/office/powerpoint/2010/main" val="3967537034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 err="1">
                <a:solidFill>
                  <a:schemeClr val="bg1"/>
                </a:solidFill>
              </a:rPr>
              <a:t>JQuery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Biblioteca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("nome da classe");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Documento Carregado 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onload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JS;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95204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Seletores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3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Altera todos os parágrafos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seletor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$("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('Alterado todos os parágrafos');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4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Altera um parágrafo específico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pelo ID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$("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('Alterado um parágrafo específico');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70843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Seletores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5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Altera parágrafo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pela classe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$("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('Alterado todos os parágrafos pela classe');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6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Altera parágrafo pelo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seletor.classe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$("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seletor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('Alterado os parágrafos pela classe');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32614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Seletores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5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Altera parágrafo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pela classe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$("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('Alterado todos os parágrafos pela classe');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89456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6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$("#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idCliqueBotao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	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("Clicou no botão!!!");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 });	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31081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7567</TotalTime>
  <Words>2348</Words>
  <Application>Microsoft Office PowerPoint</Application>
  <PresentationFormat>Apresentação na tela (16:9)</PresentationFormat>
  <Paragraphs>340</Paragraphs>
  <Slides>40</Slides>
  <Notes>37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4" baseType="lpstr">
      <vt:lpstr>Arial</vt:lpstr>
      <vt:lpstr>Calibri</vt:lpstr>
      <vt:lpstr>Times New Roman</vt:lpstr>
      <vt:lpstr>Office Theme</vt:lpstr>
      <vt:lpstr>Desenvolvimento Web  JQuery</vt:lpstr>
      <vt:lpstr>Aulas 11 JQuery</vt:lpstr>
      <vt:lpstr>JQuery – Biblioteca</vt:lpstr>
      <vt:lpstr>JQuery – Biblioteca</vt:lpstr>
      <vt:lpstr>JQuery – Biblioteca</vt:lpstr>
      <vt:lpstr>JQuery – Seletores</vt:lpstr>
      <vt:lpstr>JQuery – Seletores</vt:lpstr>
      <vt:lpstr>JQuery – Seletores</vt:lpstr>
      <vt:lpstr>JQuery – Funções/Eventos</vt:lpstr>
      <vt:lpstr>JQuery – Funções/Eventos</vt:lpstr>
      <vt:lpstr>JQuery – Funções/Eventos</vt:lpstr>
      <vt:lpstr>JQuery – Funções/Eventos</vt:lpstr>
      <vt:lpstr>JQuery – Funções/Eventos</vt:lpstr>
      <vt:lpstr>JQuery – Funções/Eventos</vt:lpstr>
      <vt:lpstr>JQuery – DOM Tag</vt:lpstr>
      <vt:lpstr>JQuery – DOM Blur/Val</vt:lpstr>
      <vt:lpstr>JQuery – DOM Atributo</vt:lpstr>
      <vt:lpstr>JQuery – DOM Manipulando</vt:lpstr>
      <vt:lpstr>JQuery – DOM Manipulando</vt:lpstr>
      <vt:lpstr>JQuery – DOM Manipulando</vt:lpstr>
      <vt:lpstr>JQuery – DOM Manipulando</vt:lpstr>
      <vt:lpstr>JQuery – DOM Manipulando</vt:lpstr>
      <vt:lpstr>JQuery – DOM Manipulando</vt:lpstr>
      <vt:lpstr>JQuery – DOM Manipulando</vt:lpstr>
      <vt:lpstr>JQuery – DOM $</vt:lpstr>
      <vt:lpstr>JQuery – DOM $ Outra Forma</vt:lpstr>
      <vt:lpstr>JQuery – DOM AJAX</vt:lpstr>
      <vt:lpstr>JQuery – DOM AJAX Arq Texto</vt:lpstr>
      <vt:lpstr>JQuery – DOM AJAX API Get Web</vt:lpstr>
      <vt:lpstr>JQuery – DOM AJAX API Get Web</vt:lpstr>
      <vt:lpstr>JQuery – DOM AJAX API Post Web</vt:lpstr>
      <vt:lpstr>JQuery – DOM AJAX Completo</vt:lpstr>
      <vt:lpstr>JQuery – DOM Filter Table</vt:lpstr>
      <vt:lpstr>JQuery – DOM Filter Lista</vt:lpstr>
      <vt:lpstr>JQuery – DOM Outra Forma</vt:lpstr>
      <vt:lpstr>Leitura Específica</vt:lpstr>
      <vt:lpstr>Aprenda+</vt:lpstr>
      <vt:lpstr>Dinâmica/Atividades</vt:lpstr>
      <vt:lpstr>Referências Bibliográficas</vt:lpstr>
      <vt:lpstr>Desenvolvimento Web  JQuery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1365</cp:revision>
  <dcterms:created xsi:type="dcterms:W3CDTF">2020-03-17T20:12:34Z</dcterms:created>
  <dcterms:modified xsi:type="dcterms:W3CDTF">2023-10-18T20:04:28Z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