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91" r:id="rId3"/>
    <p:sldId id="393" r:id="rId4"/>
    <p:sldId id="402" r:id="rId5"/>
    <p:sldId id="405" r:id="rId6"/>
    <p:sldId id="406" r:id="rId7"/>
    <p:sldId id="403" r:id="rId8"/>
    <p:sldId id="404" r:id="rId9"/>
    <p:sldId id="395" r:id="rId10"/>
    <p:sldId id="394" r:id="rId11"/>
    <p:sldId id="396" r:id="rId12"/>
    <p:sldId id="398" r:id="rId13"/>
    <p:sldId id="399" r:id="rId14"/>
    <p:sldId id="408" r:id="rId15"/>
    <p:sldId id="401" r:id="rId16"/>
    <p:sldId id="407" r:id="rId17"/>
    <p:sldId id="411" r:id="rId18"/>
    <p:sldId id="410" r:id="rId19"/>
    <p:sldId id="397" r:id="rId20"/>
    <p:sldId id="409" r:id="rId21"/>
    <p:sldId id="412" r:id="rId22"/>
    <p:sldId id="413" r:id="rId23"/>
    <p:sldId id="443" r:id="rId24"/>
    <p:sldId id="444" r:id="rId25"/>
    <p:sldId id="445" r:id="rId26"/>
    <p:sldId id="446" r:id="rId27"/>
    <p:sldId id="459" r:id="rId28"/>
    <p:sldId id="458" r:id="rId29"/>
    <p:sldId id="460" r:id="rId30"/>
    <p:sldId id="333" r:id="rId31"/>
    <p:sldId id="323" r:id="rId32"/>
    <p:sldId id="334" r:id="rId33"/>
    <p:sldId id="337" r:id="rId34"/>
    <p:sldId id="309" r:id="rId3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5" d="100"/>
          <a:sy n="75" d="100"/>
        </p:scale>
        <p:origin x="55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9863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7022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81341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18396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4707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2563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0495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4411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52785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6234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32833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81415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22125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16983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29447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24961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72168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62386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71340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62838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1272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0106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4841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97523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5445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0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t-br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unicode.org/emoji/charts/full-emoji-list.html" TargetMode="External"/><Relationship Id="rId4" Type="http://schemas.openxmlformats.org/officeDocument/2006/relationships/hyperlink" Target="https://pixabay.com/pt/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BgrjhXkrbM1Ymf3o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javascript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niube.br/bitstream/123456789/1546/1/A%20Linguagem%20JavaScript%20e%20seu%20Ecossistema%20.PDF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6NZfCO5SIk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gYZhIVCPlFY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quiz.asp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JavaScript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jsref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pt-br/doc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ecma-international.org/" TargetMode="External"/><Relationship Id="rId4" Type="http://schemas.openxmlformats.org/officeDocument/2006/relationships/hyperlink" Target="https://developer.mozilla.org/pt-BR/docs/Web/JavaScrip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permite controlar os elementos de uma página em tempo real, sem necessariamente ter que receber os dados ou uma resposta do servidor.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exemplo, é possível atualizar o conteúdo de uma página web sem precisar recarregá-la por completo ao preencher um formulário.</a:t>
            </a:r>
          </a:p>
        </p:txBody>
      </p:sp>
    </p:spTree>
    <p:extLst>
      <p:ext uri="{BB962C8B-B14F-4D97-AF65-F5344CB8AC3E}">
        <p14:creationId xmlns:p14="http://schemas.microsoft.com/office/powerpoint/2010/main" val="291512689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código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também pode enviar e receber dados do servidor de maneira síncrona e assíncrona, processando, validando e exibindo as informações em tempo real.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case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do arquivo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arquivo.js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46925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Principais frameworks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a ampla adoção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uma das principais tecnologias da web, a linguagem também passou a ser utilizada em outras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áreas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servidores (Node.js), desktops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mobile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Cordova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Além disso, foram sendo criados outros tipos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ampliaram ainda mais as ferramentas, os recursos e o acesso à tecnologia, como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Vue.js 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Angular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bibliotecas,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tais, como,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7034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Devido a enorme quantidade de bibliotecas, costuma-se nomear como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Vanilla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ou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Vanilla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o código escrito em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puro, sem o auxílio de frameworks.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Atualmente, a linguagem é fundamental para a web moderna, sem a qual muitos dos sites que conhecemos sequer existiriam.</a:t>
            </a:r>
          </a:p>
        </p:txBody>
      </p:sp>
    </p:spTree>
    <p:extLst>
      <p:ext uri="{BB962C8B-B14F-4D97-AF65-F5344CB8AC3E}">
        <p14:creationId xmlns:p14="http://schemas.microsoft.com/office/powerpoint/2010/main" val="256478833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- DOM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seja, modelo de objetos (elementos) de documentos, é uma interface de programação para os documentos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Representa a página de forma que os programas possam alterar a estrutura do documento, alterar o estilo e conteúdo.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 o documento com nós e objetos, dessa forma, as linguagens de programação podem se conectar à página.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10539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DOM [window(/) Principal]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13A1FF2-4FA5-4B63-A03E-5334B70C9C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5207" y="905044"/>
            <a:ext cx="5292410" cy="4170481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48EEB34-528A-4EFB-BCBA-16ACD200ED3E}"/>
              </a:ext>
            </a:extLst>
          </p:cNvPr>
          <p:cNvSpPr txBox="1"/>
          <p:nvPr/>
        </p:nvSpPr>
        <p:spPr>
          <a:xfrm>
            <a:off x="6693369" y="1709899"/>
            <a:ext cx="914400" cy="64632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Parent</a:t>
            </a: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/ </a:t>
            </a: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child</a:t>
            </a:r>
            <a:endParaRPr kumimoji="0" lang="pt-BR" sz="1800" b="1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875716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DOM -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Acesso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getElementsByTagName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getElementsByName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getElementsByClassName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Seletor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querySelector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tag#Id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ou </a:t>
            </a:r>
          </a:p>
          <a:p>
            <a:pPr marL="0" lvl="3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querySelector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tag.Class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98330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DOM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1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&lt;script&gt;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.querySelector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idImagem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style.visibility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.querySelector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('h1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classH1').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'Texto';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.getElementsTagName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('p')[1] );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52153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DOM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&lt;script&gt;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.write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(window.document.URL);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.write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window.document.charset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.write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window.navigator.appName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.body.style.background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'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&lt;/script&gt;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4464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Código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confirm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('Você tem certeza?'))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('Confirmado');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resposta = 'Sim';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('Cancelado');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resposta = 'Não';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9315517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08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JS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-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Código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('Olá, mundo!!! ')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8464283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Comentários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-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Comentário de linha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Saída de Dados - inserindo um texto no parágrafo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idParag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'Texto';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 Texto */ -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Comentário de múltiplas linhas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/* Saída de Dados –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inserindo um texto no parágrafo */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idParag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‘Texto’;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endereço de memória para manipulação de valores.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Seguir a regra de nomenclatura de variáveis.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 redeclarar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variáveis, desuso)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(JS moderno);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declara constante.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 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permite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redeclaração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 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pode ser definida com: “”; ‘’; `` (crase);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68698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10677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.:lista,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dicionário)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typeof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(variável/constante)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&gt; Identifica o tipo de variável.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typeof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(28.7);</a:t>
            </a:r>
          </a:p>
        </p:txBody>
      </p:sp>
    </p:spTree>
    <p:extLst>
      <p:ext uri="{BB962C8B-B14F-4D97-AF65-F5344CB8AC3E}">
        <p14:creationId xmlns:p14="http://schemas.microsoft.com/office/powerpoint/2010/main" val="308084593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r>
              <a:rPr lang="en-US" b="1" dirty="0">
                <a:solidFill>
                  <a:srgbClr val="0070C0"/>
                </a:solidFill>
              </a:rPr>
              <a:t> ( = 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idade = 19;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 = 'maria';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altura = 1.72;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hora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Date().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getHours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Date().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getDay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Date.getFullYear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34930593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x, y, z; // Declaração de variáveis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undefined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x = 9; y = 7; z = 2; // Atribuição de variáveis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= 9, y = 7, z = 2;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fator = 5;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da variável “fator” como constante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3589965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Atributos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Texto</a:t>
            </a:r>
            <a:r>
              <a:rPr lang="en-US" b="1" dirty="0">
                <a:solidFill>
                  <a:srgbClr val="0070C0"/>
                </a:solidFill>
              </a:rPr>
              <a:t> HTML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innerText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 HTML da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formatação;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 HTML da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formatação +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(Interação com a página web):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(‘id’).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'Texto &lt;b&gt;Alterado&lt;/b&gt;';</a:t>
            </a:r>
          </a:p>
        </p:txBody>
      </p:sp>
    </p:spTree>
    <p:extLst>
      <p:ext uri="{BB962C8B-B14F-4D97-AF65-F5344CB8AC3E}">
        <p14:creationId xmlns:p14="http://schemas.microsoft.com/office/powerpoint/2010/main" val="375498605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Imagens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62364"/>
            <a:ext cx="8865056" cy="39002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https://www.pexels.com/pt-br/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fotos grátis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https://pixabay.com/pt/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fotos grátis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https://unicode.org/emoji/charts/full-emoji-list.html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Ícones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\u{1F609}; \u{1F449}; \u{1F3c1}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(‘id’).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\u{1F609}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87153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62364"/>
            <a:ext cx="8865056" cy="3900208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(Testes do JS):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.write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 + 20);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(‘Testa JS no terminal do desenvolvedor’):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console.log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(‘imprimindo no console do desenvolvedor’);</a:t>
            </a:r>
          </a:p>
          <a:p>
            <a:pPr marL="457200" indent="-457200" algn="just">
              <a:buFont typeface="+mj-lt"/>
              <a:buAutoNum type="arabicPeriod" startAt="3"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('Alerta na tela');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( 8 * 7 / 2); 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window.alert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(56-23*6+12);</a:t>
            </a:r>
          </a:p>
        </p:txBody>
      </p:sp>
    </p:spTree>
    <p:extLst>
      <p:ext uri="{BB962C8B-B14F-4D97-AF65-F5344CB8AC3E}">
        <p14:creationId xmlns:p14="http://schemas.microsoft.com/office/powerpoint/2010/main" val="257511010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– Entrada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entradas de dados na sua maioria vem através das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formulários.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Outras formas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window.prompt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(Mensagem); // input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window.confirm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Mensagem ); // input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94185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Revisão</a:t>
            </a:r>
            <a:r>
              <a:rPr lang="en-US" b="1" dirty="0">
                <a:solidFill>
                  <a:srgbClr val="0070C0"/>
                </a:solidFill>
              </a:rPr>
              <a:t> HTML/CSS/Bootstrap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 HTML</a:t>
            </a:r>
          </a:p>
          <a:p>
            <a:pPr marL="447675" lvl="1" indent="0" algn="just">
              <a:buNone/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	https://forms.gle/BgrjhXkrbM1Ymf3o7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Site: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Netlify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Exercícios: CSS/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React.JS/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Vue.JS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Evan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Comunidade 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Alibaba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e.g.: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WhatsApp p/Computador, Chat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Discord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(Bibliotecas/Mozilla); D3.JS;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72900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Devmedia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https://www.devmedia.com.br/javascript/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COSTA,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Jean Carlos Borba Guimarães da. A Linguagem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seu Ecossistema. 2019. 	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https://repositorio.uniube.br/bitstream/123456789/1546/1/A%20Linguagem%20JavaScript%20e%20seu%20Ecossistema%20.PDF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https://www.youtube.com/watch?v=W6NZfCO5SIk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https://www.youtube.com/watch?v=gYZhIVCPlFY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(JS)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Imprimir a mensagem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Curso de Java Script;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Alterar cor do body </a:t>
            </a:r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para verde.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JS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https://www.w3schools.com/js/js_quiz.asp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https://developer.mozilla.org/pt-BR/docs/Web/JavaScript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https://www.w3schools.com/jsref/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Breve </a:t>
            </a:r>
            <a:r>
              <a:rPr lang="en-US" b="1" dirty="0" err="1">
                <a:solidFill>
                  <a:srgbClr val="0070C0"/>
                </a:solidFill>
              </a:rPr>
              <a:t>Histórico</a:t>
            </a:r>
            <a:r>
              <a:rPr lang="en-US" b="1" dirty="0">
                <a:solidFill>
                  <a:srgbClr val="0070C0"/>
                </a:solidFill>
              </a:rPr>
              <a:t>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1970: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DARPA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/ARPANET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1993: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 / TCP/IP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(Tim Berners-Lee);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CERN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1993: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Mosaic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(Marc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Andreessen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NCSA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1994: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(Netscape) (Jim Clark/ Marc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Andreessen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1995: Brandon Eich (Linguagem Mocha/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base C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1995: MS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Mosaic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Explorer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1997: Netscape =&gt; ECMA; ISO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2002: Netscape =&gt; Fundação Mozilla =&gt; Browser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Firefox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2008: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(Google Chrome) =&gt; Google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17814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 / Motor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73099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open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(Google) – 2009; JIT =&gt;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SpiderMonkey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(Firefox)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Nitro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(Safari)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Karakan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(Opera)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Chakra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(Edge)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59482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Histórico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Versão</a:t>
            </a:r>
            <a:r>
              <a:rPr lang="en-US" b="1" dirty="0">
                <a:solidFill>
                  <a:srgbClr val="0070C0"/>
                </a:solidFill>
              </a:rPr>
              <a:t> ECMAScript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1997: 1.0 (Java Script 1.1)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1998: 2.0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1999: 3.0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2009: ES5 (compatível com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métodos para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2015: ES6 (declaradores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classes;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2016: ES2016 (operador de exponenciação)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2017: ES2017 (compatibilidade com funções assíncronas)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2018: ES2018 (Expressões regulares as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promises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2021: ES2021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oficial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93617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Configuração</a:t>
            </a:r>
            <a:r>
              <a:rPr lang="en-US" b="1" dirty="0">
                <a:solidFill>
                  <a:srgbClr val="0070C0"/>
                </a:solidFill>
              </a:rPr>
              <a:t> 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Vamos adotar o seguinte ambiente, conforme descrito a seguir:</a:t>
            </a: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Browser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Google ou Firefox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Inspecionar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Página: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Tools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Instalar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extensão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Arq.js (tecla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Node.JS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(Integrar com a IDE,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opcional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https://nodejs.org/pt-br/download/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https://nodejs.org/pt-br/docs/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https://developer.mozilla.org/pt-BR/docs/Web/JavaScript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ou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https://www.ecma-international.org/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24907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linguagem de programação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multiparadigma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interpretada, orientada a eventos, funcionais e imperativos.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alto nível voltada para o desenvolvimento web, com tipagem dinâmica.</a:t>
            </a:r>
          </a:p>
        </p:txBody>
      </p:sp>
    </p:spTree>
    <p:extLst>
      <p:ext uri="{BB962C8B-B14F-4D97-AF65-F5344CB8AC3E}">
        <p14:creationId xmlns:p14="http://schemas.microsoft.com/office/powerpoint/2010/main" val="29840121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JS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Criada, em meados da década de 90 pela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Netscape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originalmente para funcionar do lado do usuário, ou seja, nos navegadores. Atualmente, segue as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especificações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ECMAScript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que visam garantir o suporte entre os diferentes navegadores.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Junto do HTML e do CSS, é uma das principais tecnologias da web, permitindo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criação de páginas interativas com elementos dinâmicos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boa performance.</a:t>
            </a:r>
          </a:p>
        </p:txBody>
      </p:sp>
    </p:spTree>
    <p:extLst>
      <p:ext uri="{BB962C8B-B14F-4D97-AF65-F5344CB8AC3E}">
        <p14:creationId xmlns:p14="http://schemas.microsoft.com/office/powerpoint/2010/main" val="81353052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4002</TotalTime>
  <Words>1868</Words>
  <Application>Microsoft Office PowerPoint</Application>
  <PresentationFormat>Apresentação na tela (16:9)</PresentationFormat>
  <Paragraphs>237</Paragraphs>
  <Slides>34</Slides>
  <Notes>31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9" baseType="lpstr">
      <vt:lpstr>Arial</vt:lpstr>
      <vt:lpstr>Calibri</vt:lpstr>
      <vt:lpstr>Times New Roman</vt:lpstr>
      <vt:lpstr>Wingdings</vt:lpstr>
      <vt:lpstr>Office Theme</vt:lpstr>
      <vt:lpstr>Desenvolvimento Web  JS</vt:lpstr>
      <vt:lpstr>Aulas 08 JS</vt:lpstr>
      <vt:lpstr>Revisão HTML/CSS/Bootstrap</vt:lpstr>
      <vt:lpstr>Breve Histórico Web</vt:lpstr>
      <vt:lpstr>JS / Motor</vt:lpstr>
      <vt:lpstr>Histórico Versão ECMAScript</vt:lpstr>
      <vt:lpstr>Ambiente – Configuração JS</vt:lpstr>
      <vt:lpstr>JS</vt:lpstr>
      <vt:lpstr>JS</vt:lpstr>
      <vt:lpstr>JS</vt:lpstr>
      <vt:lpstr>JS</vt:lpstr>
      <vt:lpstr>JS</vt:lpstr>
      <vt:lpstr>JS</vt:lpstr>
      <vt:lpstr>JS - DOM</vt:lpstr>
      <vt:lpstr>JS – DOM [window(/) Principal]</vt:lpstr>
      <vt:lpstr>JS – DOM - Tipos de Acesso</vt:lpstr>
      <vt:lpstr>JS – DOM Exemplo</vt:lpstr>
      <vt:lpstr>JS – DOM Exemplo</vt:lpstr>
      <vt:lpstr>JS – Exemplo Código</vt:lpstr>
      <vt:lpstr>JS - Exemplo Código</vt:lpstr>
      <vt:lpstr>JS – Comentários</vt:lpstr>
      <vt:lpstr>JS – Variáveis</vt:lpstr>
      <vt:lpstr>JS – Tipos de Variáveis</vt:lpstr>
      <vt:lpstr>JS – Atribuição ( = )</vt:lpstr>
      <vt:lpstr>JS – Variáveis/Atribuição</vt:lpstr>
      <vt:lpstr>JS – Atributos de Texto HTML</vt:lpstr>
      <vt:lpstr>JS – Imagens Web</vt:lpstr>
      <vt:lpstr>JS – Saída de Dados</vt:lpstr>
      <vt:lpstr>JS – Entrada de Dados</vt:lpstr>
      <vt:lpstr>Leitura Específica</vt:lpstr>
      <vt:lpstr>Aprenda+</vt:lpstr>
      <vt:lpstr>Dinâmica/Atividades</vt:lpstr>
      <vt:lpstr>Referências Bibliográficas</vt:lpstr>
      <vt:lpstr>Desenvolvimento Web  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974</cp:revision>
  <dcterms:created xsi:type="dcterms:W3CDTF">2020-03-17T20:12:34Z</dcterms:created>
  <dcterms:modified xsi:type="dcterms:W3CDTF">2023-09-21T15:20:59Z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