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291" r:id="rId3"/>
    <p:sldId id="396" r:id="rId4"/>
    <p:sldId id="464" r:id="rId5"/>
    <p:sldId id="463" r:id="rId6"/>
    <p:sldId id="465" r:id="rId7"/>
    <p:sldId id="462" r:id="rId8"/>
    <p:sldId id="461" r:id="rId9"/>
    <p:sldId id="404" r:id="rId10"/>
    <p:sldId id="403" r:id="rId11"/>
    <p:sldId id="460" r:id="rId12"/>
    <p:sldId id="405" r:id="rId13"/>
    <p:sldId id="402" r:id="rId14"/>
    <p:sldId id="413" r:id="rId15"/>
    <p:sldId id="398" r:id="rId16"/>
    <p:sldId id="407" r:id="rId17"/>
    <p:sldId id="414" r:id="rId18"/>
    <p:sldId id="415" r:id="rId19"/>
    <p:sldId id="439" r:id="rId20"/>
    <p:sldId id="443" r:id="rId21"/>
    <p:sldId id="444" r:id="rId22"/>
    <p:sldId id="440" r:id="rId23"/>
    <p:sldId id="441" r:id="rId24"/>
    <p:sldId id="442" r:id="rId25"/>
    <p:sldId id="397" r:id="rId26"/>
    <p:sldId id="409" r:id="rId27"/>
    <p:sldId id="408" r:id="rId28"/>
    <p:sldId id="412" r:id="rId29"/>
    <p:sldId id="410" r:id="rId30"/>
    <p:sldId id="411" r:id="rId31"/>
    <p:sldId id="427" r:id="rId32"/>
    <p:sldId id="429" r:id="rId33"/>
    <p:sldId id="428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23" r:id="rId44"/>
    <p:sldId id="424" r:id="rId45"/>
    <p:sldId id="425" r:id="rId46"/>
    <p:sldId id="426" r:id="rId47"/>
    <p:sldId id="401" r:id="rId48"/>
    <p:sldId id="416" r:id="rId49"/>
    <p:sldId id="399" r:id="rId50"/>
    <p:sldId id="417" r:id="rId51"/>
    <p:sldId id="422" r:id="rId52"/>
    <p:sldId id="400" r:id="rId53"/>
    <p:sldId id="419" r:id="rId54"/>
    <p:sldId id="446" r:id="rId55"/>
    <p:sldId id="450" r:id="rId56"/>
    <p:sldId id="447" r:id="rId57"/>
    <p:sldId id="449" r:id="rId58"/>
    <p:sldId id="421" r:id="rId59"/>
    <p:sldId id="420" r:id="rId60"/>
    <p:sldId id="445" r:id="rId61"/>
    <p:sldId id="452" r:id="rId62"/>
    <p:sldId id="453" r:id="rId63"/>
    <p:sldId id="418" r:id="rId64"/>
    <p:sldId id="451" r:id="rId65"/>
    <p:sldId id="457" r:id="rId66"/>
    <p:sldId id="458" r:id="rId67"/>
    <p:sldId id="454" r:id="rId68"/>
    <p:sldId id="456" r:id="rId69"/>
    <p:sldId id="455" r:id="rId70"/>
    <p:sldId id="466" r:id="rId71"/>
    <p:sldId id="333" r:id="rId72"/>
    <p:sldId id="459" r:id="rId73"/>
    <p:sldId id="323" r:id="rId74"/>
    <p:sldId id="334" r:id="rId75"/>
    <p:sldId id="337" r:id="rId76"/>
    <p:sldId id="309" r:id="rId7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0" d="100"/>
          <a:sy n="90" d="100"/>
        </p:scale>
        <p:origin x="138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52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47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78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739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112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602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247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45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30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82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996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712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09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127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274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398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543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561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67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6329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8078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79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99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7917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252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31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2125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7874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21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432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0740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95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912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261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092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19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3201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4413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2991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68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753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1196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93105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6069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23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1177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8887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876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yphp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etbrains.com/pt-br/phpstor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wnload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ev.mysql.com/downloads/" TargetMode="External"/><Relationship Id="rId4" Type="http://schemas.openxmlformats.org/officeDocument/2006/relationships/hyperlink" Target="https://sourceforge.net/projects/xampp/file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vq2QB4ogK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como-conectar-php-com-mysql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hp-pdo-como-criar-sua-primeira-conexao/39007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evmedia.com.br/php-pdo-como-criar-sua-primeira-conexao/39007" TargetMode="External"/><Relationship Id="rId4" Type="http://schemas.openxmlformats.org/officeDocument/2006/relationships/hyperlink" Target="https://www.w3schools.com/php/default.asp" TargetMode="Externa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stackoverflow.com/questions/16288/fechar-conex%c3%a3o-pdo" TargetMode="External"/><Relationship Id="rId3" Type="http://schemas.openxmlformats.org/officeDocument/2006/relationships/hyperlink" Target="https://www.devmedia.com.br/php-pdo-como-criar-sua-primeira-conexao/39007" TargetMode="External"/><Relationship Id="rId7" Type="http://schemas.openxmlformats.org/officeDocument/2006/relationships/hyperlink" Target="https://stackoverflow.com/questions/8640808/php-pdo-prepared-delete-why-does-this-fai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nsieurbricole.wordpress.com/2009/10/20/php-how-to-insert-data-into-database-using-pdo-registry-system-in-php/" TargetMode="External"/><Relationship Id="rId5" Type="http://schemas.openxmlformats.org/officeDocument/2006/relationships/hyperlink" Target="https://www.hostinger.com.br/tutoriais/como-inserir-dados-no-mysql-com-php" TargetMode="External"/><Relationship Id="rId4" Type="http://schemas.openxmlformats.org/officeDocument/2006/relationships/hyperlink" Target="http://www.bosontreinamentos.com.br/php-programming/curso-de-php-consulta-com-pesquisa-de-dados-em-banco-mysql/" TargetMode="External"/><Relationship Id="rId9" Type="http://schemas.openxmlformats.org/officeDocument/2006/relationships/hyperlink" Target="https://codigosimples.net/2017/02/27/usando-extensao-mssql-para-o-vscode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de Ambientes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XAMPP); 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Adotado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qualquer SO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https://www.apachefriends.org/download.html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https://sourceforge.net/projects/xampp/files/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000" b="1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  <a:r>
              <a:rPr lang="pt-BR" sz="20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https://dev.mysql.com/downloads/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(Editor de código)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https://code.visualstudio.com/Download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051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2. Extensões Gerais PHP: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PHP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=&gt;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ctrl+shift+p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acrescentar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configuração: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php.validate.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:\\xampp\\php\\php.exe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php.suggest.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proxyAuthorization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Criar pasta para projeto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htdocs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127.0.0.1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bloco -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)"4";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"maria";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2232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=&gt; informa ao SO que será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 uma 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no conteúdo de uma 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"uva";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" ". $fruta; // feira = "fruta" e fruta = "uva"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$vetor[0] = 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3, 9);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$lista[] = 5; // Inclui o elemento no final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valorInicial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15, 5);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(3, 8, 13)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$v) {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"$v";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0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12 e 13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 Técnicas de Programação;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 </a:t>
            </a:r>
            <a:r>
              <a:rPr lang="pt-BR" b="1" dirty="0" err="1">
                <a:solidFill>
                  <a:schemeClr val="bg1"/>
                </a:solidFill>
              </a:rPr>
              <a:t>with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MySQLi</a:t>
            </a:r>
            <a:r>
              <a:rPr lang="pt-BR" b="1" dirty="0">
                <a:solidFill>
                  <a:schemeClr val="bg1"/>
                </a:solidFill>
              </a:rPr>
              <a:t>,</a:t>
            </a:r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MySQLiConnect</a:t>
            </a:r>
            <a:r>
              <a:rPr lang="pt-BR" b="1" dirty="0">
                <a:solidFill>
                  <a:schemeClr val="bg1"/>
                </a:solidFill>
              </a:rPr>
              <a:t> e PDO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último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elemento do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9211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decrescente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679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Personalizadas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9, 3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personalizado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($lista[4]); // Desaloca o elemento da posição 4.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95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Associativos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4378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"nome"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"idade"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17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"$lista[nome]";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($lista["nome"]);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["altura"] = 1.55;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"$campo" };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 =&gt; $valor)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$valor " };</a:t>
            </a:r>
          </a:p>
        </p:txBody>
      </p:sp>
    </p:spTree>
    <p:extLst>
      <p:ext uri="{BB962C8B-B14F-4D97-AF65-F5344CB8AC3E}">
        <p14:creationId xmlns:p14="http://schemas.microsoft.com/office/powerpoint/2010/main" val="10361273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Matriz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9),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3),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2) 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3x2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$matriz[2][1] = -3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Atribuindo um elemento a matriz.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($matriz);</a:t>
            </a:r>
          </a:p>
        </p:txBody>
      </p:sp>
    </p:spTree>
    <p:extLst>
      <p:ext uri="{BB962C8B-B14F-4D97-AF65-F5344CB8AC3E}">
        <p14:creationId xmlns:p14="http://schemas.microsoft.com/office/powerpoint/2010/main" val="28297898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está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^;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 da soma: $soma";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 da soma:".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("Y");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padrões de projetos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já testadas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recorrentes no desenvolvimento de software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deixam seu código mais manutenível e elegante, pois essas soluções se baseiam em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acoplamento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OO, UML, Trade-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https://www.youtube.com/watch?v=8vq2QB4ogKM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$_GET["x"]; $n2 = $_GET["y"];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($soma);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 da soma: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impressão com texto formatado;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custa R$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$produto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metacaracteres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=inteiros,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imprime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$lista[0] = 12; $lista[1] = 4; $lista[2] = 8; $lista[3] = -3;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exibe os tipos dos elementos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$lista2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9, 0, 3);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($lista2);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var_export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082514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tamanho,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quebra de texto;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$texto = "Curso de PHP, características da linguagem";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$retorno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($texto);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$retorno;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tamanho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="Salvador";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140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no início e fim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 Salvador, 16 de maio. 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esquerda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 Salvador, 16 de maio. 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direita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 Salvador, 16 de maio. 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8393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quantidade de palavras de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("Salvador, Bahia. ", 0);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parâmetros: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=p/palavra;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=gera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 palavra/índice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("Salvador, 16 de maio. 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8763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p/palavra com base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 ", "Salvador, 16 de maio. 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texto separando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$lista[0] = 32;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$lista[1] = 27;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$lista[2] = 43;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$lista);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32&amp;27&amp;43</a:t>
            </a:r>
          </a:p>
        </p:txBody>
      </p:sp>
    </p:spTree>
    <p:extLst>
      <p:ext uri="{BB962C8B-B14F-4D97-AF65-F5344CB8AC3E}">
        <p14:creationId xmlns:p14="http://schemas.microsoft.com/office/powerpoint/2010/main" val="308554312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ASC 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letra digitada no teclado com base no código;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(74);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Letra J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código do caractere digitado no teclado;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Código 74</a:t>
            </a:r>
          </a:p>
        </p:txBody>
      </p:sp>
    </p:spTree>
    <p:extLst>
      <p:ext uri="{BB962C8B-B14F-4D97-AF65-F5344CB8AC3E}">
        <p14:creationId xmlns:p14="http://schemas.microsoft.com/office/powerpoint/2010/main" val="2994848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baixa;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3050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Primeira letra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 primeira letra de cada palavra em caixa alta;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inverte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"Julia Cardoso"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70543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Arroz Feijão Carne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"Carne"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Arroz Feijão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Contar a quantidade de ocorrência da palavra;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 e 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2 ocorrências</a:t>
            </a:r>
          </a:p>
        </p:txBody>
      </p:sp>
    </p:spTree>
    <p:extLst>
      <p:ext uri="{BB962C8B-B14F-4D97-AF65-F5344CB8AC3E}">
        <p14:creationId xmlns:p14="http://schemas.microsoft.com/office/powerpoint/2010/main" val="10053907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Categorias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Criação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Escrita de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Delagation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/ Abstract Factory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Prototype / Singleton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Estrutura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Juntar Vários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Bridge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Flyweight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Proxy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Comportamento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/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TemplateMethod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Chain of Responsibility / Command / Iterator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 / Memento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Promisses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State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Visitor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3146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Ex1: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0, 4)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Ex2: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-5)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filho</a:t>
            </a:r>
          </a:p>
        </p:txBody>
      </p:sp>
    </p:spTree>
    <p:extLst>
      <p:ext uri="{BB962C8B-B14F-4D97-AF65-F5344CB8AC3E}">
        <p14:creationId xmlns:p14="http://schemas.microsoft.com/office/powerpoint/2010/main" val="17891074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tam_max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caractere, parâmetro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Inclui caractere;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"#", STR_PAD_RIGHT);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repete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889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str_ireplace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8302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nomeDaFuncao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($a, $b){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$r = $a + $b; 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$r;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Total:".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7);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867582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um vetor de parâmetros.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retorna a quantidade de argumentos.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$vetor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$soma = 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x++)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$soma += $vetor[$x];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Total:".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7, 3, 5, 2); 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632624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Passagem de 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Por valor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referência (&amp;)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(&amp;$a){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+= $a + 3;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Total:".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($n);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$n;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01035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(Include/Require)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482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instruções servem para integrar uma biblioteca em um código PHP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Não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include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//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$resultado = soma(3, 8);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 $resultado";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utilizada para não repetir a inclusão no código.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727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$_GET["x"];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$_GET["y"];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"total da soma: $soma";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 ? 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if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"Aprovado"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"Aprovado"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"Reprovado" 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elsefi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arquitetural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descreve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granular a nível de subsistemas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 (MVC)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Three-tier / Layered / Component-Based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(EDA) / DDD (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Transfer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 / Microkernel / CORS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SOA</a:t>
            </a:r>
          </a:p>
        </p:txBody>
      </p:sp>
    </p:spTree>
    <p:extLst>
      <p:ext uri="{BB962C8B-B14F-4D97-AF65-F5344CB8AC3E}">
        <p14:creationId xmlns:p14="http://schemas.microsoft.com/office/powerpoint/2010/main" val="197345766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254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ou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Repita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$variável) {  instruções;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capturar erros ocorridos durante à execução de um programa.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dizer que o bloco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bloco protegido, pois, caso ocorra algum problema, à execução do código será direcionado ao bloco catch correspondente. (Fatal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Uncaught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Uma exceção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Exceção irá "desempilhar"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try...catch 	2. try...finally		3.try...catch...finally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218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fazer operação no banco de dados", 1);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"\n";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"Fechou a conexão com o banco de dados\n";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3469807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($x, $y) {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$x / $y;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zero’);</a:t>
            </a:r>
          </a:p>
          <a:p>
            <a:pPr marL="891540" lvl="2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};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echo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6927579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$e-&gt;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04255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59207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Namespaces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uma forma de encapsular itens, ou seja, agrupar classes, interfaces, funções e constantes relacionadas.</a:t>
            </a:r>
          </a:p>
          <a:p>
            <a:pPr marL="0" indent="0" algn="just">
              <a:buNone/>
            </a:pPr>
            <a:endParaRPr lang="pt-BR" sz="2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declarados utilizando a palavra-chave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arquivo que contenha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realizar a declaração do mesmo logo no início, antes de qualquer código.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// </a:t>
            </a:r>
            <a:r>
              <a:rPr lang="pt-BR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aliás; 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as M;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18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Seções</a:t>
            </a:r>
            <a:r>
              <a:rPr lang="en-US" b="1" dirty="0">
                <a:solidFill>
                  <a:srgbClr val="0070C0"/>
                </a:solidFill>
              </a:rPr>
              <a:t>/Cookies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Sessões(server) e cookies(browser)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que dados sejam persistentes entre várias requisições de usuários.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persistências dependentes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realizadas no lado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PHP puro você pode acessá-los através das variáveis globais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$_SESSION e $_COOKIE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respectivamente.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5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(JSON;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XML); Model(entidades, RN, persistência). –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pt-B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https://edisciplinas.usp.br/pluginfile.php/4632609/mod_resource/content/1/5%20Arquitetura%20MVC.pdf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557D1DB5-85F8-1B27-4F5E-EAC0BA50F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7" y="1159051"/>
            <a:ext cx="7718811" cy="31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8337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r>
              <a:rPr lang="en-US" b="1" dirty="0">
                <a:solidFill>
                  <a:srgbClr val="0070C0"/>
                </a:solidFill>
              </a:rPr>
              <a:t> com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Maneiras de Conectar um Script PHP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(Biblioteca exclusiva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(PHP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(Conexão com vários banco de dados).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https://www.hostinger.com.br/tutoriais/como-conectar-php-com-mysql/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5929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com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módulo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montado sob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cujo objetivo é prover uma padronização da forma com que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comunica com um banco de dados relacional.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Poderá fazer consultas e disparar comandos utilizando classes e métodos.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principal vantagem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sobre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no suporte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12 diferentes tipos de banco de dados, em oposição ao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suporta apenas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500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 err="1">
                <a:solidFill>
                  <a:srgbClr val="FF0000"/>
                </a:solidFill>
              </a:rPr>
              <a:t>mysqli_connect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acadCIEL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(!$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("Falha na Conexão: " 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mysqli_connect_error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"Conectado com sucesso!!!";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664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pt-BR" b="1" dirty="0" err="1">
                <a:solidFill>
                  <a:srgbClr val="FF0000"/>
                </a:solidFill>
              </a:rPr>
              <a:t>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"???";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"???";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'utf8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"falha conexão: (".$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")".$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"BD conectado com sucesso!!!";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 }</a:t>
            </a:r>
          </a:p>
        </p:txBody>
      </p:sp>
    </p:spTree>
    <p:extLst>
      <p:ext uri="{BB962C8B-B14F-4D97-AF65-F5344CB8AC3E}">
        <p14:creationId xmlns:p14="http://schemas.microsoft.com/office/powerpoint/2010/main" val="123542240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</a:t>
            </a:r>
            <a:r>
              <a:rPr lang="en-US" b="1" dirty="0" err="1">
                <a:solidFill>
                  <a:srgbClr val="FF0000"/>
                </a:solidFill>
              </a:rPr>
              <a:t>mysqli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Preenchendo a tabela com os dados do banco: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NAME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retornar dados");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($registro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($resultado))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$id = $registro['ID'];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$registro['NAME'];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3707929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</a:t>
            </a:r>
            <a:r>
              <a:rPr lang="en-US" b="1" dirty="0">
                <a:solidFill>
                  <a:srgbClr val="FF0000"/>
                </a:solidFill>
              </a:rPr>
              <a:t>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6678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mysql:host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=localhost:3306;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.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Connection 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PDO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PDO::ATTR_ERRMODE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PDO::ERRMODE_EXCEPTION);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PDO::MYSQL_ATTR_INIT_COMMAND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"SET NAMES 'utf8'");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equivalente ao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("Falha na Conexão com o BD MySQL!!!"); // . 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//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(PDO::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getAvailableDrivers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80827381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'ID'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'NAME'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"&lt;p&gt;{$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['ID']} 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['NAME']}&lt;/p&gt;";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07394851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1800" b="1" dirty="0" err="1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pt-BR" sz="1800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')");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DBNAME.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')";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('Inserido com sucesso!!!');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BD");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2196955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59;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parâmetro que vem do formulário, $_GET[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 //$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BindParam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PDO::PARAM_INT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('Excluído com sucesso!!!');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delete no BD"); 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0359361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Social'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55;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vindo do formulário HTML,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ou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('Alterado com sucesso!!!');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na atualização no BD");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921118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6C1F1E6-8042-25FD-7A00-6F19E5EC7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6" y="1068657"/>
            <a:ext cx="5289749" cy="38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764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Pastas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AutoNum type="arabicPeriod"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gitigone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htaccess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env.example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composer.json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composer.lock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database;sql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clienteController.php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fornecedorConttroller.php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M/V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</a:p>
          <a:p>
            <a:pPr lvl="2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clienteModel.php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fornecedorModel.php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DAO,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regras de negócio, persistência,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sessão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funtions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 lvl="3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apoio se necessário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 do projeto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(recursos da aplicação –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 do projeto com componentes de terceiros, se for o caso...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17978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Leituras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http://www.bosontreinamentos.com.br/php-programming/curso-de-php-consulta-com-pesquisa-de-dados-em-banco-mysql/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https://www.hostinger.com.br/tutoriais/como-inserir-dados-no-mysql-com-php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https://monsieurbricole.wordpress.com/2009/10/20/php-how-to-insert-data-into-database-using-pdo-registry-system-in-php/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https://stackoverflow.com/questions/8640808/php-pdo-prepared-delete-why-does-this-fail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https://pt.stackoverflow.com/questions/16288/fechar-conex%c3%a3o-pdo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https://codigosimples.net/2017/02/27/usando-extensao-mssql-para-o-vscode/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185216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326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8.2.11 (28 de setembro de 2023)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12326</TotalTime>
  <Words>5947</Words>
  <Application>Microsoft Office PowerPoint</Application>
  <PresentationFormat>Apresentação na tela (16:9)</PresentationFormat>
  <Paragraphs>659</Paragraphs>
  <Slides>76</Slides>
  <Notes>73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81" baseType="lpstr">
      <vt:lpstr>Arial</vt:lpstr>
      <vt:lpstr>Calibri</vt:lpstr>
      <vt:lpstr>Times New Roman</vt:lpstr>
      <vt:lpstr>Wingdings</vt:lpstr>
      <vt:lpstr>Office Theme</vt:lpstr>
      <vt:lpstr>Desenvolvimento Web  PHP</vt:lpstr>
      <vt:lpstr>Aulas 12 e 13 PHP Técnicas de Programação; PHP with MySQLi, MySQLiConnect e PDO</vt:lpstr>
      <vt:lpstr>PHP – Padrões de Projeto</vt:lpstr>
      <vt:lpstr>PHP – Padrões de Projeto (Categorias)</vt:lpstr>
      <vt:lpstr>PHP – Padrão Arquitetural</vt:lpstr>
      <vt:lpstr>PHP – Padrão Arquitetural</vt:lpstr>
      <vt:lpstr>PHP – Padrão Arquitetural</vt:lpstr>
      <vt:lpstr>PHP – Características</vt:lpstr>
      <vt:lpstr>PHP – Características</vt:lpstr>
      <vt:lpstr>PHP – Exemplos de Ambientes</vt:lpstr>
      <vt:lpstr>PHP – Ambiente Adotado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por Referência</vt:lpstr>
      <vt:lpstr>PHP – Variáveis Variáveis (variants)</vt:lpstr>
      <vt:lpstr>PHP – Variáveis Arrays</vt:lpstr>
      <vt:lpstr>PHP – Variáveis Arrays Métodos</vt:lpstr>
      <vt:lpstr>PHP – Variáveis Arrays Métodos</vt:lpstr>
      <vt:lpstr>PHP – Variáveis Arrays Personalizadas</vt:lpstr>
      <vt:lpstr>PHP – Variáveis Arrays Associativos</vt:lpstr>
      <vt:lpstr>PHP – Variáveis Arrays Matriz</vt:lpstr>
      <vt:lpstr>PHP – Saída de Dados</vt:lpstr>
      <vt:lpstr>PHP – Concatenação</vt:lpstr>
      <vt:lpstr>PHP – Operadores</vt:lpstr>
      <vt:lpstr>PHP – Operadores Incrementos</vt:lpstr>
      <vt:lpstr>PHP – Funções Internas</vt:lpstr>
      <vt:lpstr>PHP – Funções Internas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Próprias</vt:lpstr>
      <vt:lpstr>PHP – Funções Próprias</vt:lpstr>
      <vt:lpstr>PHP – Funções Próprias</vt:lpstr>
      <vt:lpstr>PHP – Funções (Include/Require)</vt:lpstr>
      <vt:lpstr>PHP – Entrada de Dados GET</vt:lpstr>
      <vt:lpstr>PHP – Entrada de Dados Form</vt:lpstr>
      <vt:lpstr>PHP – Estrutura de Seleção if</vt:lpstr>
      <vt:lpstr>PHP – Estrutura de Seleção switch</vt:lpstr>
      <vt:lpstr>PHP – Estrutura de Seleção switch</vt:lpstr>
      <vt:lpstr>PHP – Estrutura de Repetição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Namespaces</vt:lpstr>
      <vt:lpstr>PHP – Seções/Cookies</vt:lpstr>
      <vt:lpstr>PHP – Conexão com BD</vt:lpstr>
      <vt:lpstr>PHP – BD MySQL com PDO</vt:lpstr>
      <vt:lpstr>PHP – BD MySQL with mysqli_connect</vt:lpstr>
      <vt:lpstr>PHP – BD MySQL with mysqli</vt:lpstr>
      <vt:lpstr>PHP – MySQL Consulta with mysqli</vt:lpstr>
      <vt:lpstr>PHP – BD MySQL with PDO</vt:lpstr>
      <vt:lpstr>PHP – MySQL Consulta with PDO</vt:lpstr>
      <vt:lpstr>PHP – MySQL Transações Insert</vt:lpstr>
      <vt:lpstr>PHP – MySQL Transações Delete</vt:lpstr>
      <vt:lpstr>PHP – MySQL Transações Update</vt:lpstr>
      <vt:lpstr>PHP – Estrutura de Pastas Exemplo</vt:lpstr>
      <vt:lpstr>Leitura Específica</vt:lpstr>
      <vt:lpstr>Outras Leituras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1769</cp:revision>
  <dcterms:created xsi:type="dcterms:W3CDTF">2020-03-17T20:12:34Z</dcterms:created>
  <dcterms:modified xsi:type="dcterms:W3CDTF">2023-10-19T15:25:37Z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