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91" r:id="rId3"/>
    <p:sldId id="396" r:id="rId4"/>
    <p:sldId id="398" r:id="rId5"/>
    <p:sldId id="399" r:id="rId6"/>
    <p:sldId id="400" r:id="rId7"/>
    <p:sldId id="401" r:id="rId8"/>
    <p:sldId id="404" r:id="rId9"/>
    <p:sldId id="430" r:id="rId10"/>
    <p:sldId id="429" r:id="rId11"/>
    <p:sldId id="432" r:id="rId12"/>
    <p:sldId id="431" r:id="rId13"/>
    <p:sldId id="433" r:id="rId14"/>
    <p:sldId id="435" r:id="rId15"/>
    <p:sldId id="436" r:id="rId16"/>
    <p:sldId id="434" r:id="rId17"/>
    <p:sldId id="395" r:id="rId18"/>
    <p:sldId id="397" r:id="rId19"/>
    <p:sldId id="402" r:id="rId20"/>
    <p:sldId id="403" r:id="rId21"/>
    <p:sldId id="394" r:id="rId22"/>
    <p:sldId id="407" r:id="rId23"/>
    <p:sldId id="412" r:id="rId24"/>
    <p:sldId id="408" r:id="rId25"/>
    <p:sldId id="415" r:id="rId26"/>
    <p:sldId id="413" r:id="rId27"/>
    <p:sldId id="414" r:id="rId28"/>
    <p:sldId id="393" r:id="rId29"/>
    <p:sldId id="406" r:id="rId30"/>
    <p:sldId id="405" r:id="rId31"/>
    <p:sldId id="409" r:id="rId32"/>
    <p:sldId id="410" r:id="rId33"/>
    <p:sldId id="411" r:id="rId34"/>
    <p:sldId id="420" r:id="rId35"/>
    <p:sldId id="416" r:id="rId36"/>
    <p:sldId id="417" r:id="rId37"/>
    <p:sldId id="418" r:id="rId38"/>
    <p:sldId id="421" r:id="rId39"/>
    <p:sldId id="422" r:id="rId40"/>
    <p:sldId id="423" r:id="rId41"/>
    <p:sldId id="424" r:id="rId42"/>
    <p:sldId id="425" r:id="rId43"/>
    <p:sldId id="426" r:id="rId44"/>
    <p:sldId id="427" r:id="rId45"/>
    <p:sldId id="428" r:id="rId46"/>
    <p:sldId id="333" r:id="rId47"/>
    <p:sldId id="323" r:id="rId48"/>
    <p:sldId id="334" r:id="rId49"/>
    <p:sldId id="337" r:id="rId50"/>
    <p:sldId id="309" r:id="rId5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650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8966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844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0395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5299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802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67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965043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9458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8460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99437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436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2468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6476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8147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98766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5729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5030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8753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92148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3763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455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761865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0836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9917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43078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295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67800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51940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7176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1631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60596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6601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3548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9051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844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70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trabalhar em memória.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Possui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índice e elementos.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(insere), pop(remove),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Array.isArray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new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acessando o elemento da lista[1]</a:t>
            </a:r>
          </a:p>
        </p:txBody>
      </p:sp>
    </p:spTree>
    <p:extLst>
      <p:ext uri="{BB962C8B-B14F-4D97-AF65-F5344CB8AC3E}">
        <p14:creationId xmlns:p14="http://schemas.microsoft.com/office/powerpoint/2010/main" val="21509299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lista.join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 – ‘);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Remove o último elemento da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;; Insere elemento na lista</a:t>
            </a:r>
          </a:p>
        </p:txBody>
      </p:sp>
    </p:spTree>
    <p:extLst>
      <p:ext uri="{BB962C8B-B14F-4D97-AF65-F5344CB8AC3E}">
        <p14:creationId xmlns:p14="http://schemas.microsoft.com/office/powerpoint/2010/main" val="90444684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 Remove primeiro elemento da lista e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(“Meire”);  insere na primeira posição na lista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lista[2]; // Excluir elemento da lista na posição e não redefine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42646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0, ‘Pedro’, ‘João’); // insere a partir da posição 1, sem remover da lista;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novaLista1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(2); // gera nova lista a partir da posição 2;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novaLista2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4); // gera nova lista a partir da posição 1 até a posição 3.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9172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‘lia’];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ordem alfabética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listaOrdenadaDecrescente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10, 22, 11, 14, 27]; // crescente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Ordenados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b)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– b }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6131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[30, 50, 22, 11, 44, 27]; // crescente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Math.max.apply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IdQQ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maior30(lista);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maior30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numeros.filter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filtrarNum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30;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4553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Arrays/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r>
              <a:rPr lang="en-US" b="1" dirty="0">
                <a:solidFill>
                  <a:srgbClr val="0070C0"/>
                </a:solidFill>
              </a:rPr>
              <a:t> []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= [‘maria’,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78, 67.89];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lista1 = [“maria”,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lista2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pedro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“josé”]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lista3 = 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janice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lista4 = lista1.concat(lista2, lista3); // Junta as listas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14822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 = 19;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nome = ‘maria’;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altura = 1.72;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**(potência); %; /, *; +-, ++, --;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Relacionais/Comparação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&gt;=; &lt;; &lt;=; !=; ==;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===; !==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&amp;&amp;; ||; !;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/false)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Concatenação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+; -;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*=; /=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2164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5, y = “5”, z;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z = x == y;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z = x === y; (false); </a:t>
            </a:r>
          </a:p>
        </p:txBody>
      </p:sp>
    </p:spTree>
    <p:extLst>
      <p:ext uri="{BB962C8B-B14F-4D97-AF65-F5344CB8AC3E}">
        <p14:creationId xmlns:p14="http://schemas.microsoft.com/office/powerpoint/2010/main" val="41418637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09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idade=16, eleitor;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eleitor = (idade&gt;=)? ‘Eleitor’: ‘Não Eleitor’;</a:t>
            </a:r>
          </a:p>
        </p:txBody>
      </p:sp>
    </p:spTree>
    <p:extLst>
      <p:ext uri="{BB962C8B-B14F-4D97-AF65-F5344CB8AC3E}">
        <p14:creationId xmlns:p14="http://schemas.microsoft.com/office/powerpoint/2010/main" val="6543620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 &lt;b&gt;Alterado&lt;/b&gt;’;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(Teste JS no terminal do desenvolvedor):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(Alerta na tela</a:t>
            </a:r>
            <a:r>
              <a:rPr lang="pt-BR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numa tomada de decisão.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Else; switch</a:t>
            </a:r>
          </a:p>
          <a:p>
            <a:pPr marL="447675" lvl="1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Simples: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Sintaxe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{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}</a:t>
            </a: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2 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(idade &gt; 18){ console.log("Você é obrigado a votar");}</a:t>
            </a:r>
          </a:p>
        </p:txBody>
      </p:sp>
    </p:spTree>
    <p:extLst>
      <p:ext uri="{BB962C8B-B14F-4D97-AF65-F5344CB8AC3E}">
        <p14:creationId xmlns:p14="http://schemas.microsoft.com/office/powerpoint/2010/main" val="31820404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Condicional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signo = 'Leão’;</a:t>
            </a:r>
          </a:p>
          <a:p>
            <a:pPr marL="1384300" lvl="3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(signo) {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'Áries’: console.log("De 21 março a 20 abril");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'Touro’: console.log("de 21 abril a 20 maio");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'Gêmeos’: console.log("de 21 maio a 20 junho");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'Câncer’: console.log("de 21 junho a 22 julho");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'Leão’: console.log("de 23 julho a 22 agosto");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'Virgem’: console.log("de 23 agosto a 22 setembro");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console.log("Signo não registrado"); break;</a:t>
            </a:r>
          </a:p>
          <a:p>
            <a:pPr marL="1384300" lvl="3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05290964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baseada em repetição de códigos. for; for...in;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 for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(let i = 0; i &lt; 11; i++){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.log("5 x " + i + " = "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69268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Exemplo2: for ... in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[Julia', 'Paulo’, Josy’];</a:t>
            </a:r>
          </a:p>
          <a:p>
            <a:pPr marL="1841500" lvl="4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in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.log(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[i]); }</a:t>
            </a:r>
          </a:p>
        </p:txBody>
      </p:sp>
    </p:spTree>
    <p:extLst>
      <p:ext uri="{BB962C8B-B14F-4D97-AF65-F5344CB8AC3E}">
        <p14:creationId xmlns:p14="http://schemas.microsoft.com/office/powerpoint/2010/main" val="34346473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i = 0;</a:t>
            </a:r>
          </a:p>
          <a:p>
            <a:pPr marL="1841500" lvl="4" indent="0" algn="just">
              <a:buNone/>
            </a:pPr>
            <a:r>
              <a:rPr lang="nn-NO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  &lt;  11){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console.log('5 x ' + i + ' = ' + 5*i);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i++;</a:t>
            </a:r>
          </a:p>
          <a:p>
            <a:pPr marL="1841500" lvl="4" indent="0" algn="just">
              <a:buNone/>
            </a:pPr>
            <a:r>
              <a:rPr lang="nn-NO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4485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4: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= 0;</a:t>
            </a:r>
          </a:p>
          <a:p>
            <a:pPr marL="1841500" lvl="4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console.log("O contador vale: " + contador);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contador++;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 == 1)</a:t>
            </a:r>
          </a:p>
        </p:txBody>
      </p:sp>
    </p:spTree>
    <p:extLst>
      <p:ext uri="{BB962C8B-B14F-4D97-AF65-F5344CB8AC3E}">
        <p14:creationId xmlns:p14="http://schemas.microsoft.com/office/powerpoint/2010/main" val="126982966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Blocos de código.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(num1, num2){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num1 + num2;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Invocando no HTML:&lt;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”&gt;Resultado&lt;/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HelloWorld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26335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ações disparadas pela interação do usuário na página web.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eventos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recebe um click com o mouse;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click duplo com o mouse;</a:t>
            </a:r>
          </a:p>
        </p:txBody>
      </p:sp>
    </p:spTree>
    <p:extLst>
      <p:ext uri="{BB962C8B-B14F-4D97-AF65-F5344CB8AC3E}">
        <p14:creationId xmlns:p14="http://schemas.microsoft.com/office/powerpoint/2010/main" val="3132373848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Mouse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está sobre;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sai do objeto;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mouse é movido no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botão for pressionado;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clique do mouse é liberado;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1371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Input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disparado quando o elemento recebe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existe uma mudança no conteúdo;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o elemento perde o foco;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5647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Teclado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pressionada e solta;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uma tecla é solta sobre um elemento;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016654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Página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a página terminou de ser carregada (body);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– dispara quando há um redimensionamento da janela.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07965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 um evento de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body.style.background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482131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Button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”&gt;Clique aqui&lt;/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&lt;script&gt;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 de duplo click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&lt;/script&gt;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2241030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('Página terminou de carregar!!!')"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onresize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('Alterou o tamanho da página!!!')"&gt;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&lt;!--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body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('DOWN - clicou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('UP - clicou, segurou e soltou na tela')"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--&gt;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&gt;Eventos JS&lt;/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....</a:t>
            </a:r>
          </a:p>
        </p:txBody>
      </p:sp>
    </p:spTree>
    <p:extLst>
      <p:ext uri="{BB962C8B-B14F-4D97-AF65-F5344CB8AC3E}">
        <p14:creationId xmlns:p14="http://schemas.microsoft.com/office/powerpoint/2010/main" val="73321718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id="mouse"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auto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80%;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200px; background: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...</a:t>
            </a:r>
          </a:p>
        </p:txBody>
      </p:sp>
    </p:spTree>
    <p:extLst>
      <p:ext uri="{BB962C8B-B14F-4D97-AF65-F5344CB8AC3E}">
        <p14:creationId xmlns:p14="http://schemas.microsoft.com/office/powerpoint/2010/main" val="291527036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()“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30px 130px;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50px 280px;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20px“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="Digite um texto”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="Texto qualquer"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/&gt;	...</a:t>
            </a:r>
          </a:p>
        </p:txBody>
      </p:sp>
    </p:spTree>
    <p:extLst>
      <p:ext uri="{BB962C8B-B14F-4D97-AF65-F5344CB8AC3E}">
        <p14:creationId xmlns:p14="http://schemas.microsoft.com/office/powerpoint/2010/main" val="25435990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onclick="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()"&gt;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Clique Duplo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&lt;script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caminho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JS”&gt;&lt;/script&gt;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7441694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onKeypressTeclaPressionada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onKeydownTeclaPressionadaSolta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2621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onKeyupTeclaSolta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let input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console.log(input);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//alert(“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Acionou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click”);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document.body.style.background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'green';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62779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eventoDblClick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alert('Duplo click');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onChangeAlteraTexto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console.log('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alterado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425872560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onFocusLimpaTexto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').value = '';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corVerdeMouseOver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80111598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r>
              <a:rPr lang="en-US" b="1" dirty="0">
                <a:solidFill>
                  <a:srgbClr val="0070C0"/>
                </a:solidFill>
              </a:rPr>
              <a:t> Outros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corAzulMouseOut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div.style.backgroundColor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'blue';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adicionaTextoMouseMove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p.append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('Mouse Move');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590443939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y,z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var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 para acessar objetos a partir do HTML.</a:t>
            </a:r>
          </a:p>
        </p:txBody>
      </p:sp>
    </p:spTree>
    <p:extLst>
      <p:ext uri="{BB962C8B-B14F-4D97-AF65-F5344CB8AC3E}">
        <p14:creationId xmlns:p14="http://schemas.microsoft.com/office/powerpoint/2010/main" val="19298274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Escopo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(Escopo: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25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= 18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num;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9025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de dados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heterogêneas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diversos tipos de dados. Pode conter propriedades(características) e/ou métodos(função).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</p:txBody>
      </p:sp>
    </p:spTree>
    <p:extLst>
      <p:ext uri="{BB962C8B-B14F-4D97-AF65-F5344CB8AC3E}">
        <p14:creationId xmlns:p14="http://schemas.microsoft.com/office/powerpoint/2010/main" val="124756595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Objetos</a:t>
            </a:r>
            <a:r>
              <a:rPr lang="en-US" b="1" dirty="0">
                <a:solidFill>
                  <a:srgbClr val="0070C0"/>
                </a:solidFill>
              </a:rPr>
              <a:t> {}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{ano:2001, marca:”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volkswagem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modelo:”gol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(‘Bibi’)},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“Marca:”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this.marca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  “Modelo”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this.modelo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console.log(carro);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console.log(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carro.buzina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06341213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4529</TotalTime>
  <Words>2791</Words>
  <Application>Microsoft Office PowerPoint</Application>
  <PresentationFormat>Apresentação na tela (16:9)</PresentationFormat>
  <Paragraphs>396</Paragraphs>
  <Slides>50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Times New Roman</vt:lpstr>
      <vt:lpstr>Office Theme</vt:lpstr>
      <vt:lpstr>Desenvolvimento Web  JS</vt:lpstr>
      <vt:lpstr>Aulas 09 JS</vt:lpstr>
      <vt:lpstr>JS – Comentários</vt:lpstr>
      <vt:lpstr>JS – Variáveis</vt:lpstr>
      <vt:lpstr>JS – Variáveis</vt:lpstr>
      <vt:lpstr>JS – Variáveis / Escopo</vt:lpstr>
      <vt:lpstr>JS – Variáveis / Escopo</vt:lpstr>
      <vt:lpstr>JS – Objetos {}</vt:lpstr>
      <vt:lpstr>JS – Objetos {}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Arrays/Listas []</vt:lpstr>
      <vt:lpstr>JS – Atribuição</vt:lpstr>
      <vt:lpstr>JS – Operadores</vt:lpstr>
      <vt:lpstr>JS – Operadores</vt:lpstr>
      <vt:lpstr>JS – Operadores</vt:lpstr>
      <vt:lpstr>JS – Saída de Dados</vt:lpstr>
      <vt:lpstr>JS – Estrutura Condicional</vt:lpstr>
      <vt:lpstr>JS – Estrutura Condicional</vt:lpstr>
      <vt:lpstr>JS – Estrutura Repetição</vt:lpstr>
      <vt:lpstr>JS – Estrutura Repetição</vt:lpstr>
      <vt:lpstr>JS – Estrutura Repetição</vt:lpstr>
      <vt:lpstr>JS – Estrutura Repetição</vt:lpstr>
      <vt:lpstr>JS - Funções</vt:lpstr>
      <vt:lpstr>JS - Funções</vt:lpstr>
      <vt:lpstr>JS – Eventos Button</vt:lpstr>
      <vt:lpstr>JS – Eventos Mouse</vt:lpstr>
      <vt:lpstr>JS – Eventos Input</vt:lpstr>
      <vt:lpstr>JS – Eventos Teclado</vt:lpstr>
      <vt:lpstr>JS – Eventos Página</vt:lpstr>
      <vt:lpstr>JS – Eventos Button</vt:lpstr>
      <vt:lpstr>JS – Eventos Button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JS – Eventos Outros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1059</cp:revision>
  <dcterms:created xsi:type="dcterms:W3CDTF">2020-03-17T20:12:34Z</dcterms:created>
  <dcterms:modified xsi:type="dcterms:W3CDTF">2022-04-24T18:42:43Z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