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2"/>
    <p:sldId id="291" r:id="rId3"/>
    <p:sldId id="386" r:id="rId4"/>
    <p:sldId id="388" r:id="rId5"/>
    <p:sldId id="389" r:id="rId6"/>
    <p:sldId id="390" r:id="rId7"/>
    <p:sldId id="391" r:id="rId8"/>
    <p:sldId id="392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39" r:id="rId18"/>
    <p:sldId id="413" r:id="rId19"/>
    <p:sldId id="414" r:id="rId20"/>
    <p:sldId id="415" r:id="rId21"/>
    <p:sldId id="416" r:id="rId22"/>
    <p:sldId id="421" r:id="rId23"/>
    <p:sldId id="422" r:id="rId24"/>
    <p:sldId id="418" r:id="rId25"/>
    <p:sldId id="441" r:id="rId26"/>
    <p:sldId id="423" r:id="rId27"/>
    <p:sldId id="424" r:id="rId28"/>
    <p:sldId id="425" r:id="rId29"/>
    <p:sldId id="419" r:id="rId30"/>
    <p:sldId id="426" r:id="rId31"/>
    <p:sldId id="427" r:id="rId32"/>
    <p:sldId id="417" r:id="rId33"/>
    <p:sldId id="428" r:id="rId34"/>
    <p:sldId id="429" r:id="rId35"/>
    <p:sldId id="430" r:id="rId36"/>
    <p:sldId id="431" r:id="rId37"/>
    <p:sldId id="440" r:id="rId38"/>
    <p:sldId id="443" r:id="rId39"/>
    <p:sldId id="420" r:id="rId40"/>
    <p:sldId id="433" r:id="rId41"/>
    <p:sldId id="434" r:id="rId42"/>
    <p:sldId id="432" r:id="rId43"/>
    <p:sldId id="435" r:id="rId44"/>
    <p:sldId id="437" r:id="rId45"/>
    <p:sldId id="436" r:id="rId46"/>
    <p:sldId id="438" r:id="rId47"/>
    <p:sldId id="442" r:id="rId48"/>
    <p:sldId id="333" r:id="rId49"/>
    <p:sldId id="323" r:id="rId50"/>
    <p:sldId id="334" r:id="rId51"/>
    <p:sldId id="337" r:id="rId52"/>
    <p:sldId id="309" r:id="rId5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66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400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248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115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139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153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7666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4810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1584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9096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0839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336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423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2557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19588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97557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421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338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54928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176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33762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57742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7913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217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444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09988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76003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98059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36730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41532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75948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3877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01742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463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06214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9426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8971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84285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12748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20327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88289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7892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9032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31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844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01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sgenerator.com/html_table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apidtables.org/pt/web/tools/html-table-generator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br.godaddy.com/blog/o-que-e-mapa-do-site-como-pode-ajudar-seu-site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xml-sitemaps.com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networldstats.com/stats.htm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ecmundo.com.br/" TargetMode="External"/><Relationship Id="rId5" Type="http://schemas.openxmlformats.org/officeDocument/2006/relationships/hyperlink" Target="https://canaltech.com.br/navegadores/" TargetMode="External"/><Relationship Id="rId4" Type="http://schemas.openxmlformats.org/officeDocument/2006/relationships/hyperlink" Target="https://gs.statcounter.com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siteunidavi.s3.amazonaws.com/revistaCaminhos/ano3.pdf#page=25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ntertemas.toledoprudente.edu.br/index.php/ETIC/article/view/3960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-q2zYwEYs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B1O30fR-E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helenocardosofilho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1sIof5xEJ_sP-fUk_qgOKjhtV25D_a438OowjG30xL1o/prefill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html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Wikip%C3%A9dia:P%C3%A1gina_principa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é possível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cores dos 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Dependendo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 de fundo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 opção feita pela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 do texto, a cor do 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ficar comprometida visualmente em sua página.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resolver, podemos utilizar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três 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modificam a apresentação dos links. </a:t>
            </a:r>
          </a:p>
        </p:txBody>
      </p:sp>
    </p:spTree>
    <p:extLst>
      <p:ext uri="{BB962C8B-B14F-4D97-AF65-F5344CB8AC3E}">
        <p14:creationId xmlns:p14="http://schemas.microsoft.com/office/powerpoint/2010/main" val="350126968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específica a cor dos links não acessados da página web.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após acessado, o link apresentará cor especificada por este atributo.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específica a cor que o link deverá apresentar quando o mouse estiver sobre ele. </a:t>
            </a:r>
          </a:p>
        </p:txBody>
      </p:sp>
    </p:spTree>
    <p:extLst>
      <p:ext uri="{BB962C8B-B14F-4D97-AF65-F5344CB8AC3E}">
        <p14:creationId xmlns:p14="http://schemas.microsoft.com/office/powerpoint/2010/main" val="7190844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comum na internet é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utilização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thumbnails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são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imagens em tamanhos reduzidos,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criando links de funcionalidades para estas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Embora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permita o uso das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especificar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altura e tamanho de uma 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este recurso não é o mais indicado, já que, mesmo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reduzindo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dimensões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tela,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do arquivo continua o mesmo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procedimento correto é utilizar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 de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produzir a imagem no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requerido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971834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59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imagem dividida em diferentes áreas e cada área é interligada a um documento.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diferente de um link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caso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browser, identifica a área da imagem selecionada e então a URL do documento vinculado a esta área.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exemplo comum de uso é quando existe a necessidade de uma mesma imagem direcionar o usuário para duas ou mais páginas web diferentes, como um menu, um mapa.</a:t>
            </a:r>
          </a:p>
        </p:txBody>
      </p:sp>
    </p:spTree>
    <p:extLst>
      <p:ext uri="{BB962C8B-B14F-4D97-AF65-F5344CB8AC3E}">
        <p14:creationId xmlns:p14="http://schemas.microsoft.com/office/powerpoint/2010/main" val="7688479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 caso, delimitam-se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áreas da imagem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remetem a um lugar e outras áreas para outras páginas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criada no servidor, </a:t>
            </a:r>
            <a:r>
              <a:rPr lang="pt-BR" dirty="0"/>
              <a:t>server-</a:t>
            </a:r>
            <a:r>
              <a:rPr lang="pt-BR" dirty="0" err="1"/>
              <a:t>side</a:t>
            </a:r>
            <a:r>
              <a:rPr lang="pt-BR" dirty="0"/>
              <a:t>,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no cliente,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cliente-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=“mapa.png”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 da Brasil”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=“#mapa”&gt;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2055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=“forma”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=“coordenadas”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possui acessa as coordenadas da imagem mapeada, aonde cada área colorida representa um link com uma página externa ou interna.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3180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=“mapa”&gt;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=“8, 15, 110, 45”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 1”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=“7, 13, 105, 53”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 2”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3853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https://www.w3schools.com/tags/tryit.asp?filename=tryhtml_areamap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&gt;The map and area elements&lt;/h1&gt;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&gt;Click on the computer, the phone, or the cup of coffee to go to a new page and read more about the topic:&lt;/p&gt;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="workplace.jpg" alt="Workplace"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="#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width="400" height="379"&gt;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shape="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="34,44,270,350" alt="Computer"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="computer.html"&gt;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shape="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="290,172,333,250" alt="Phone"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="phone.html"&gt;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shape="circle"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="337,300,44" alt="Cup of coffee"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="coffee.html"&gt;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&lt;/map&gt;</a:t>
            </a:r>
          </a:p>
          <a:p>
            <a:pPr marL="447675" lvl="1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&lt;/body&gt;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https://www.w3schools.com/tags/tag_map.asp</a:t>
            </a:r>
          </a:p>
          <a:p>
            <a:pPr marL="0" indent="0" algn="just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2903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tabela HTML. Possui o atributo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HTML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 em um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um ou mais elementos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linha de tabela, o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 cabeçalho de tabela e o elemento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célula de tabela.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HTML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pode incluir elementos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colgroup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tfoot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265780663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https://www.tablesgenerator.com/html_tables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https://www.rapidtables.org/pt/web/tools/html-table-generator.html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9C0F3D-11C2-4EBF-A573-E77D8BEAA37F}"/>
              </a:ext>
            </a:extLst>
          </p:cNvPr>
          <p:cNvSpPr txBox="1"/>
          <p:nvPr/>
        </p:nvSpPr>
        <p:spPr>
          <a:xfrm>
            <a:off x="756639" y="1697938"/>
            <a:ext cx="3138956" cy="341631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=“1”</a:t>
            </a: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Savings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&gt;$100&lt;/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30055D-9DE0-483D-96A7-A62CFFB9006C}"/>
              </a:ext>
            </a:extLst>
          </p:cNvPr>
          <p:cNvSpPr txBox="1"/>
          <p:nvPr/>
        </p:nvSpPr>
        <p:spPr>
          <a:xfrm>
            <a:off x="4142985" y="2109556"/>
            <a:ext cx="2561572" cy="26776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February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&gt;$80&lt;/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35908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HTML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HTML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especifica as relações entre o documento atual e um recurso externo. Este elemento é mais usado para vincular as folhas de estilo e/ou para adicionar um ícone ao site.</a:t>
            </a:r>
          </a:p>
          <a:p>
            <a:pPr marL="0" indent="0" algn="just">
              <a:buNone/>
            </a:pPr>
            <a:endParaRPr lang="pt-BR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do ícone"/&gt;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="styles.css"&gt;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utilizada dentro da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84474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Script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HTML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especifica as relações entre o documento atual e um recurso externo, que contém instruções de script ou aponta para um arquivo de script externo por meio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lado do cliente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usos comuns para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manipulação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imagem, validação de formulário e alterações dinâmicas de conteúdo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arquivo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"&gt;&lt;/script&gt;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utilizada antes da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\body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622843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Script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8104121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Tags </a:t>
            </a:r>
            <a:r>
              <a:rPr lang="en-US" b="1" dirty="0" err="1">
                <a:solidFill>
                  <a:srgbClr val="0070C0"/>
                </a:solidFill>
              </a:rPr>
              <a:t>Semânticas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 de páginas 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necessário adotar elementos semânticos, ou seja,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significados. </a:t>
            </a:r>
          </a:p>
          <a:p>
            <a:pPr marL="0" indent="0" algn="just">
              <a:buNone/>
            </a:pP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Muitos sites contêm código HTML como: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="header"&gt;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para indicar navegação, cabeçalho e rodapé.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existem alguns elementos semânticos que podem ser usados ​​para definir diferentes partes de uma página web:</a:t>
            </a:r>
          </a:p>
        </p:txBody>
      </p:sp>
    </p:spTree>
    <p:extLst>
      <p:ext uri="{BB962C8B-B14F-4D97-AF65-F5344CB8AC3E}">
        <p14:creationId xmlns:p14="http://schemas.microsoft.com/office/powerpoint/2010/main" val="381968738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Tags </a:t>
            </a:r>
            <a:r>
              <a:rPr lang="en-US" b="1" dirty="0" err="1">
                <a:solidFill>
                  <a:srgbClr val="0070C0"/>
                </a:solidFill>
              </a:rPr>
              <a:t>Semânticas</a:t>
            </a:r>
            <a:r>
              <a:rPr lang="en-US" b="1">
                <a:solidFill>
                  <a:srgbClr val="0070C0"/>
                </a:solidFill>
              </a:rPr>
              <a:t> *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F5A11B-BF45-4B73-8D44-F820DD670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743" y="1063231"/>
            <a:ext cx="3407854" cy="408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0959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Main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especifica o conteúdo principal do documento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Navegadores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&lt;/h1&gt;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&gt;Chrome, Firefox e Edge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browsers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.&lt;/p&gt;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&lt;/main&gt;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76323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Header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representa um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contêiner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 introdutório ou um conjunto de links de navegação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normalmente contém: um ou mais elementos de título (&lt;h1&gt; - &lt;h6&gt;)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logotipo ou ícone / informações de autoria.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Pode ter vários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elementos em um documento HTML. No entanto,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não pode ser colocado dentro de um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ou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outro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&lt;article&gt;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&lt;header&gt;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&gt;WWW&lt;/h1&gt;  &lt;p&gt;O que é?&lt;/p&gt;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&lt;/header&gt; 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Rede mundial de computadores interligados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&lt;/article&gt;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24510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Section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define uma seção em um documento.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W3C: "Uma seção é um agrupamento temático de conteúdo, normalmente com um título".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onde um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&gt;elemento pode ser usado: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Capítulos / Introdução / Novos itens / Informações de Contato.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&gt;W3C&lt;/h1&gt; 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&gt;O W3C é um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consórcio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normatizar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páginas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Web.&lt;/p&gt;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&lt;/section&gt;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92294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Article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&gt;elemento especifica conteúdo independente e autocontido, deve ser possível distribuí-lo independentemente do resto do site.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onde 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&gt;elemento pode ser usado: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Postagens do fórum / Postagens no blog / Comentários do usuário /Cartões de produtos / Artigos de jornal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&gt;HTML&lt;/h2&gt; 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Linguagem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marcação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criação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sites.&lt;/p&gt;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&lt;/article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42064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Footer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define um rodapé para um documento ou seção, normalmente contém: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de autoria / Informações sobre direitos autorais / Informações de Contato 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Mapa do site / voltar ao topo links / documentos relacionados 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Pode ter vários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elementos em um documento.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		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&gt;Autor: Fulano de Tal&lt;/p&gt;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&lt;p&gt;&lt;a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="mailto: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fulanodetal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@ gmail.com"&gt;fulanodetal@gmail.com&lt;/a&gt;&lt;/p&gt;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8495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conexões pelas quais conecta páginas que podem ser do mesmo website, externas ou ainda conectar páginas a outros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podem ser criados no texto e também em outros elementos do website, como imagens ou itens de um menu.</a:t>
            </a:r>
          </a:p>
        </p:txBody>
      </p:sp>
    </p:spTree>
    <p:extLst>
      <p:ext uri="{BB962C8B-B14F-4D97-AF65-F5344CB8AC3E}">
        <p14:creationId xmlns:p14="http://schemas.microsoft.com/office/powerpoint/2010/main" val="374512010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Nav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define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links de navegação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Nem todos os links de um documento devem estar dentro de um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elemento. 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destina-se apenas ao bloco principal de links de navegação.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Os navegadores, como leitores de tela para usuários com deficiência, podem usar esse elemento para determinar se devem omitir a renderização inicial desse conteúdo.</a:t>
            </a:r>
          </a:p>
        </p:txBody>
      </p:sp>
    </p:spTree>
    <p:extLst>
      <p:ext uri="{BB962C8B-B14F-4D97-AF65-F5344CB8AC3E}">
        <p14:creationId xmlns:p14="http://schemas.microsoft.com/office/powerpoint/2010/main" val="268122912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Nav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"&gt;Cadastros&lt;/a&gt; |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"&gt;Terminal de Vendas&lt;/a&gt; |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"&gt;Relatórios&lt;/a&gt; |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"&gt;Sobre&lt;/a&gt;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6608133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elemento de divisão HTML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genérico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conteúdo de fluxo, que de certa forma não representa nada.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agrupar elementos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fins de estilos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usando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 ser utilizado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somente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tiver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 elemento de semântica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(tal como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ou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&gt;).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HTML5,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obsoleto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73817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divisão ou uma seção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 documento HTML.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usada como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contêiner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elementos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que são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estilizados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facilmente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estilizada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usando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Qualquer tipo de conteúdo pode ser colocado dentro da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&gt;!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Por padrão, os navegadores sempre colocam uma quebra de linha antes e depois do elemento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pois possui como padrão um display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33553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&gt;Divisão 01&lt;/p&gt;</a:t>
            </a:r>
          </a:p>
          <a:p>
            <a:pPr marL="447675" lvl="1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11290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Atributos da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costuma ter entre seus principais atributos: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ID;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classe;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 título;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altura;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largura.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20901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Porém, com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ID, da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todos os demais atributos já são considerados depreciados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Portanto, dessa forma,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podemos definir a altura, a largura e a cor de fundo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do próprio estilo 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assim como diversas outras características.</a:t>
            </a:r>
          </a:p>
        </p:txBody>
      </p:sp>
    </p:spTree>
    <p:extLst>
      <p:ext uri="{BB962C8B-B14F-4D97-AF65-F5344CB8AC3E}">
        <p14:creationId xmlns:p14="http://schemas.microsoft.com/office/powerpoint/2010/main" val="405349485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abbr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abreviação ou um acrônimo, como: “BNCC", "CSS", “”WWW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=“Base Nacional Comum Curricular"&gt;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BNCC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documento de caráter normativo que define o conjunto orgânico e progressivo de aprendizagens essenciais que todos os alunos devem desenvolver ao longo das etapas e modalidades da Educação Básica.</a:t>
            </a:r>
          </a:p>
        </p:txBody>
      </p:sp>
    </p:spTree>
    <p:extLst>
      <p:ext uri="{BB962C8B-B14F-4D97-AF65-F5344CB8AC3E}">
        <p14:creationId xmlns:p14="http://schemas.microsoft.com/office/powerpoint/2010/main" val="312851846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sup e sub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coloca o texto sobrescrito e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texto subscrito.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BNCC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documento de caráter normativo que define o conjunto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&gt;orgânico e progressivo&lt;/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 aprendizagens essenciais que todos os alunos devem desenvolver ao longo das etapas e modalidades da Educação Básica.</a:t>
            </a:r>
          </a:p>
        </p:txBody>
      </p:sp>
    </p:spTree>
    <p:extLst>
      <p:ext uri="{BB962C8B-B14F-4D97-AF65-F5344CB8AC3E}">
        <p14:creationId xmlns:p14="http://schemas.microsoft.com/office/powerpoint/2010/main" val="2672873204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elemento HTML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representa uma seção de um documento que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contém controles interativos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ao usuário submeter informação a um determinado servidor web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possível utilizar as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pseudo-classes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CSS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e:invalid para aplicar estilo a um elemento &lt;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35621003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&lt;/a&gt; (âncora) é utilizada para criar links no hipertexto. Possui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usado para especificar a URL do documento linkado ou interligado.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=“URL”&gt;Texto descritivo&lt;/a&gt;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=“http://www.google.com”&gt;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 aqui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para acessar o Google&lt;/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82740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usada para criar um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formulário HTML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 do usuário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pode conter um ou mais dos seguintes elementos de formulário: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; &lt;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optgroup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63806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target,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977288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action_page.php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=“veiculo1"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=“Bicicleta"&gt;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="vehicle1"&gt; Eu tenho uma bicicleta&lt;/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veiculo2"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=“Carro"&gt;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="vehicle2"&gt; Eu tenho um carro&lt;/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veiculo3"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=“Barco"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="vehicle3"&gt; Eu tenho um barco&lt;/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64889888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action_page.php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=“veiculo1"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=“Bicicleta"&gt;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="vehicle1"&gt; Eu tenho uma bicicleta&lt;/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veiculo2"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=“Carro"&gt;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="vehicle2"&gt; Eu tenho um carro&lt;/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veiculo3"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=“Barco"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="vehicle3"&gt; Eu tenho um barco&lt;/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43449933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FCadAluno.php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="nome"&gt; Nome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="nome“ 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="nome“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="80“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="60“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23638232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result.value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0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="range"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="50" /&gt; 100 +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="a" 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="10" /&gt; =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"&gt;&lt;/output&gt;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38438493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SiteMap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arquivo nos formatos XML ou HTML que mostra os caminhos para as páginas do seu site, incluindo as categorias, imagens, vídeos e conteúdos em texto publicados.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Essa lista com todas as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irá funcionar como uma espécie de guia para que os robôs das ferramentas de busca possam encontrar mais facilmente as pesquisas feitas pelos usuários.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https://br.godaddy.com/blog/o-que-e-mapa-do-site-como-pode-ajudar-seu-site/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 Criação: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https://www.xml-sitemaps.com/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77476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Estatísticas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1. https://www.internetworldstats.com/stats.htm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2. https://gs.statcounter.com/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3. https://canaltech.com.br/navegadores/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https://www.tecmundo.com.br/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514671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IKENO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Sergio N.; DA COSTA MARCHI¹,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Késsia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Rita. Análise da Nova Linguagem HTML5 para o Desenvolvimento Web.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http://siteunidavi.s3.amazonaws.com/revistaCaminhos/ano3.pdf#page=25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BATISTA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Rafael NUNES et al. HTML5–O futuro da internet. ETIC-ENCONTRO DE INICIAÇÃO CIENTÍFICA-ISSN 21-76-8498, v. 7, n. 7, 2011.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http://intertemas.toledoprudente.edu.br/index.php/ETIC/article/view/3960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https://www.youtube.com/watch?v=hu-q2zYwEYs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https://www.youtube.com/watch?v=UB1O30fR-EE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especificar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apropriada para um serviço internet, também é possível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linkar ou interligar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 página web a esse serviço. Por exemplo, é possível criar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entre sua página e o seu e-mail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mailto:helenocardosofilho@gmail.com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&gt;Entre em contato&lt;/a&gt;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Normalmente a conta de e-mail do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Outlook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3880142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HTML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https://docs.google.com/forms/d/1sIof5xEJ_sP-fUk_qgOKjhtV25D_a438OowjG30xL1o/prefill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Mauricio Samy. HTML5: a linguagem de marcação que revolucionou a web.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2019.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https://www.w3schools.com/html/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links entre diferentes seções de uma mesma página.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site do Wikipédia, URL: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https://pt.wikipedia.org/wiki/Wikip%C3%A9dia:P%C3%A1gina_principal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983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também é utilizada para criar links de seção.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especificado 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documento que deseja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interligar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 o nome da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precedido pelo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símbolo #.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entanto, será preciso utilizar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fará o navegador entender para onde deve ir após o usuário clicar em link criado.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navegador exibe o link, quando selecionado, exibirá a seção que começa com o nome especificado.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916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 O que é Java Script &lt;/a&gt;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&gt;Java Script é uma linguagem de programação de interatividade no site&lt;/p&gt;</a:t>
            </a:r>
          </a:p>
        </p:txBody>
      </p:sp>
    </p:spTree>
    <p:extLst>
      <p:ext uri="{BB962C8B-B14F-4D97-AF65-F5344CB8AC3E}">
        <p14:creationId xmlns:p14="http://schemas.microsoft.com/office/powerpoint/2010/main" val="36616696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em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podem servir para acessar outras imagens, páginas web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Utilizamos a combinação da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com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para criar links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”&gt;&lt;/a&gt;</a:t>
            </a:r>
          </a:p>
        </p:txBody>
      </p:sp>
    </p:spTree>
    <p:extLst>
      <p:ext uri="{BB962C8B-B14F-4D97-AF65-F5344CB8AC3E}">
        <p14:creationId xmlns:p14="http://schemas.microsoft.com/office/powerpoint/2010/main" val="258964528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4667</TotalTime>
  <Words>3666</Words>
  <Application>Microsoft Office PowerPoint</Application>
  <PresentationFormat>Apresentação na tela (16:9)</PresentationFormat>
  <Paragraphs>378</Paragraphs>
  <Slides>52</Slides>
  <Notes>49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6" baseType="lpstr">
      <vt:lpstr>Arial</vt:lpstr>
      <vt:lpstr>Calibri</vt:lpstr>
      <vt:lpstr>Times New Roman</vt:lpstr>
      <vt:lpstr>Office Theme</vt:lpstr>
      <vt:lpstr>Desenvolvimento Web  HTML</vt:lpstr>
      <vt:lpstr>Aulas 04 HTML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Imagens Mapeadas</vt:lpstr>
      <vt:lpstr>HTML – Imagens Mapeadas</vt:lpstr>
      <vt:lpstr>HTML – Imagens Mapeadas</vt:lpstr>
      <vt:lpstr>HTML – Imagens Mapeadas</vt:lpstr>
      <vt:lpstr>HTML – Imagens Mapeadas</vt:lpstr>
      <vt:lpstr>HTML – Table</vt:lpstr>
      <vt:lpstr>HTML – Table</vt:lpstr>
      <vt:lpstr>HTML – Link</vt:lpstr>
      <vt:lpstr>HTML – Script</vt:lpstr>
      <vt:lpstr>HTML – Script</vt:lpstr>
      <vt:lpstr>HTML – Tags Semânticas</vt:lpstr>
      <vt:lpstr>HTML – Tags Semânticas *</vt:lpstr>
      <vt:lpstr>HTML – Main</vt:lpstr>
      <vt:lpstr>HTML – Header</vt:lpstr>
      <vt:lpstr>HTML – Section</vt:lpstr>
      <vt:lpstr>HTML – Article</vt:lpstr>
      <vt:lpstr>HTML – Footer</vt:lpstr>
      <vt:lpstr>HTML – Nav</vt:lpstr>
      <vt:lpstr>HTML – Nav</vt:lpstr>
      <vt:lpstr>HTML – Div</vt:lpstr>
      <vt:lpstr>HTML – Div</vt:lpstr>
      <vt:lpstr>HTML – Div</vt:lpstr>
      <vt:lpstr>HTML – Div</vt:lpstr>
      <vt:lpstr>HTML – Div</vt:lpstr>
      <vt:lpstr>HTML – abbr</vt:lpstr>
      <vt:lpstr>HTML – sup e sub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SiteMap</vt:lpstr>
      <vt:lpstr>HTML – Estatísticas/Conteúdos</vt:lpstr>
      <vt:lpstr>Leitura Específica</vt:lpstr>
      <vt:lpstr>Aprenda+</vt:lpstr>
      <vt:lpstr>Dinâmica/Atividades</vt:lpstr>
      <vt:lpstr>Referências Bibliográficas</vt:lpstr>
      <vt:lpstr>Desenvolvimento Web 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920</cp:revision>
  <dcterms:created xsi:type="dcterms:W3CDTF">2020-03-17T20:12:34Z</dcterms:created>
  <dcterms:modified xsi:type="dcterms:W3CDTF">2022-03-26T15:49:30Z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