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0"/>
  </p:notesMasterIdLst>
  <p:sldIdLst>
    <p:sldId id="256" r:id="rId2"/>
    <p:sldId id="291" r:id="rId3"/>
    <p:sldId id="332" r:id="rId4"/>
    <p:sldId id="349" r:id="rId5"/>
    <p:sldId id="343" r:id="rId6"/>
    <p:sldId id="344" r:id="rId7"/>
    <p:sldId id="350" r:id="rId8"/>
    <p:sldId id="346" r:id="rId9"/>
    <p:sldId id="415" r:id="rId10"/>
    <p:sldId id="345" r:id="rId11"/>
    <p:sldId id="351" r:id="rId12"/>
    <p:sldId id="412" r:id="rId13"/>
    <p:sldId id="352" r:id="rId14"/>
    <p:sldId id="354" r:id="rId15"/>
    <p:sldId id="355" r:id="rId16"/>
    <p:sldId id="356" r:id="rId17"/>
    <p:sldId id="357" r:id="rId18"/>
    <p:sldId id="353" r:id="rId19"/>
    <p:sldId id="362" r:id="rId20"/>
    <p:sldId id="358" r:id="rId21"/>
    <p:sldId id="411" r:id="rId22"/>
    <p:sldId id="410" r:id="rId23"/>
    <p:sldId id="359" r:id="rId24"/>
    <p:sldId id="409" r:id="rId25"/>
    <p:sldId id="402" r:id="rId26"/>
    <p:sldId id="405" r:id="rId27"/>
    <p:sldId id="406" r:id="rId28"/>
    <p:sldId id="407" r:id="rId29"/>
    <p:sldId id="408" r:id="rId30"/>
    <p:sldId id="404" r:id="rId31"/>
    <p:sldId id="403" r:id="rId32"/>
    <p:sldId id="360" r:id="rId33"/>
    <p:sldId id="361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79" r:id="rId51"/>
    <p:sldId id="380" r:id="rId52"/>
    <p:sldId id="381" r:id="rId53"/>
    <p:sldId id="382" r:id="rId54"/>
    <p:sldId id="383" r:id="rId55"/>
    <p:sldId id="384" r:id="rId56"/>
    <p:sldId id="385" r:id="rId57"/>
    <p:sldId id="387" r:id="rId58"/>
    <p:sldId id="386" r:id="rId59"/>
    <p:sldId id="388" r:id="rId60"/>
    <p:sldId id="389" r:id="rId61"/>
    <p:sldId id="390" r:id="rId62"/>
    <p:sldId id="391" r:id="rId63"/>
    <p:sldId id="392" r:id="rId64"/>
    <p:sldId id="394" r:id="rId65"/>
    <p:sldId id="395" r:id="rId66"/>
    <p:sldId id="396" r:id="rId67"/>
    <p:sldId id="397" r:id="rId68"/>
    <p:sldId id="398" r:id="rId69"/>
    <p:sldId id="399" r:id="rId70"/>
    <p:sldId id="400" r:id="rId71"/>
    <p:sldId id="401" r:id="rId72"/>
    <p:sldId id="413" r:id="rId73"/>
    <p:sldId id="414" r:id="rId74"/>
    <p:sldId id="333" r:id="rId75"/>
    <p:sldId id="323" r:id="rId76"/>
    <p:sldId id="334" r:id="rId77"/>
    <p:sldId id="337" r:id="rId78"/>
    <p:sldId id="309" r:id="rId7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036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8893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516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8890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493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8787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010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0983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760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12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511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068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6505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1416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576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994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8163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555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98718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2969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00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5222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633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7029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52546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55318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2109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710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4670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4931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49908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306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0623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12870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2166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5757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5752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5928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855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55440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268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12494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674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0348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62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4035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846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99753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7287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7652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4004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4234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21703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621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1667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8928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0324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314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84471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01958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2481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1151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13979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15329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7666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82051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5845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09635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104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20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as.com.b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americanas.com.br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mder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.visualstudio.com/download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mailto:helenocardosofilho@gmail.com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Wikip%C3%A9dia:P%C3%A1gina_principal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siteunidavi.s3.amazonaws.com/revistaCaminhos/ano3.pdf#page=25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tertemas.toledoprudente.edu.br/index.php/ETIC/article/view/3960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-q2zYwEYs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B1O30fR-EE" TargetMode="Externa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  <a:p>
            <a:pPr marL="0" indent="0" algn="just">
              <a:buNone/>
            </a:pP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Projeto Web" &gt;&gt; README.md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(Arquivos novos/modificados -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“Projeto Web em PHP"</a:t>
            </a:r>
          </a:p>
        </p:txBody>
      </p:sp>
    </p:spTree>
    <p:extLst>
      <p:ext uri="{BB962C8B-B14F-4D97-AF65-F5344CB8AC3E}">
        <p14:creationId xmlns:p14="http://schemas.microsoft.com/office/powerpoint/2010/main" val="23314776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https://github.com/CloudEducationBrazil/PROJETOWEB.git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 no google: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(Pesquisar tema SSH) </a:t>
            </a:r>
            <a:r>
              <a:rPr lang="pt-BR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Token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gerar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computador. b) cadastrar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seu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Credenciais do Windows (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um credencial genérica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 rede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git:https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://github.com);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Token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830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-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Download Versão ZIPADA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Descompactar</a:t>
            </a:r>
          </a:p>
          <a:p>
            <a:pPr marL="514350" indent="-514350" algn="just"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Instalar as extensões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server (servidor web), color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 Script), JSX HTML, Visual Studio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48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rede mundial de computadores interconectados que possibilita os usuários se comunicar com pessoas do mundo e obter informações.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Intratet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rede particular de uma organização.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conhecida como web, é um sistema de informação de serviços de internet.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1623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Enquanto a internet refere-se aos componentes físicos da grande rede, a web refere-se ao corpo da informação compartilhada por esta rede, ou seja, ás páginas web (conteúdos) através de visita de um site.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coleção de páginas web relacionadas entre si. Sendo acesso através dos browsers, navegadores, (Chrome, Edge, Firefox,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primeira página recebida de um site por um servidor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10251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normalmente acessada pelo index.html ou default.html. Como padrão estes arquivos possuem extensão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conjunto de regras para a comunicação em rede. Eles determinam como computadores se comunicam: como iniciar, manter e encerrar a comunicação.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protocolo utilizado pelos servidores Web para transmitir documentos HTML.</a:t>
            </a:r>
          </a:p>
        </p:txBody>
      </p:sp>
    </p:spTree>
    <p:extLst>
      <p:ext uri="{BB962C8B-B14F-4D97-AF65-F5344CB8AC3E}">
        <p14:creationId xmlns:p14="http://schemas.microsoft.com/office/powerpoint/2010/main" val="75968448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(File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protocolo utilizado para transferir arquivos.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conjunto de protocolos para transmissão de informação pela web, com função de verificar se os dados são transferidos de forma correta, na sequência apropriada e sem erros.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(Internet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um protocolo de endereçamento que fornece o endereço dos computadores na rede.</a:t>
            </a:r>
          </a:p>
        </p:txBody>
      </p:sp>
    </p:spTree>
    <p:extLst>
      <p:ext uri="{BB962C8B-B14F-4D97-AF65-F5344CB8AC3E}">
        <p14:creationId xmlns:p14="http://schemas.microsoft.com/office/powerpoint/2010/main" val="320731275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(Universal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sistema de endereçamento usado pelos navegadores para localizar redes, computadores e arquivos na internet.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https://www.americanas.com.br/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www.americanas.com.br/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0057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 páginas web como textos descritivos e informações separadamente, utilizamos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marcação 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Foi inventado por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 Berners-Lee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 1990, com fins científicos.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páginas web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armazenadas em arquivos com extensão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 documento HTML, precisa de um editor de texto, como 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uma IDE,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 UTF-8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285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Codificação</a:t>
            </a:r>
            <a:r>
              <a:rPr lang="en-US" b="1" dirty="0">
                <a:solidFill>
                  <a:srgbClr val="0070C0"/>
                </a:solidFill>
              </a:rPr>
              <a:t> UTF-8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Codificação de caracteres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o mecanismo que armazena os símbolos em forma binária no computador, possibilitando a conversão de um símbolo em código e um código em símbolo.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codificação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multibyte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 recomendação atual para codificação na web. Esta codificação utiliza um número variável de bytes para representar símbolos, podendo usar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a 4 bytes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1635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02</a:t>
            </a:r>
            <a:r>
              <a:rPr lang="pt-BR" b="1">
                <a:solidFill>
                  <a:schemeClr val="bg1"/>
                </a:solidFill>
              </a:rPr>
              <a:t>, 03,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HTML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HTML 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usada para criar um elemento. 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nome de um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nome usado entre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colchetes angulares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"&lt;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 para criar parágrafos. Note que ao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fechar uma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ela tem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barra antes de seu nome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 , e que em elementos vazios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 não é requirida e nem permitida.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5407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HTML 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sintaxe: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elemento HTML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parâmetro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conteúdo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3938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 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348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documento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fechar com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elementos básicos de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documento 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utilizados para especificar o formato do conteúdo de uma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sinais &lt;&gt;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permitem aos navegadores distinguir as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 texto comum e o conteúdo delas pode ser digitado tanto em letras minúsculas ou maiúsculas.</a:t>
            </a:r>
          </a:p>
        </p:txBody>
      </p:sp>
    </p:spTree>
    <p:extLst>
      <p:ext uri="{BB962C8B-B14F-4D97-AF65-F5344CB8AC3E}">
        <p14:creationId xmlns:p14="http://schemas.microsoft.com/office/powerpoint/2010/main" val="395711056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documento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possui duas partes: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cabeçalho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entra com o título,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 página web, que será exibido na barra de endereços do navegador. Além de outros elementos, tais como,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links,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body, entra com o conteúdo da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1513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6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!DOCTYPE 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lang="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&gt;Title of the document&lt;/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&gt;This is a heading&lt;/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&gt;This is a paragraph.&lt;/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09754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&lt;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metadados (dados sobre dados) e é colocado entre 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contêm algumas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title, style, link, meta,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7700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&gt;HTML Elements Reference&lt;/title&gt;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05047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h1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color:red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color:blue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6604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h1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color:red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color:blue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4970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="styles.css"&gt;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1724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web 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trata da criação de um software web conectado a uma rede internet ou intranet. 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Meta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metadados sobre um documento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Metadados são dados (informações) sobre dados. 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seus atributos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http-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8095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Meta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252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/>
              <a:t>Exemplo</a:t>
            </a:r>
            <a:r>
              <a:rPr lang="pt-BR" dirty="0"/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="UTF-8"&gt;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tutorials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="HTML, CSS,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="John Doe"&gt;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=device-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initial-scale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=1.0"&gt;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05104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Tags com </a:t>
            </a:r>
            <a:r>
              <a:rPr lang="en-US" b="1" dirty="0" err="1">
                <a:solidFill>
                  <a:srgbClr val="0070C0"/>
                </a:solidFill>
              </a:rPr>
              <a:t>Fechamento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Grande parte das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requerem um fechamento e este idêntico à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abertura, porém com sinal / (barra) no início. Veja, abaixo, alguns exemplos, inicia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términa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um documento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área do cabeçalho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título de uma capítulo/seção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linha de título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área do corpo (conteúdo)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um novo parágrafo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8574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Tags Sem </a:t>
            </a:r>
            <a:r>
              <a:rPr lang="en-US" b="1" dirty="0" err="1">
                <a:solidFill>
                  <a:srgbClr val="0070C0"/>
                </a:solidFill>
              </a:rPr>
              <a:t>Fechamento</a:t>
            </a:r>
            <a:r>
              <a:rPr lang="en-US" b="1">
                <a:solidFill>
                  <a:srgbClr val="0070C0"/>
                </a:solidFill>
              </a:rPr>
              <a:t> *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algumas que não necessitam de fechamento e sua sintaxe é somente de abertura, tais como: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quebra de linha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linha reta no conteúdo do documento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79296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Negrito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mais utilizado para destacar partes de um texto.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&gt;Salvador&lt;/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//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adotada pelo W3C para este fim.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8381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Itálico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italic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utilizado para destacar termos em outro idioma ou citações.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&gt;Apple&lt;/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945147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Sublinhado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pouco utilizado para que os usuários não confundam o texto destacado com links.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 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797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Alinhamento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destacar um texto, além dos efeitos, pode alterar o alinhamento da linha do parágrafo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center,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=center&gt;Alinhamento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justify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7054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 padrão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visualização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web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seja necessário utilizar outra fonte, alterar o tamanho ou ainda a cor, será preciso fazer uso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face (tipo de fonte),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(tamanho) e color.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escolher qualquer fonte existente, mas ela só aparecerá em computadores que tiverem tal fonte instalada: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arial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calibri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verdana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comic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859016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número pode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variar de 1 a 7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sendo que 1 é o menor  tamanho e 7 é o maior tamanho.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face=“Arial”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=“5” &gt;Salvador&lt;/p&gt;</a:t>
            </a:r>
          </a:p>
        </p:txBody>
      </p:sp>
    </p:spTree>
    <p:extLst>
      <p:ext uri="{BB962C8B-B14F-4D97-AF65-F5344CB8AC3E}">
        <p14:creationId xmlns:p14="http://schemas.microsoft.com/office/powerpoint/2010/main" val="16141540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0984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Navegador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 e/ou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Edge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Controle de Versão: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de Dados Remoto: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Servidor Java 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6590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40733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pode ser definida pelo nome ou pelo código hexadecimal. Ao utilizar o nome, estará restrito às cores básicas, tais como: blue,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silver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White,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cores em HTML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definidas em notação hexadecimal pela combinação das cores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blue).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valores em hexadecimal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definidos em três pares de números, começando em 00 e terminando FF. Cada símbolo começa com o símbolo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(#).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(255x255x255)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milhões de cores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97352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=“Arial”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=“5”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&gt;Salvador&lt;/p&gt;</a:t>
            </a:r>
          </a:p>
        </p:txBody>
      </p:sp>
    </p:spTree>
    <p:extLst>
      <p:ext uri="{BB962C8B-B14F-4D97-AF65-F5344CB8AC3E}">
        <p14:creationId xmlns:p14="http://schemas.microsoft.com/office/powerpoint/2010/main" val="166177056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Quebra</a:t>
            </a:r>
            <a:r>
              <a:rPr lang="en-US" b="1" dirty="0">
                <a:solidFill>
                  <a:srgbClr val="0070C0"/>
                </a:solidFill>
              </a:rPr>
              <a:t> de Pag.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padrão, 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navegadores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encaixam automaticamente o texto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página web de acordo com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de sua janela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Agora, se desejar quebrar o texto sempre no mesmo lugar, independente da largura da janela no navegador, você pode utilizar 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&gt;&lt;/p&gt;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&gt;Nome: Julia Cardoso&lt;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Cidade: Salvador&lt;/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linha entre os parágrafos. Já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quebra de linha.</a:t>
            </a:r>
          </a:p>
        </p:txBody>
      </p:sp>
    </p:spTree>
    <p:extLst>
      <p:ext uri="{BB962C8B-B14F-4D97-AF65-F5344CB8AC3E}">
        <p14:creationId xmlns:p14="http://schemas.microsoft.com/office/powerpoint/2010/main" val="163230326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Linha</a:t>
            </a:r>
            <a:r>
              <a:rPr lang="en-US" b="1" dirty="0">
                <a:solidFill>
                  <a:srgbClr val="0070C0"/>
                </a:solidFill>
              </a:rPr>
              <a:t> Horizontal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utilizada para inserir linhas horizontais em uma página web. Serve para dividir a informação exibida em diferentes blocos.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&gt;Dados Pessoais&lt;/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    Nome: Julia Cardoso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    Cidade: Salvador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23770549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Subtítulos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server para inserir título e subtítulos,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 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número que representa o nível do tópico. Pode criar até 06(seis) subtítulos.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&gt;Linguagem de Marcação HTML&lt;/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&gt;Histórico&lt;/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123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&lt;!--&gt;&lt;--&gt;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 para incluir comentários.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!--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&gt;Título H1&lt;--&gt;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&gt;Linguagem de Marcação HTML&lt;/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!--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&gt;Subtítulo H2&lt;--&gt;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&gt;Histórico&lt;/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41267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coleção de itens de relacionados. Existem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três tipos de listas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Numeradas, não numeradas e descritivas.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&gt;&lt;li&gt;&lt;/li&gt;&lt;/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 ordenadas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lista cada item da lista.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Tipos de Linguagens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Script&lt;/li&gt;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PHP&lt;/li&gt;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0533713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&gt;&lt;li&gt;&lt;/li&gt;&lt;/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 NÃO ordenadas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Tipos de Linguagens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Script&lt;/li&gt;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PHP&lt;/li&gt;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19720558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&lt;dl&gt;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&lt;/dl&gt;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 descritivas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&lt;dl&gt;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Firefox&lt;/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open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browser. 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324592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combinações de listas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Essa combinação é chamada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intercalada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são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listas dentro de listas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8756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https://cmder.net/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ZIPADA)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Desenvolvimento HTML –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ZIPADA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https://code.visualstudio.com/download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2014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especificar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uma lista não ordenada ou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numa lista ordenada.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Especificar o tipo do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para exibir letras maiúsculas.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para exibir letras minúsculas.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para exibir romanos em  letras maiúsculas.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para exibir romanos em  letras minúsculas.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=‘a’&gt;&lt;li&gt;&lt;/li&gt;&lt;/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8042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TYPE pode especificar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uma lista não ordenada ou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numa lista ordenada.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Especificar o tipo do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endParaRPr lang="pt-BR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exibir marcador bolinha fechada.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exibir marcador bolinha aberta.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exibir marcador quadrado.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=‘SQUARE’&gt;&lt;li&gt;&lt;/li&gt;&lt;/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63973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adicionamos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imagem a uma página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é preciso ter em mente o formato, o tamanho e a posição dela na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Formatos mais utilizados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(Joint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Photographic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Experts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não fundo transparente.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GIF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Interchange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Format).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(compressão LZW patenteado, cobrança de royalties)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permite fundo transparente.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78610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permite inserir imagens no HTML, utilizada com atributos.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necessário informar ao navegador aonde a imagem se encontra, ou seja, o endereço e o nome da imagem. Para isto, utiliza-se o atributo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fonte).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possui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fechamento.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=“caminha da imagem”&gt;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332477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criamos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para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é preciso observar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do arquivo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para que usuários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qualquer tipo de conexão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possa ter acesso, pois quanto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menor a velocidade de conexão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usuário,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tempo irá demorar para carregar 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alinhar textos e imagens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página web, deve ser utilizado o atributo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podendo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alinhar o texto, no topo, centro, rodapé, à direita ou à esquerda da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default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o browser usa para 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41101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seus parâmetros: top,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center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44767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2737529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parâmetros:top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center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exibe um texto explicativo da imagem.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considerado de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acessibilidade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já que é importantíssimo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deficientes visuais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uma vez que os programas desenvolvidos para eles leem as imagens.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um usuário coloca o mouse sobre a imagem, o texto alternativo também é exibido.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7418876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 explicativo”&gt;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Site para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testar imagens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https://fakeimg.pl/.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1521891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conexões pelas quais conecta páginas que podem ser do mesmo website, externas ou ainda conectar páginas a outros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podem ser criados no texto e também em outros elementos do website, como imagens ou itens de um menu.</a:t>
            </a:r>
          </a:p>
        </p:txBody>
      </p:sp>
    </p:spTree>
    <p:extLst>
      <p:ext uri="{BB962C8B-B14F-4D97-AF65-F5344CB8AC3E}">
        <p14:creationId xmlns:p14="http://schemas.microsoft.com/office/powerpoint/2010/main" val="3745120103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&gt;&lt;/a&gt; (âncora) é utilizada para criar links no hipertexto. Possui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especificar a URL do documento linkado ou interligado.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=“URL”&gt;Texto descritivo&lt;/a&gt;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=“http://www.gogle.com”&gt;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 aqui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para acessar o Google&lt;/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274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Criar conta no github.com (https://github.com)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(Informar: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e senha)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no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opção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o nome do seu projeto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8532092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especificar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apropriada para um serviço internet, também é possível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linkar ou interligar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página web a esse serviço. Por exemplo, é possível criar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entre sua página e o seu e-mail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mailto:helenocardosofilho@gmail.com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&gt;Entre em contato&lt;/a&gt;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Normalmente a conta de e-mail 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Outlook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880142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links entre diferentes seções de uma mesma página.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site do Wikipédia,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https://pt.wikipedia.org/wiki/Wikip%C3%A9dia:P%C3%A1gina_principal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8344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também é utilizada para criar links de seção.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especificado 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documento que deseja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interligar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 o nome da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precedido pelo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#.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entanto, será preciso utilizar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fará o navegador entender para onde deve ir após o usuário clicar em link criado.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navegador exibe o link, quando selecionado, exibirá a seção que começa com o nome especificado.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91617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 O que é Java Script 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&gt;Java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Scrpit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de interatividade no site&lt;/p&gt;</a:t>
            </a:r>
          </a:p>
        </p:txBody>
      </p:sp>
    </p:spTree>
    <p:extLst>
      <p:ext uri="{BB962C8B-B14F-4D97-AF65-F5344CB8AC3E}">
        <p14:creationId xmlns:p14="http://schemas.microsoft.com/office/powerpoint/2010/main" val="3661669639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em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podem servir para acessar outras imagens, páginas web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Utilizamos a combinação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para criar links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”&gt;&lt;/a&gt;</a:t>
            </a:r>
          </a:p>
        </p:txBody>
      </p:sp>
    </p:spTree>
    <p:extLst>
      <p:ext uri="{BB962C8B-B14F-4D97-AF65-F5344CB8AC3E}">
        <p14:creationId xmlns:p14="http://schemas.microsoft.com/office/powerpoint/2010/main" val="2589645282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cores dos 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Dependendo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de fundo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 opção feita pela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do texto, a cor do 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ficar comprometida visualmente em sua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resolver, podemos utilizar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três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modificam a apresentação dos links. </a:t>
            </a:r>
          </a:p>
        </p:txBody>
      </p:sp>
    </p:spTree>
    <p:extLst>
      <p:ext uri="{BB962C8B-B14F-4D97-AF65-F5344CB8AC3E}">
        <p14:creationId xmlns:p14="http://schemas.microsoft.com/office/powerpoint/2010/main" val="3501269686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=“#blue”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dos links não acessados da página web.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após acessado, o link apresentará cor especificada por este atributo.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que o link deverá apresentar quando o mouse estiver sobre ele. </a:t>
            </a:r>
          </a:p>
        </p:txBody>
      </p:sp>
    </p:spTree>
    <p:extLst>
      <p:ext uri="{BB962C8B-B14F-4D97-AF65-F5344CB8AC3E}">
        <p14:creationId xmlns:p14="http://schemas.microsoft.com/office/powerpoint/2010/main" val="719084459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comum na internet é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utilização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thumbnails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são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imagens em tamanhos reduzidos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links de funcionalidades para estas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Embora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permita o uso das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especificar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altura e tamanho de uma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este recurso não é o mais indicado, já que, mesmo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reduzindo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dimensões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tela,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do arquivo continua o mesmo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procedimento correto é utilizar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 de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produzir a imagem no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requerido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9718342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imagem dividida em diferentes áreas e cada área é interligada a um documento.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 de um link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caso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browser, identifica a área da imagem selecionada e então a URL do documento vinculado a esta área.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exemplo comum de uso é quando existe a necessidade de uma mesma imagem direcionar o usuário para duas ou mais páginas web diferentes, como um menu, um mapa.</a:t>
            </a:r>
          </a:p>
        </p:txBody>
      </p:sp>
    </p:spTree>
    <p:extLst>
      <p:ext uri="{BB962C8B-B14F-4D97-AF65-F5344CB8AC3E}">
        <p14:creationId xmlns:p14="http://schemas.microsoft.com/office/powerpoint/2010/main" val="76884790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 caso, delimitam-se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áreas da imagem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remetem a um lugar e outras áreas para outras páginas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criada no servidor, </a:t>
            </a:r>
            <a:r>
              <a:rPr lang="pt-BR" dirty="0"/>
              <a:t>server-</a:t>
            </a:r>
            <a:r>
              <a:rPr lang="pt-BR" dirty="0" err="1"/>
              <a:t>side</a:t>
            </a:r>
            <a:r>
              <a:rPr lang="pt-BR" dirty="0"/>
              <a:t>,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no cliente,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cliente-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=“mapa.png”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 da Brasil”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=“#mapa”&gt;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0553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no Windows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sugestão pasta: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ProjetoWeb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Entrar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(Executar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Confirmar se está dentro da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ProjetoWeb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971658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=“forma”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=“coordenadas”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possui acessa as coordenadas da imagem mapeada, aonde cada área colorida representa um link com uma página externa ou interna.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18025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=“8, 15, 110, 45”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1”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=“7, 13, 105, 53”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2”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38535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tabela HTML.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em um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um ou mais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linha de tabela, 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 cabeçalho de tabela e o elemento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célula de tabela.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 incluir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colgroup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2657806634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9C0F3D-11C2-4EBF-A573-E77D8BEAA37F}"/>
              </a:ext>
            </a:extLst>
          </p:cNvPr>
          <p:cNvSpPr txBox="1"/>
          <p:nvPr/>
        </p:nvSpPr>
        <p:spPr>
          <a:xfrm>
            <a:off x="695195" y="1597731"/>
            <a:ext cx="2561572" cy="31700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&gt;$100&lt;/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30055D-9DE0-483D-96A7-A62CFFB9006C}"/>
              </a:ext>
            </a:extLst>
          </p:cNvPr>
          <p:cNvSpPr txBox="1"/>
          <p:nvPr/>
        </p:nvSpPr>
        <p:spPr>
          <a:xfrm>
            <a:off x="4052171" y="1597731"/>
            <a:ext cx="2561572" cy="19389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&gt;$80&lt;/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3590829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IKENO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Sergio N.; DA COSTA MARCHI¹,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Késsia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Rita. Análise da Nova Linguagem HTML5 para o Desenvolvimento Web.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http://siteunidavi.s3.amazonaws.com/revistaCaminhos/ano3.pdf#page=25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BATISTA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NUNES et al. HTML5–O futuro da internet. ETIC-ENCONTRO DE INICIAÇÃO CIENTÍFICA-ISSN 21-76-8498, v. 7, n. 7, 2011.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http://intertemas.toledoprudente.edu.br/index.php/ETIC/article/view/3960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https://www.youtube.com/watch?v=hu-q2zYwEYs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https://www.youtube.com/watch?v=UB1O30fR-EE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Resolver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propostos em 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pasta exercícios,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arquivos em word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Mauricio Samy. HTML5: a linguagem de marcação que revolucionou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2019.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977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Criei um exemplo de projeto,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PROJETOWEB,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github.com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PROJETO WEB" &gt;&gt;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https://github.com/CloudEducationBrazil/PROJETOWEB.git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aonde será executado 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24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usern.name “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nome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usern.email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(Cria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na pasta)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915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4677</Words>
  <Application>Microsoft Office PowerPoint</Application>
  <PresentationFormat>Apresentação na tela (16:9)</PresentationFormat>
  <Paragraphs>560</Paragraphs>
  <Slides>78</Slides>
  <Notes>75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78</vt:i4>
      </vt:variant>
    </vt:vector>
  </HeadingPairs>
  <TitlesOfParts>
    <vt:vector size="83" baseType="lpstr">
      <vt:lpstr>Arial</vt:lpstr>
      <vt:lpstr>Calibri</vt:lpstr>
      <vt:lpstr>Times New Roman</vt:lpstr>
      <vt:lpstr>Wingdings</vt:lpstr>
      <vt:lpstr>Office Theme</vt:lpstr>
      <vt:lpstr>Desenvolvimento Web  HTML</vt:lpstr>
      <vt:lpstr>Aulas 02, 03, 04 HTML</vt:lpstr>
      <vt:lpstr>Conceito</vt:lpstr>
      <vt:lpstr>Ambiente DevOps</vt:lpstr>
      <vt:lpstr>Ambiente DevOps</vt:lpstr>
      <vt:lpstr>Ambiente DevOps - Configuração</vt:lpstr>
      <vt:lpstr>Ambiente DevOps - Configuração</vt:lpstr>
      <vt:lpstr>Ambiente DevOps - Configuração</vt:lpstr>
      <vt:lpstr>Ambiente DevOps - Configuração</vt:lpstr>
      <vt:lpstr>Ambiente DevOps - Configuração</vt:lpstr>
      <vt:lpstr>Ambiente DevOps - Configuração</vt:lpstr>
      <vt:lpstr>Ambiente DevOps - Configuração</vt:lpstr>
      <vt:lpstr>Caracterização</vt:lpstr>
      <vt:lpstr>Caracterização</vt:lpstr>
      <vt:lpstr>Caracterização</vt:lpstr>
      <vt:lpstr>Caracterização</vt:lpstr>
      <vt:lpstr>Caracterização</vt:lpstr>
      <vt:lpstr>HTML</vt:lpstr>
      <vt:lpstr>HTML – Codificação UTF-8</vt:lpstr>
      <vt:lpstr>HTML – Estrutura Tag</vt:lpstr>
      <vt:lpstr>HTML – Estrutura Tag</vt:lpstr>
      <vt:lpstr>HTML – Tag html</vt:lpstr>
      <vt:lpstr>HTML - Estrutura</vt:lpstr>
      <vt:lpstr>HTML - Estrutura</vt:lpstr>
      <vt:lpstr>HTML – Estrutura Tag Head</vt:lpstr>
      <vt:lpstr>HTML – Estrutura Tag Head</vt:lpstr>
      <vt:lpstr>HTML – Estrutura Tag Head</vt:lpstr>
      <vt:lpstr>HTML – Estrutura Tag Head</vt:lpstr>
      <vt:lpstr>HTML – Estrutura Tag Head</vt:lpstr>
      <vt:lpstr>HTML – Estrutura Tag Meta</vt:lpstr>
      <vt:lpstr>HTML – Estrutura Tag Meta</vt:lpstr>
      <vt:lpstr>HTML – Tags com Fechamento</vt:lpstr>
      <vt:lpstr>HTML – Tags Sem Fechamento *</vt:lpstr>
      <vt:lpstr>HTML – Formatando: Efeitos</vt:lpstr>
      <vt:lpstr>HTML - Formatando: Efeitos</vt:lpstr>
      <vt:lpstr>HTML - Formatando: Efeitos</vt:lpstr>
      <vt:lpstr>HTML - Formatando: Alinhamento</vt:lpstr>
      <vt:lpstr>HTML – Formatando: Alterando Fonte</vt:lpstr>
      <vt:lpstr>HTML – Formatando: Alterando Fonte</vt:lpstr>
      <vt:lpstr>HTML – Formatando: Alterando Fonte</vt:lpstr>
      <vt:lpstr>HTML – Formatando: Alterando Fonte</vt:lpstr>
      <vt:lpstr>HTML – Formatando: Quebra de Pag.</vt:lpstr>
      <vt:lpstr>HTML – Formatando: Linha Horizontal</vt:lpstr>
      <vt:lpstr>HTML – Formatando: Subtítulos</vt:lpstr>
      <vt:lpstr>HTML – Formatando: Comentários</vt:lpstr>
      <vt:lpstr>HTML – Criando Listas</vt:lpstr>
      <vt:lpstr>HTML – Criando Listas</vt:lpstr>
      <vt:lpstr>HTML – Criando Listas</vt:lpstr>
      <vt:lpstr>HTML – Criando Listas</vt:lpstr>
      <vt:lpstr>HTML – Criando Listas</vt:lpstr>
      <vt:lpstr>HTML – Criando Listas</vt:lpstr>
      <vt:lpstr>HTML – Imagens</vt:lpstr>
      <vt:lpstr>HTML – Imagens</vt:lpstr>
      <vt:lpstr>HTML – Imagens</vt:lpstr>
      <vt:lpstr>HTML – Imagens</vt:lpstr>
      <vt:lpstr>HTML – Imagens</vt:lpstr>
      <vt:lpstr>HTML – Imagens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Imagens Mapeadas</vt:lpstr>
      <vt:lpstr>HTML – Imagens Mapeadas</vt:lpstr>
      <vt:lpstr>HTML – Imagens Mapeadas</vt:lpstr>
      <vt:lpstr>HTML – Imagens Mapeadas</vt:lpstr>
      <vt:lpstr>HTML – Table</vt:lpstr>
      <vt:lpstr>HTML – Table</vt:lpstr>
      <vt:lpstr>Leitura Específica</vt:lpstr>
      <vt:lpstr>Aprenda+</vt:lpstr>
      <vt:lpstr>Dinâmica/Atividades</vt:lpstr>
      <vt:lpstr>Referências Bibliográficas</vt:lpstr>
      <vt:lpstr>Desenvolvimento Web 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821</cp:revision>
  <dcterms:created xsi:type="dcterms:W3CDTF">2020-03-17T20:12:34Z</dcterms:created>
  <dcterms:modified xsi:type="dcterms:W3CDTF">2022-03-08T21:16:08Z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