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256" r:id="rId2"/>
    <p:sldId id="291" r:id="rId3"/>
    <p:sldId id="396" r:id="rId4"/>
    <p:sldId id="398" r:id="rId5"/>
    <p:sldId id="443" r:id="rId6"/>
    <p:sldId id="395" r:id="rId7"/>
    <p:sldId id="399" r:id="rId8"/>
    <p:sldId id="394" r:id="rId9"/>
    <p:sldId id="444" r:id="rId10"/>
    <p:sldId id="400" r:id="rId11"/>
    <p:sldId id="401" r:id="rId12"/>
    <p:sldId id="404" r:id="rId13"/>
    <p:sldId id="430" r:id="rId14"/>
    <p:sldId id="429" r:id="rId15"/>
    <p:sldId id="432" r:id="rId16"/>
    <p:sldId id="431" r:id="rId17"/>
    <p:sldId id="433" r:id="rId18"/>
    <p:sldId id="435" r:id="rId19"/>
    <p:sldId id="436" r:id="rId20"/>
    <p:sldId id="434" r:id="rId21"/>
    <p:sldId id="397" r:id="rId22"/>
    <p:sldId id="402" r:id="rId23"/>
    <p:sldId id="403" r:id="rId24"/>
    <p:sldId id="407" r:id="rId25"/>
    <p:sldId id="412" r:id="rId26"/>
    <p:sldId id="437" r:id="rId27"/>
    <p:sldId id="408" r:id="rId28"/>
    <p:sldId id="438" r:id="rId29"/>
    <p:sldId id="415" r:id="rId30"/>
    <p:sldId id="413" r:id="rId31"/>
    <p:sldId id="414" r:id="rId32"/>
    <p:sldId id="393" r:id="rId33"/>
    <p:sldId id="406" r:id="rId34"/>
    <p:sldId id="405" r:id="rId35"/>
    <p:sldId id="409" r:id="rId36"/>
    <p:sldId id="410" r:id="rId37"/>
    <p:sldId id="411" r:id="rId38"/>
    <p:sldId id="420" r:id="rId39"/>
    <p:sldId id="416" r:id="rId40"/>
    <p:sldId id="417" r:id="rId41"/>
    <p:sldId id="418" r:id="rId42"/>
    <p:sldId id="421" r:id="rId43"/>
    <p:sldId id="422" r:id="rId44"/>
    <p:sldId id="423" r:id="rId45"/>
    <p:sldId id="424" r:id="rId46"/>
    <p:sldId id="425" r:id="rId47"/>
    <p:sldId id="426" r:id="rId48"/>
    <p:sldId id="427" r:id="rId49"/>
    <p:sldId id="428" r:id="rId50"/>
    <p:sldId id="439" r:id="rId51"/>
    <p:sldId id="440" r:id="rId52"/>
    <p:sldId id="441" r:id="rId53"/>
    <p:sldId id="442" r:id="rId54"/>
    <p:sldId id="445" r:id="rId55"/>
    <p:sldId id="446" r:id="rId56"/>
    <p:sldId id="448" r:id="rId57"/>
    <p:sldId id="449" r:id="rId58"/>
    <p:sldId id="450" r:id="rId59"/>
    <p:sldId id="447" r:id="rId60"/>
    <p:sldId id="451" r:id="rId61"/>
    <p:sldId id="452" r:id="rId62"/>
    <p:sldId id="453" r:id="rId63"/>
    <p:sldId id="333" r:id="rId64"/>
    <p:sldId id="323" r:id="rId65"/>
    <p:sldId id="334" r:id="rId66"/>
    <p:sldId id="337" r:id="rId67"/>
    <p:sldId id="309" r:id="rId6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548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051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442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70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650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896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844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395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299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2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141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67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504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458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4609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481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943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37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4366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468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476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2125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147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876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7298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5030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8753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2148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3763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455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8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6983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8363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917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078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9559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1940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7176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6314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596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2212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90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9447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9497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560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8789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0362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1385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0809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0249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09548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1243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355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4961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9923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13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780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60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 para acessar objetos a partir do HTML.</a:t>
            </a:r>
          </a:p>
        </p:txBody>
      </p:sp>
    </p:spTree>
    <p:extLst>
      <p:ext uri="{BB962C8B-B14F-4D97-AF65-F5344CB8AC3E}">
        <p14:creationId xmlns:p14="http://schemas.microsoft.com/office/powerpoint/2010/main" val="19298274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025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diversos tipos de dados. Pode conter propriedades(características) e/ou métodos(função).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12475659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console.log(carro);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console.log(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634121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trabalhar em memória.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Possui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índice e elementos.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(insere), pop(remove),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Array.isArray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new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acessando o elemento da lista[1]</a:t>
            </a:r>
          </a:p>
        </p:txBody>
      </p:sp>
    </p:spTree>
    <p:extLst>
      <p:ext uri="{BB962C8B-B14F-4D97-AF65-F5344CB8AC3E}">
        <p14:creationId xmlns:p14="http://schemas.microsoft.com/office/powerpoint/2010/main" val="215092999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 – ‘);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Remove o último elemento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;; Insere elemento na lista</a:t>
            </a:r>
          </a:p>
        </p:txBody>
      </p:sp>
    </p:spTree>
    <p:extLst>
      <p:ext uri="{BB962C8B-B14F-4D97-AF65-F5344CB8AC3E}">
        <p14:creationId xmlns:p14="http://schemas.microsoft.com/office/powerpoint/2010/main" val="90444684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Remove primeiro elemento da lista e redefine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(“Meire”);  insere na primeira posição na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lista[2]; // Excluir elemento da lista na posição e não redefine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264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0, ‘Pedro’, ‘João’); // insere a partir da posição 1, sem remover da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novaLista1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gera nova lista a partir da posição 2;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novaLista2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4); // gera nova lista a partir da posição 1 até a posição 3.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172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ordem alfabética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listaOrdenadaDecrescente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10, 22, 11, 14, 27]; // crescente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Ordenados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– b }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310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50, 22, 11, 44, 27]; // crescente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Math.max.apply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maior30(lista);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maior30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numeros.filter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30;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553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lista1 = [“maria”,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lista2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“josé”]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lista3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lista4 = lista1.concat(lista2, lista3); // Junta as listas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482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**(potência); %; /, *; +-, ++, --;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Relacionais/Comparação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&gt;=; &lt;; &lt;=; !=; ==;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===; !==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&amp;&amp;; ||; !;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/false)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+; 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*=; /=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164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5, y = “5”, z;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z = x == y;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z = x === y; (false); </a:t>
            </a:r>
          </a:p>
        </p:txBody>
      </p:sp>
    </p:spTree>
    <p:extLst>
      <p:ext uri="{BB962C8B-B14F-4D97-AF65-F5344CB8AC3E}">
        <p14:creationId xmlns:p14="http://schemas.microsoft.com/office/powerpoint/2010/main" val="414186371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idade=16, eleitor;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eleitor = (idade&gt;=)? ‘Eleitor’: ‘Não Eleitor’;</a:t>
            </a:r>
          </a:p>
        </p:txBody>
      </p:sp>
    </p:spTree>
    <p:extLst>
      <p:ext uri="{BB962C8B-B14F-4D97-AF65-F5344CB8AC3E}">
        <p14:creationId xmlns:p14="http://schemas.microsoft.com/office/powerpoint/2010/main" val="6543620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numa tomada de decisão.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Else; switch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Simples: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}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2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(idade &gt; 18){ console.log("Você é obrigado a votar");}</a:t>
            </a:r>
          </a:p>
        </p:txBody>
      </p:sp>
    </p:spTree>
    <p:extLst>
      <p:ext uri="{BB962C8B-B14F-4D97-AF65-F5344CB8AC3E}">
        <p14:creationId xmlns:p14="http://schemas.microsoft.com/office/powerpoint/2010/main" val="318204043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signo = 'Leão’;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signo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signo.toLowerCase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Caixa baixa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(signo) {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‘áries’: console.log("De 21 março a 20 abril");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‘touro’: console.log("de 21 abril a 20 maio");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‘gêmeos’: console.log("de 21 maio a 20 junho");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‘câncer’: console.log("de 21 junho a 22 julho");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‘leão’: console.log("de 23 julho a 22 agosto");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‘virgem’: console.log("de 23 agosto a 22 setembro");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console.log("Signo não registrado"); break;   }</a:t>
            </a:r>
          </a:p>
        </p:txBody>
      </p:sp>
    </p:spTree>
    <p:extLst>
      <p:ext uri="{BB962C8B-B14F-4D97-AF65-F5344CB8AC3E}">
        <p14:creationId xmlns:p14="http://schemas.microsoft.com/office/powerpoint/2010/main" val="105290964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&lt;p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”&gt;&lt;/p&gt;&lt;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=“Nome?”&gt;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()”&gt;Confirmar&lt;/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nome == “” || nome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p.innerHTML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“Nome não informado!!!”; }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			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56931440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em repetição de códigos. for; for...in;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(let i = 0; i &lt; 11; i++){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.log("5 x " + i + " = " + 5*i);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9268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(let ano = 2000; ano &lt; =2022; ano++){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document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.getElementById("IdSelect").innerHTML =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"&lt;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= ‘" + ano + " ‘&gt;" + ano + "&lt;/option&gt;"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no body, acrescentar: 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nn-N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3491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 for ... in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[Julia', 'Paulo’, Josy’];</a:t>
            </a:r>
          </a:p>
          <a:p>
            <a:pPr marL="1841500" lvl="4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in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[i]); }</a:t>
            </a:r>
          </a:p>
        </p:txBody>
      </p:sp>
    </p:spTree>
    <p:extLst>
      <p:ext uri="{BB962C8B-B14F-4D97-AF65-F5344CB8AC3E}">
        <p14:creationId xmlns:p14="http://schemas.microsoft.com/office/powerpoint/2010/main" val="343464733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linha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Saída de Dados - inserindo um texto no parágrafo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*/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múltiplas linhas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Saída de Dados –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inserindo um texto no parágrafo */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i = 0;</a:t>
            </a: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  &lt;  11){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console.log('5 x ' + i + ' = ' + 5*i);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i++;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4853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5: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= 0;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console.log("O contador vale: " + contador);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contador++;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 == 1)</a:t>
            </a:r>
          </a:p>
        </p:txBody>
      </p:sp>
    </p:spTree>
    <p:extLst>
      <p:ext uri="{BB962C8B-B14F-4D97-AF65-F5344CB8AC3E}">
        <p14:creationId xmlns:p14="http://schemas.microsoft.com/office/powerpoint/2010/main" val="126982966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Blocos de código.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(num1, num2){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num1 + num2;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Invocando no HTML:&lt;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”&gt;Resultado&lt;/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6335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ações disparadas pela interação do usuário na página web.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eventos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recebe um click com o mouse;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click duplo com o mouse;</a:t>
            </a:r>
          </a:p>
        </p:txBody>
      </p:sp>
    </p:spTree>
    <p:extLst>
      <p:ext uri="{BB962C8B-B14F-4D97-AF65-F5344CB8AC3E}">
        <p14:creationId xmlns:p14="http://schemas.microsoft.com/office/powerpoint/2010/main" val="313237384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Mouse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mouse está sobre;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mouse sai do objeto;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mouse é movido no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clique do botão for pressionado;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clique do mouse é liberado;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371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Input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disparado quando o elemento recebe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existe uma mudança no conteúdo;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elemento perde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5647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Teclado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uma tecla é pressionada;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uma tecla é pressionada e solta;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uma tecla é solta sobre um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665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a página terminou de ser carregada (body);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há um redimensionamento da janela.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7965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 um evento de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body.style.background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482131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endereço de memória para manipulação de valores.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Seguir a regra de nomenclatura de variáveis.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redeclarar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variáveis, desuso)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(JS moderno);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declara constante.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permite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redeclaração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ser definida com: “”; ‘’; `` (crase);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8698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 de duplo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224103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('Página terminou de carregar!!!')"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('Alterou o tamanho da página!!!')"&gt;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&lt;!--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('DOWN - clicou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('UP - clicou, segurou e soltou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--&gt;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&gt;Eventos JS&lt;/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....</a:t>
            </a:r>
          </a:p>
        </p:txBody>
      </p:sp>
    </p:spTree>
    <p:extLst>
      <p:ext uri="{BB962C8B-B14F-4D97-AF65-F5344CB8AC3E}">
        <p14:creationId xmlns:p14="http://schemas.microsoft.com/office/powerpoint/2010/main" val="73321718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id="mouse"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80%;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200px; background: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915270365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30px 130px;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50px 280px;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20px“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="Digite um texto”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="Texto qualquer"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/&gt;	...</a:t>
            </a:r>
          </a:p>
        </p:txBody>
      </p:sp>
    </p:spTree>
    <p:extLst>
      <p:ext uri="{BB962C8B-B14F-4D97-AF65-F5344CB8AC3E}">
        <p14:creationId xmlns:p14="http://schemas.microsoft.com/office/powerpoint/2010/main" val="2543599043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onclick="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Clique Duplo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JS”&gt;&lt;/script&gt;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441694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262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//alert(“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click”);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document.body.style.background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'green';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2779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alert('Duplo click');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25872560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 = '';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801115980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'blue';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p.append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 Move');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5904439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.:lista,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dicionário)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(variável/constante)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&gt; Identifica o tipo de variável.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(28.7);</a:t>
            </a:r>
          </a:p>
        </p:txBody>
      </p:sp>
    </p:spTree>
    <p:extLst>
      <p:ext uri="{BB962C8B-B14F-4D97-AF65-F5344CB8AC3E}">
        <p14:creationId xmlns:p14="http://schemas.microsoft.com/office/powerpoint/2010/main" val="308084593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: Tempo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 execução do código em intervalos de tempo pré-definido.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única vez.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várias vezes.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repete a execução da função continuamente.</a:t>
            </a:r>
          </a:p>
        </p:txBody>
      </p:sp>
    </p:spTree>
    <p:extLst>
      <p:ext uri="{BB962C8B-B14F-4D97-AF65-F5344CB8AC3E}">
        <p14:creationId xmlns:p14="http://schemas.microsoft.com/office/powerpoint/2010/main" val="306704926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“Executou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8000);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clearTimeout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6549054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cronometro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(cronometro) + 1;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3302723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fábricas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criação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 marca: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modelo: “Gol”, ano:2001 }	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(valor1, valor2, valor3)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valor1; // Propriedades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valor2;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valor3;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Métodos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“buzinou: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Biiiiii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435219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= new Carro(“fiat”, “uno”, 2001);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gol = new Carro(“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“gol”, 2018);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(uno);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(gol);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08998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.log(data);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data.getFullYear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Ano: 4 dígitos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Mês: 0 a 11 – sendo 0 janeiro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do Mês: 1 a 31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data.getDay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da semana: 0 a 6 – sendo 0 domingo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data.getHours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Hora: 0 a 23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data.getMinutes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Minutos: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Segundos: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data.getMilliseconds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Milisegundos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a 999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70276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 padrão brasileiro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data.toLocaleString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-BR”,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‘short’});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[“Jan”,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“Mar”,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“Mai”,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“Jul”,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“Set”, “Out”,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“Dez”];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()];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3601425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Data no padrão brasileiro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Mes; Ano)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Comparar Datas – Maior ou Menor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hoje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vencimento = new Date(2021, 1, 18); // Ano, mês, dia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(hoje &gt; vencimento){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console.log(‘Documento Vencido!!!’)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console.log(‘Documento não venceu!!!’) }</a:t>
            </a:r>
          </a:p>
        </p:txBody>
      </p:sp>
    </p:spTree>
    <p:extLst>
      <p:ext uri="{BB962C8B-B14F-4D97-AF65-F5344CB8AC3E}">
        <p14:creationId xmlns:p14="http://schemas.microsoft.com/office/powerpoint/2010/main" val="2693287210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 em Dias Até o Final do Ano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(2022, 11, 31);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dataFinal.getTime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dataInicial.getTime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.ceil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(24 * 60 * 60 * 1000) 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“dias”);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45805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(Notação de objeto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tem como finalidade converter um objeto em texto e vice-versa.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 para transferência de dados entre sistemas.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converte texto para JSON em objetos;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converte objetos em texto padrão JSON.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013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r>
              <a:rPr lang="en-US" b="1" dirty="0">
                <a:solidFill>
                  <a:srgbClr val="0070C0"/>
                </a:solidFill>
              </a:rPr>
              <a:t> ( = 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19;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‘maria’;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altura = 1.72;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Date.getFullYear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4930593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Carro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marca: “Volkswagen”,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modelo: “gol”,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motor: [“1.0”, “1.4”, “1.6”],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ano: 2013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(carro);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85588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(‘GET’, ‘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https://viacep.com.br/ws/01001000/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incluir 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9625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 input;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(‘GET’, ‘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https://viacep.com.br/ws/’ +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‘/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objCEP.logradouro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cidade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objCEP.uf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bairro + uf;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079732373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y,z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Declaração de variáveis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9; y = 7; z = 2; // Atribuição de variáveis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9, y = 7, z = 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fator = 5;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da variável “fator” como constante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58996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com a página web):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(‘id’).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 &lt;b&gt;Alterado&lt;/b&gt;’;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(Testes do JS):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 + 20);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(Teste JS no terminal do desenvolvedor):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(‘imprimindo no console do desenvolvedor);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(Alerta na tela</a:t>
            </a:r>
            <a:r>
              <a:rPr lang="pt-BR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( 8 * 7 / 2);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(56-23*6+12);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9860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entradas de dados na sua maioria vem através das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formulários.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 forma: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window.prompt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(Mensagem); // input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window.confirm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Mensagem ); // input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418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5010</TotalTime>
  <Words>4302</Words>
  <Application>Microsoft Office PowerPoint</Application>
  <PresentationFormat>Apresentação na tela (16:9)</PresentationFormat>
  <Paragraphs>578</Paragraphs>
  <Slides>67</Slides>
  <Notes>64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67</vt:i4>
      </vt:variant>
    </vt:vector>
  </HeadingPairs>
  <TitlesOfParts>
    <vt:vector size="72" baseType="lpstr">
      <vt:lpstr>Arial</vt:lpstr>
      <vt:lpstr>Calibri</vt:lpstr>
      <vt:lpstr>Times New Roman</vt:lpstr>
      <vt:lpstr>Wingdings</vt:lpstr>
      <vt:lpstr>Office Theme</vt:lpstr>
      <vt:lpstr>Desenvolvimento Web  JS</vt:lpstr>
      <vt:lpstr>Aulas 09 JS</vt:lpstr>
      <vt:lpstr>JS – Comentários</vt:lpstr>
      <vt:lpstr>JS – Variáveis</vt:lpstr>
      <vt:lpstr>JS – Tipos de Variáveis</vt:lpstr>
      <vt:lpstr>JS – Atribuição ( = )</vt:lpstr>
      <vt:lpstr>JS – Variáveis/Atribuição</vt:lpstr>
      <vt:lpstr>JS – Saída de Dados</vt:lpstr>
      <vt:lpstr>JS – Entrada de Dados</vt:lpstr>
      <vt:lpstr>JS – Variáveis / Escopo</vt:lpstr>
      <vt:lpstr>JS – Variáveis / Escopo</vt:lpstr>
      <vt:lpstr>JS – Objetos {}</vt:lpstr>
      <vt:lpstr>JS – Objetos {}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Operadores</vt:lpstr>
      <vt:lpstr>JS – Operadores</vt:lpstr>
      <vt:lpstr>JS – Operadores</vt:lpstr>
      <vt:lpstr>JS – Estrutura Condicional</vt:lpstr>
      <vt:lpstr>JS – Estrutura Condicional</vt:lpstr>
      <vt:lpstr>JS – Estrutura Condicional</vt:lpstr>
      <vt:lpstr>JS – Estrutura Repetição</vt:lpstr>
      <vt:lpstr>JS – Estrutura Repetição</vt:lpstr>
      <vt:lpstr>JS – Estrutura Repetição</vt:lpstr>
      <vt:lpstr>JS – Estrutura Repetição</vt:lpstr>
      <vt:lpstr>JS – Estrutura Repetição</vt:lpstr>
      <vt:lpstr>JS - Funções</vt:lpstr>
      <vt:lpstr>JS - Funções</vt:lpstr>
      <vt:lpstr>JS – Eventos Button</vt:lpstr>
      <vt:lpstr>JS – Eventos Mouse</vt:lpstr>
      <vt:lpstr>JS – Eventos Input</vt:lpstr>
      <vt:lpstr>JS – Eventos Teclado</vt:lpstr>
      <vt:lpstr>JS – Eventos Página</vt:lpstr>
      <vt:lpstr>JS – Eventos Button</vt:lpstr>
      <vt:lpstr>JS – Eventos Button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Eventos: Tempo</vt:lpstr>
      <vt:lpstr>JS – Evento Tempo SetTimeout</vt:lpstr>
      <vt:lpstr>JS – Evento Tempo SetInterval</vt:lpstr>
      <vt:lpstr>JS – Classes</vt:lpstr>
      <vt:lpstr>JS – Classes</vt:lpstr>
      <vt:lpstr>JS – Manipulação de Datas</vt:lpstr>
      <vt:lpstr>JS – Manipulação de Datas</vt:lpstr>
      <vt:lpstr>JS – Manipulação de Datas</vt:lpstr>
      <vt:lpstr>JS – Manipulação de Datas</vt:lpstr>
      <vt:lpstr>JS – Json</vt:lpstr>
      <vt:lpstr>JS – Json Exemplo</vt:lpstr>
      <vt:lpstr>JS – Json Exemplo: API viaCEP</vt:lpstr>
      <vt:lpstr>JS – Json Exemplo: API viaCEP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1167</cp:revision>
  <dcterms:created xsi:type="dcterms:W3CDTF">2020-03-17T20:12:34Z</dcterms:created>
  <dcterms:modified xsi:type="dcterms:W3CDTF">2022-04-26T19:11:38Z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