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1"/>
  </p:notesMasterIdLst>
  <p:sldIdLst>
    <p:sldId id="256" r:id="rId2"/>
    <p:sldId id="291" r:id="rId3"/>
    <p:sldId id="396" r:id="rId4"/>
    <p:sldId id="398" r:id="rId5"/>
    <p:sldId id="443" r:id="rId6"/>
    <p:sldId id="395" r:id="rId7"/>
    <p:sldId id="399" r:id="rId8"/>
    <p:sldId id="394" r:id="rId9"/>
    <p:sldId id="444" r:id="rId10"/>
    <p:sldId id="400" r:id="rId11"/>
    <p:sldId id="401" r:id="rId12"/>
    <p:sldId id="404" r:id="rId13"/>
    <p:sldId id="430" r:id="rId14"/>
    <p:sldId id="429" r:id="rId15"/>
    <p:sldId id="432" r:id="rId16"/>
    <p:sldId id="431" r:id="rId17"/>
    <p:sldId id="433" r:id="rId18"/>
    <p:sldId id="435" r:id="rId19"/>
    <p:sldId id="436" r:id="rId20"/>
    <p:sldId id="434" r:id="rId21"/>
    <p:sldId id="397" r:id="rId22"/>
    <p:sldId id="402" r:id="rId23"/>
    <p:sldId id="403" r:id="rId24"/>
    <p:sldId id="454" r:id="rId25"/>
    <p:sldId id="455" r:id="rId26"/>
    <p:sldId id="407" r:id="rId27"/>
    <p:sldId id="412" r:id="rId28"/>
    <p:sldId id="437" r:id="rId29"/>
    <p:sldId id="408" r:id="rId30"/>
    <p:sldId id="438" r:id="rId31"/>
    <p:sldId id="415" r:id="rId32"/>
    <p:sldId id="413" r:id="rId33"/>
    <p:sldId id="414" r:id="rId34"/>
    <p:sldId id="393" r:id="rId35"/>
    <p:sldId id="406" r:id="rId36"/>
    <p:sldId id="405" r:id="rId37"/>
    <p:sldId id="409" r:id="rId38"/>
    <p:sldId id="410" r:id="rId39"/>
    <p:sldId id="411" r:id="rId40"/>
    <p:sldId id="420" r:id="rId41"/>
    <p:sldId id="416" r:id="rId42"/>
    <p:sldId id="417" r:id="rId43"/>
    <p:sldId id="418" r:id="rId44"/>
    <p:sldId id="421" r:id="rId45"/>
    <p:sldId id="422" r:id="rId46"/>
    <p:sldId id="423" r:id="rId47"/>
    <p:sldId id="424" r:id="rId48"/>
    <p:sldId id="425" r:id="rId49"/>
    <p:sldId id="426" r:id="rId50"/>
    <p:sldId id="427" r:id="rId51"/>
    <p:sldId id="428" r:id="rId52"/>
    <p:sldId id="439" r:id="rId53"/>
    <p:sldId id="440" r:id="rId54"/>
    <p:sldId id="441" r:id="rId55"/>
    <p:sldId id="442" r:id="rId56"/>
    <p:sldId id="445" r:id="rId57"/>
    <p:sldId id="446" r:id="rId58"/>
    <p:sldId id="448" r:id="rId59"/>
    <p:sldId id="449" r:id="rId60"/>
    <p:sldId id="450" r:id="rId61"/>
    <p:sldId id="447" r:id="rId62"/>
    <p:sldId id="451" r:id="rId63"/>
    <p:sldId id="452" r:id="rId64"/>
    <p:sldId id="453" r:id="rId65"/>
    <p:sldId id="333" r:id="rId66"/>
    <p:sldId id="323" r:id="rId67"/>
    <p:sldId id="334" r:id="rId68"/>
    <p:sldId id="337" r:id="rId69"/>
    <p:sldId id="309" r:id="rId7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3548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9051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8442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706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650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896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8844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0395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5299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024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141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7672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65043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53268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97442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94584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84609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4812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9437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237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436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22125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24689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64761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8637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8147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8766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57298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65030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8753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92148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376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16983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12455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1865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08363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9917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43078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9559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51940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7176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16314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6059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29447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92212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90606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69497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3560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387899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10362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91385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08097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002493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1095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24961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512433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235596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199234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134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6780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660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(Escopo: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25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18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 para acessar objetos a partir do HTML.</a:t>
            </a:r>
          </a:p>
        </p:txBody>
      </p:sp>
    </p:spTree>
    <p:extLst>
      <p:ext uri="{BB962C8B-B14F-4D97-AF65-F5344CB8AC3E}">
        <p14:creationId xmlns:p14="http://schemas.microsoft.com/office/powerpoint/2010/main" val="192982740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(Escopo: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25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18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0251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Objetos</a:t>
            </a:r>
            <a:r>
              <a:rPr lang="en-US" b="1" dirty="0">
                <a:solidFill>
                  <a:srgbClr val="0070C0"/>
                </a:solidFill>
              </a:rPr>
              <a:t> {}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de dados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heterogêneas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diversos tipos de dados. Pode conter propriedades(características) e/ou métodos(função).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{ano:2001, marca:”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modelo:”gol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(‘Bibi’)},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“Marca:”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this.marca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  “Modelo”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this.modelo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</a:p>
        </p:txBody>
      </p:sp>
    </p:spTree>
    <p:extLst>
      <p:ext uri="{BB962C8B-B14F-4D97-AF65-F5344CB8AC3E}">
        <p14:creationId xmlns:p14="http://schemas.microsoft.com/office/powerpoint/2010/main" val="124756595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Objetos</a:t>
            </a:r>
            <a:r>
              <a:rPr lang="en-US" b="1" dirty="0">
                <a:solidFill>
                  <a:srgbClr val="0070C0"/>
                </a:solidFill>
              </a:rPr>
              <a:t> {}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{ano:2001, marca:”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modelo:”gol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(‘Bibi’)},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“Marca:”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this.marca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  “Modelo”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this.modelo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console.log(carro);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carro.length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console.log(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carro.buzina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06341213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de dados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heterogêneas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trabalhar em memória.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Possui nome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índice e elementos.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(insere), pop(remove),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Array.isArray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new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acessando o elemento da lista[1]</a:t>
            </a:r>
          </a:p>
        </p:txBody>
      </p:sp>
    </p:spTree>
    <p:extLst>
      <p:ext uri="{BB962C8B-B14F-4D97-AF65-F5344CB8AC3E}">
        <p14:creationId xmlns:p14="http://schemas.microsoft.com/office/powerpoint/2010/main" val="215092999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lista;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lista.join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 – ‘);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lista.pop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Remove o último elemento da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 ;; Insere elemento na lista</a:t>
            </a:r>
          </a:p>
        </p:txBody>
      </p:sp>
    </p:spTree>
    <p:extLst>
      <p:ext uri="{BB962C8B-B14F-4D97-AF65-F5344CB8AC3E}">
        <p14:creationId xmlns:p14="http://schemas.microsoft.com/office/powerpoint/2010/main" val="90444684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 Remove primeiro elemento da lista e redefine lista;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(“Meire”);  insere na primeira posição na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lista[2]; // Excluir elemento da lista na posição e não redefine lista;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42646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‘lia’];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0, ‘Pedro’, ‘João’); // insere a partir da posição 1, sem remover da lista;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novaLista1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(2); // gera nova lista a partir da posição 2;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novaLista2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4); // gera nova lista a partir da posição 1 até a posição 3.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91725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‘lia’];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listaOrdenadaCrescente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ordem alfabética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listaOrdenadaDecrescente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[30, 10, 22, 11, 14, 27]; // crescente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Ordenados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b)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– b }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61310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[30, 50, 22, 11, 44, 27]; // crescente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Math.max.apply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maior30(lista);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maior30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numeros.filter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30;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5539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09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lista1 = [“maria”,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lista2 = 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“josé”]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lista3 = 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lista4 = lista1.concat(lista2, lista3); // Junta as listas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14822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**(potência); (/, *, %); (+-);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Relacionais/Comparação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&gt;; &gt;=; &lt;; &lt;=; !=; ==;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===; !==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!; &amp;&amp;; ||; 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/false)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Sequência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Concatenação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+; -;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Atribuição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=; +=; -=; *=; /=;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Incremento e Decremento: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--;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2164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Comparação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5, y = “5”, z;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z = x == y;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z = x === y; (false); </a:t>
            </a:r>
          </a:p>
        </p:txBody>
      </p:sp>
    </p:spTree>
    <p:extLst>
      <p:ext uri="{BB962C8B-B14F-4D97-AF65-F5344CB8AC3E}">
        <p14:creationId xmlns:p14="http://schemas.microsoft.com/office/powerpoint/2010/main" val="414186371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verdade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falso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idade=16, eleitor;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eleitor = (idade&gt;=)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‘Eleitor’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‘Não Eleitor’;</a:t>
            </a:r>
          </a:p>
        </p:txBody>
      </p:sp>
    </p:spTree>
    <p:extLst>
      <p:ext uri="{BB962C8B-B14F-4D97-AF65-F5344CB8AC3E}">
        <p14:creationId xmlns:p14="http://schemas.microsoft.com/office/powerpoint/2010/main" val="65436204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Conversão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 para Número: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 para Literal: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toUpperCase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5973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(2); // casas decimais.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(‘.’, ‘,’); // casas decimais, substitui . por ,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toLocaleString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-BR’,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:’BRL’});</a:t>
            </a:r>
          </a:p>
        </p:txBody>
      </p:sp>
    </p:spTree>
    <p:extLst>
      <p:ext uri="{BB962C8B-B14F-4D97-AF65-F5344CB8AC3E}">
        <p14:creationId xmlns:p14="http://schemas.microsoft.com/office/powerpoint/2010/main" val="266194054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baseada numa tomada de decisão.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Else; switch</a:t>
            </a:r>
          </a:p>
          <a:p>
            <a:pPr marL="447675" lvl="1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Simples: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Sintaxe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Composta: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}</a:t>
            </a: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2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(idade &gt; 18){ console.log("Você é obrigado a votar");}</a:t>
            </a:r>
          </a:p>
        </p:txBody>
      </p:sp>
    </p:spTree>
    <p:extLst>
      <p:ext uri="{BB962C8B-B14F-4D97-AF65-F5344CB8AC3E}">
        <p14:creationId xmlns:p14="http://schemas.microsoft.com/office/powerpoint/2010/main" val="318204043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signo = 'Leão’;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signo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signo.toLowerCase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Caixa baixa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switch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(signo) {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‘áries’: console.log("De 21 março a 20 abril");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‘touro’: console.log("de 21 abril a 20 maio");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‘gêmeos’: console.log("de 21 maio a 20 junho");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‘câncer’: console.log("de 21 junho a 22 julho");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‘leão’: console.log("de 23 julho a 22 agosto");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‘virgem’: console.log("de 23 agosto a 22 setembro");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console.log("Signo não registrado"); break;   }</a:t>
            </a:r>
          </a:p>
        </p:txBody>
      </p:sp>
    </p:spTree>
    <p:extLst>
      <p:ext uri="{BB962C8B-B14F-4D97-AF65-F5344CB8AC3E}">
        <p14:creationId xmlns:p14="http://schemas.microsoft.com/office/powerpoint/2010/main" val="105290964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3: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&lt;p id = 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IdMensagem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”&gt;&lt;/p&gt;&lt;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id = 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=“Nome?”&gt;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()”&gt;Confirmar&lt;/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 =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nome == “” || nome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	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=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IdMensagem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p.innerHTML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“Nome não informado!!!”; }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			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56931440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baseada em repetição de códigos. for; for...in;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 for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(let i = 0; i &lt; 11; i++){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	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.log("5 x " + i + " = " + 5*i);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9268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Comentários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 de linha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Saída de Dados - inserindo um texto no parágrafo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‘Texto’;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*/ 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 de múltiplas linhas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/* Saída de Dados –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inserindo um texto no parágrafo */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‘Texto’;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 for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(let ano = 2000; ano &lt; =2022; ano++){</a:t>
            </a:r>
          </a:p>
          <a:p>
            <a:pPr marL="0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document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.getElementById("IdSelect").innerHTML =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"&lt;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 = ‘" + ano + " ‘&gt;" + ano + "&lt;/option&gt;"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no body, acrescentar: &lt;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 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nn-N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43491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3: for ... in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[Julia', 'Paulo’, Josy’];</a:t>
            </a:r>
          </a:p>
          <a:p>
            <a:pPr marL="1841500" lvl="4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in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[i]); }</a:t>
            </a:r>
          </a:p>
        </p:txBody>
      </p:sp>
    </p:spTree>
    <p:extLst>
      <p:ext uri="{BB962C8B-B14F-4D97-AF65-F5344CB8AC3E}">
        <p14:creationId xmlns:p14="http://schemas.microsoft.com/office/powerpoint/2010/main" val="343464733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4: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i = 0;</a:t>
            </a:r>
          </a:p>
          <a:p>
            <a:pPr marL="1841500" lvl="4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  &lt;  11){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console.log('5 x ' + i + ' = ' + 5*i);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i++;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44853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5: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contador = 0;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console.log("O contador vale: " + contador);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contador++;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(contador == 1)</a:t>
            </a:r>
          </a:p>
        </p:txBody>
      </p:sp>
    </p:spTree>
    <p:extLst>
      <p:ext uri="{BB962C8B-B14F-4D97-AF65-F5344CB8AC3E}">
        <p14:creationId xmlns:p14="http://schemas.microsoft.com/office/powerpoint/2010/main" val="126982966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Blocos de código.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(num1, num2){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num1 + num2;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2900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Invocando no HTML:&lt;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()=“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”&gt;Resultado&lt;/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26335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ações disparadas pela interação do usuário na página web.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eventos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recebe um click com o mouse;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click duplo com o mouse;</a:t>
            </a:r>
          </a:p>
        </p:txBody>
      </p:sp>
    </p:spTree>
    <p:extLst>
      <p:ext uri="{BB962C8B-B14F-4D97-AF65-F5344CB8AC3E}">
        <p14:creationId xmlns:p14="http://schemas.microsoft.com/office/powerpoint/2010/main" val="3132373848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Mouse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o mouse está sobre;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o mouse sai do objeto;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o mouse é movido no elemento;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o clique do botão for pressionado;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o clique do mouse é liberado;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51371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Input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disparado quando o elemento recebe o foco;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existe uma mudança no conteúdo;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o elemento perde o foco;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5647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Teclado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uma tecla é pressionada;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uma tecla é pressionada e solta;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uma tecla é solta sobre um elemento;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1665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endereço de memória para manipulação de valores.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Seguir a regra de nomenclatura de variáveis.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redeclarar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variáveis, desuso)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(JS moderno);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declara constante.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permite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redeclaração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 ser definida com: “”; ‘’; `` (crase);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686982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Página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a página terminou de ser carregada (body);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onresize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há um redimensionamento da janela.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079652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”&gt;Clique aqui&lt;/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&lt;script&gt;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Acionou um evento de 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body.style.background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64821315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”&gt;Clique aqui&lt;/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&lt;script&gt;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 de duplo 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12241030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('Página terminou de carregar!!!')"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onresize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('Alterou o tamanho da página!!!')"&gt;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&lt;!--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body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('DOWN - clicou na tela')"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('UP - clicou, segurou e soltou na tela')"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--&gt;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&gt;Eventos JS&lt;/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....</a:t>
            </a:r>
          </a:p>
        </p:txBody>
      </p:sp>
    </p:spTree>
    <p:extLst>
      <p:ext uri="{BB962C8B-B14F-4D97-AF65-F5344CB8AC3E}">
        <p14:creationId xmlns:p14="http://schemas.microsoft.com/office/powerpoint/2010/main" val="733217182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id="mouse"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corVerdeMouseOver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adicionaTextoMouseMove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auto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80%;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200px; background: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2915270365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onFocusLimpaTexto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onChangeAlteraTexto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onKeypressTeclaPressionada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onKeydownTeclaPressionadaSolta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onKeyupTeclaSolta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30px 130px;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50px 280px;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20px“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="Digite um texto”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="Texto qualquer"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/&gt;	...</a:t>
            </a:r>
          </a:p>
        </p:txBody>
      </p:sp>
    </p:spTree>
    <p:extLst>
      <p:ext uri="{BB962C8B-B14F-4D97-AF65-F5344CB8AC3E}">
        <p14:creationId xmlns:p14="http://schemas.microsoft.com/office/powerpoint/2010/main" val="2543599043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onclick="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Clique Duplo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caminho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JS”&gt;&lt;/script&gt;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74416947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onKeypressTeclaPressionada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let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onKeydownTeclaPressionadaSolta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let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12621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onKeyupTeclaSolta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let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//alert(“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Acionou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click”);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document.body.style.background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'green';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627790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alert('Duplo click');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onChangeAlteraTexto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alterado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425872560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10677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.:lista,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dicionário)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(variável/constante)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&gt; Identifica o tipo de variável.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(28.7);</a:t>
            </a:r>
          </a:p>
        </p:txBody>
      </p:sp>
    </p:spTree>
    <p:extLst>
      <p:ext uri="{BB962C8B-B14F-4D97-AF65-F5344CB8AC3E}">
        <p14:creationId xmlns:p14="http://schemas.microsoft.com/office/powerpoint/2010/main" val="3080845932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onFocusLimpaTexto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 = '';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corVerdeMouseOver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div.style.backgroundColor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801115980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div.style.backgroundColor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'blue';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adicionaTextoMouseMove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p.append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 Move');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590443939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: Tempo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Permitem a execução do código em intervalos de tempo pré-definido.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milissegundos); =&gt; única vez.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SetInternalVal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milissegundos); =&gt; várias vezes.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SetInternalVal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repete a execução da função continuamente.</a:t>
            </a:r>
          </a:p>
        </p:txBody>
      </p:sp>
    </p:spTree>
    <p:extLst>
      <p:ext uri="{BB962C8B-B14F-4D97-AF65-F5344CB8AC3E}">
        <p14:creationId xmlns:p14="http://schemas.microsoft.com/office/powerpoint/2010/main" val="3067049266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</a:t>
            </a:r>
            <a:r>
              <a:rPr lang="en-US" b="1" dirty="0">
                <a:solidFill>
                  <a:srgbClr val="0070C0"/>
                </a:solidFill>
              </a:rPr>
              <a:t> Tempo </a:t>
            </a:r>
            <a:r>
              <a:rPr lang="en-US" b="1" dirty="0" err="1">
                <a:solidFill>
                  <a:srgbClr val="0070C0"/>
                </a:solidFill>
              </a:rPr>
              <a:t>SetTimeout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“Executou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}, 8000);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clearTimeout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”&gt;0&lt;/h2&gt;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 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 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36549054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</a:t>
            </a:r>
            <a:r>
              <a:rPr lang="en-US" b="1" dirty="0">
                <a:solidFill>
                  <a:srgbClr val="0070C0"/>
                </a:solidFill>
              </a:rPr>
              <a:t> Tempo </a:t>
            </a:r>
            <a:r>
              <a:rPr lang="en-US" b="1" dirty="0" err="1">
                <a:solidFill>
                  <a:srgbClr val="0070C0"/>
                </a:solidFill>
              </a:rPr>
              <a:t>SetInterval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tempo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cronometro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soma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(cronometro) + 1;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soma;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clearInterval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&lt;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”&gt;0&lt;/h2&gt;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 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 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33027230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Classes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fábricas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criação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carro = { marca: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modelo: “Gol”, ano:2001 }		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(valor1, valor2, valor3)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.marca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valor1; // Propriedades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valor2;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valor3;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 Métodos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“buzinou: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Biiiiii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4435219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Classes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uno = new Carro(“fiat”, “uno”, 2001);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gol = new Carro(“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“gol”, 2018);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(uno);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(gol);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gol.ano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808998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.log(data);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data.getFullYear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Ano: 4 dígitos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data.getMonth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Mês: 0 a 11 – sendo 0 janeiro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Dia do Mês: 1 a 31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data.getDay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Dia da semana: 0 a 6 – sendo 0 domingo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data.getHours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Hora: 0 a 23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data.getMinutes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Minutos: 0 a 59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data.getSeconds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Segundos: 0 a 59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data.getMilliseconds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Milisegundos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a 999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370276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no padrão brasileiro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data.toLocaleString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-BR”,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‘short’});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[“Jan”,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“Mar”,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“Mai”,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“Jul”,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“Set”, “Out”,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“Dez”];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mesExtenso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getMonth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()];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mesExtenso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33601425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Data no padrão brasileiro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Mes; Ano)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Comparar Datas – Maior ou Menor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hoje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vencimento = new Date(2021, 1, 18); // Ano, mês, dia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(hoje &gt; vencimento){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console.log(‘Documento Vencido!!!’) 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console.log(‘Documento não venceu!!!’) }</a:t>
            </a:r>
          </a:p>
        </p:txBody>
      </p:sp>
    </p:spTree>
    <p:extLst>
      <p:ext uri="{BB962C8B-B14F-4D97-AF65-F5344CB8AC3E}">
        <p14:creationId xmlns:p14="http://schemas.microsoft.com/office/powerpoint/2010/main" val="26932872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r>
              <a:rPr lang="en-US" b="1" dirty="0">
                <a:solidFill>
                  <a:srgbClr val="0070C0"/>
                </a:solidFill>
              </a:rPr>
              <a:t> ( = 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 = 19;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 = ‘maria’;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altura = 1.72;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hora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Date().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getHours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Date().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getDay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Date.getFullYear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34930593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Diferença em Dias Até o Final do Ano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dataInicial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dataFinal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(2022, 11, 31);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dataFinal.getTime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dataInicial.getTime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diferencaDias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.ceil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(24 * 60 * 60 * 1000) 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diferencaDias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“dias”);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945805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Json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(Notação de objeto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que tem como finalidade converter um objeto em texto e vice-versa.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Utilizado para transferência de dados entre sistemas.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-&gt; converte texto para JSON em objetos;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-&gt; converte objetos em texto padrão JSON.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01325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Json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41484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Carro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carro =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marca: “Volkswagen”,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modelo: “gol”,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motor: [“1.0”, “1.4”, “1.6”],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ano: 2013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JSON.stringify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(carro);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IdArea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p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objCarro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objCarro.modelo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85588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Json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: API </a:t>
            </a:r>
            <a:r>
              <a:rPr lang="en-US" b="1" dirty="0" err="1">
                <a:solidFill>
                  <a:srgbClr val="0070C0"/>
                </a:solidFill>
              </a:rPr>
              <a:t>viaCEP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41484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https://viacep.com.br/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ajax.open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(‘GET’, ‘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https://viacep.com.br/ws/01001000/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/’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ajax.send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incluir na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p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ajax.onload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IdArea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.responseText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.responseText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9625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Json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: API </a:t>
            </a:r>
            <a:r>
              <a:rPr lang="en-US" b="1" dirty="0" err="1">
                <a:solidFill>
                  <a:srgbClr val="0070C0"/>
                </a:solidFill>
              </a:rPr>
              <a:t>viaCEP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39753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buscarCEP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// input;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p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ajax.open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(‘GET’, ‘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https://viacep.com.br/ws/’ +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‘/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/’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ajax.send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ajax.onload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 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.responseText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objCEP.logradouro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cidade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objCEP.bairro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uf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objCEP.uf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bairro + uf;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079732373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y,z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Declaração de variáveis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 = 9; y = 7; z = 2; // Atribuição de variáveis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9, y = 7, z = 2;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fator = 5;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da variável “fator” como constante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58996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(Interação com a página web):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(‘id’).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‘Texto &lt;b&gt;Alterado&lt;/b&gt;’;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(Testes do JS):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 + 20);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(Teste JS no terminal do desenvolvedor):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(‘imprimindo no console do desenvolvedor);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(Alerta na tela</a:t>
            </a:r>
            <a:r>
              <a:rPr lang="pt-BR" sz="2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( 8 * 7 / 2); ou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(56-23*6+12);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98605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Entrada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entradas de dados na sua maioria vem através das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formulários.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Outra forma: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window.prompt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(Mensagem); // input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window.confirm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Mensagem ); // input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94185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5295</TotalTime>
  <Words>4425</Words>
  <Application>Microsoft Office PowerPoint</Application>
  <PresentationFormat>Apresentação na tela (16:9)</PresentationFormat>
  <Paragraphs>599</Paragraphs>
  <Slides>69</Slides>
  <Notes>66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69</vt:i4>
      </vt:variant>
    </vt:vector>
  </HeadingPairs>
  <TitlesOfParts>
    <vt:vector size="74" baseType="lpstr">
      <vt:lpstr>Arial</vt:lpstr>
      <vt:lpstr>Calibri</vt:lpstr>
      <vt:lpstr>Times New Roman</vt:lpstr>
      <vt:lpstr>Wingdings</vt:lpstr>
      <vt:lpstr>Office Theme</vt:lpstr>
      <vt:lpstr>Desenvolvimento Web  JS</vt:lpstr>
      <vt:lpstr>Aulas 09 JS</vt:lpstr>
      <vt:lpstr>JS – Comentários</vt:lpstr>
      <vt:lpstr>JS – Variáveis</vt:lpstr>
      <vt:lpstr>JS – Tipos de Variáveis</vt:lpstr>
      <vt:lpstr>JS – Atribuição ( = )</vt:lpstr>
      <vt:lpstr>JS – Variáveis/Atribuição</vt:lpstr>
      <vt:lpstr>JS – Saída de Dados</vt:lpstr>
      <vt:lpstr>JS – Entrada de Dados</vt:lpstr>
      <vt:lpstr>JS – Variáveis / Escopo</vt:lpstr>
      <vt:lpstr>JS – Variáveis / Escopo</vt:lpstr>
      <vt:lpstr>JS – Objetos {}</vt:lpstr>
      <vt:lpstr>JS – Objetos {}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Operadores</vt:lpstr>
      <vt:lpstr>JS – Operadores</vt:lpstr>
      <vt:lpstr>JS – Operadores</vt:lpstr>
      <vt:lpstr>JS – Conversão</vt:lpstr>
      <vt:lpstr>JS – Formatação</vt:lpstr>
      <vt:lpstr>JS – Estrutura Condicional</vt:lpstr>
      <vt:lpstr>JS – Estrutura Condicional</vt:lpstr>
      <vt:lpstr>JS – Estrutura Condicional</vt:lpstr>
      <vt:lpstr>JS – Estrutura Repetição</vt:lpstr>
      <vt:lpstr>JS – Estrutura Repetição</vt:lpstr>
      <vt:lpstr>JS – Estrutura Repetição</vt:lpstr>
      <vt:lpstr>JS – Estrutura Repetição</vt:lpstr>
      <vt:lpstr>JS – Estrutura Repetição</vt:lpstr>
      <vt:lpstr>JS - Funções</vt:lpstr>
      <vt:lpstr>JS - Funções</vt:lpstr>
      <vt:lpstr>JS – Eventos Button</vt:lpstr>
      <vt:lpstr>JS – Eventos Mouse</vt:lpstr>
      <vt:lpstr>JS – Eventos Input</vt:lpstr>
      <vt:lpstr>JS – Eventos Teclado</vt:lpstr>
      <vt:lpstr>JS – Eventos Página</vt:lpstr>
      <vt:lpstr>JS – Eventos Button</vt:lpstr>
      <vt:lpstr>JS – Eventos Button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Eventos: Tempo</vt:lpstr>
      <vt:lpstr>JS – Evento Tempo SetTimeout</vt:lpstr>
      <vt:lpstr>JS – Evento Tempo SetInterval</vt:lpstr>
      <vt:lpstr>JS – Classes</vt:lpstr>
      <vt:lpstr>JS – Classes</vt:lpstr>
      <vt:lpstr>JS – Manipulação de Datas</vt:lpstr>
      <vt:lpstr>JS – Manipulação de Datas</vt:lpstr>
      <vt:lpstr>JS – Manipulação de Datas</vt:lpstr>
      <vt:lpstr>JS – Manipulação de Datas</vt:lpstr>
      <vt:lpstr>JS – Json</vt:lpstr>
      <vt:lpstr>JS – Json Exemplo</vt:lpstr>
      <vt:lpstr>JS – Json Exemplo: API viaCEP</vt:lpstr>
      <vt:lpstr>JS – Json Exemplo: API viaCEP</vt:lpstr>
      <vt:lpstr>Leitura Específica</vt:lpstr>
      <vt:lpstr>Aprenda+</vt:lpstr>
      <vt:lpstr>Dinâmica/Atividades</vt:lpstr>
      <vt:lpstr>Referências Bibliográficas</vt:lpstr>
      <vt:lpstr>Desenvolvimento Web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1178</cp:revision>
  <dcterms:created xsi:type="dcterms:W3CDTF">2020-03-17T20:12:34Z</dcterms:created>
  <dcterms:modified xsi:type="dcterms:W3CDTF">2022-04-27T18:02:00Z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