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sldIdLst>
    <p:sldId id="256" r:id="rId2"/>
    <p:sldId id="291" r:id="rId3"/>
    <p:sldId id="393" r:id="rId4"/>
    <p:sldId id="406" r:id="rId5"/>
    <p:sldId id="405" r:id="rId6"/>
    <p:sldId id="409" r:id="rId7"/>
    <p:sldId id="410" r:id="rId8"/>
    <p:sldId id="411" r:id="rId9"/>
    <p:sldId id="420" r:id="rId10"/>
    <p:sldId id="416" r:id="rId11"/>
    <p:sldId id="417" r:id="rId12"/>
    <p:sldId id="418" r:id="rId13"/>
    <p:sldId id="421" r:id="rId14"/>
    <p:sldId id="422" r:id="rId15"/>
    <p:sldId id="423" r:id="rId16"/>
    <p:sldId id="424" r:id="rId17"/>
    <p:sldId id="425" r:id="rId18"/>
    <p:sldId id="426" r:id="rId19"/>
    <p:sldId id="427" r:id="rId20"/>
    <p:sldId id="428" r:id="rId21"/>
    <p:sldId id="439" r:id="rId22"/>
    <p:sldId id="440" r:id="rId23"/>
    <p:sldId id="441" r:id="rId24"/>
    <p:sldId id="442" r:id="rId25"/>
    <p:sldId id="445" r:id="rId26"/>
    <p:sldId id="446" r:id="rId27"/>
    <p:sldId id="448" r:id="rId28"/>
    <p:sldId id="449" r:id="rId29"/>
    <p:sldId id="450" r:id="rId30"/>
    <p:sldId id="447" r:id="rId31"/>
    <p:sldId id="451" r:id="rId32"/>
    <p:sldId id="452" r:id="rId33"/>
    <p:sldId id="453" r:id="rId34"/>
    <p:sldId id="457" r:id="rId35"/>
    <p:sldId id="456" r:id="rId36"/>
    <p:sldId id="333" r:id="rId37"/>
    <p:sldId id="323" r:id="rId38"/>
    <p:sldId id="334" r:id="rId39"/>
    <p:sldId id="337" r:id="rId40"/>
    <p:sldId id="309" r:id="rId4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98637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6186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08363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9917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43078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29559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51940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97176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16314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60596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9221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18147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59060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69497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3560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38789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10362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91385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60809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00249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10954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5124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98766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23559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19923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79055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1605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5729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6503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2875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9214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63763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1245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viacep.com.br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media.com.br/javascript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repositorio.uniube.br/bitstream/123456789/1546/1/A%20Linguagem%20JavaScript%20e%20seu%20Ecossistema%20.PDF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6NZfCO5SIk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gYZhIVCPlFY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quiz.asp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Web/JavaScript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schools.com/jsref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Button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eventoClick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”&gt;Clique aqui&lt;/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	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&lt;script&gt;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eventoClick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Acionou um evento de click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body.style.background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&lt;/script&gt;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76482131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Button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ondblclick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eventoDblClick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”&gt;Clique aqui&lt;/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	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&lt;script&gt;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eventoDblClick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 de duplo click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&lt;/script&gt;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1224103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Página</a:t>
            </a:r>
            <a:r>
              <a:rPr lang="en-US" b="1" dirty="0">
                <a:solidFill>
                  <a:srgbClr val="0070C0"/>
                </a:solidFill>
              </a:rPr>
              <a:t> Web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3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onload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('Página terminou de carregar!!!')"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onresize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('Alterou o tamanho da página!!!')"&gt;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&lt;!--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body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onmousedown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('DOWN - clicou na tela')"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('UP - clicou, segurou e soltou na tela')"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--&gt;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&gt;Eventos JS&lt;/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....</a:t>
            </a:r>
          </a:p>
        </p:txBody>
      </p:sp>
    </p:spTree>
    <p:extLst>
      <p:ext uri="{BB962C8B-B14F-4D97-AF65-F5344CB8AC3E}">
        <p14:creationId xmlns:p14="http://schemas.microsoft.com/office/powerpoint/2010/main" val="73321718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"&gt;&lt;/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id="mouse"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onmouseover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corVerdeMouseOver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()“ 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onmouseout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corAzulMouseOut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()“       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onmousemove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adicionaTextoMouseMove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onmousedown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corAzulMouseDown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()“  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corAzulMouseUp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()“      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auto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80%;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200px; background: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"&gt;&lt;/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...</a:t>
            </a:r>
          </a:p>
        </p:txBody>
      </p:sp>
    </p:spTree>
    <p:extLst>
      <p:ext uri="{BB962C8B-B14F-4D97-AF65-F5344CB8AC3E}">
        <p14:creationId xmlns:p14="http://schemas.microsoft.com/office/powerpoint/2010/main" val="291527036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IdInput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onfocus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onFocusLimpaTexto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()“ 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onchange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onChangeAlteraTexto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()“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onblur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onkeypress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onKeypressTeclaPressionada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onkeydown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onKeydownTeclaPressionadaSolta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onKeyupTeclaSolta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()“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30px 130px; 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50px 280px;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font-size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20px“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placeholder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="Digite um texto”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="Texto qualquer"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/&gt;	...</a:t>
            </a:r>
          </a:p>
        </p:txBody>
      </p:sp>
    </p:spTree>
    <p:extLst>
      <p:ext uri="{BB962C8B-B14F-4D97-AF65-F5344CB8AC3E}">
        <p14:creationId xmlns:p14="http://schemas.microsoft.com/office/powerpoint/2010/main" val="254359904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onclick="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eventoClick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ondblclick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eventoDblClick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()"&gt;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Clique Duplo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&lt;script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caminho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JS”&gt;&lt;/script&gt;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7441694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onKeypressTeclaPressionada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input =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IdInput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').value;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.log(input);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onKeydownTeclaPressionadaSolta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input =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IdInput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').value;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.log(input);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1262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onKeyupTeclaSolta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input =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IdInput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').value;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.log(input);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eventoClick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//alert(“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Acionou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um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click”);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.body.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.background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'green';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62779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eventoDblClick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('Duplo click');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onChangeAlteraTexto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.log('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alterado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</p:txBody>
      </p:sp>
    </p:spTree>
    <p:extLst>
      <p:ext uri="{BB962C8B-B14F-4D97-AF65-F5344CB8AC3E}">
        <p14:creationId xmlns:p14="http://schemas.microsoft.com/office/powerpoint/2010/main" val="425872560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onFocusLimpaTexto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getElementById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IdInput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').value = '';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corVerdeMouseOver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('mouse');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.backgroundColor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</p:txBody>
      </p:sp>
    </p:spTree>
    <p:extLst>
      <p:ext uri="{BB962C8B-B14F-4D97-AF65-F5344CB8AC3E}">
        <p14:creationId xmlns:p14="http://schemas.microsoft.com/office/powerpoint/2010/main" val="380111598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10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JS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corAzulMouseOut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('mouse');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.backgroundColor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'blue';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adicionaTextoMouseMove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('Mouse Move');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</p:txBody>
      </p:sp>
    </p:spTree>
    <p:extLst>
      <p:ext uri="{BB962C8B-B14F-4D97-AF65-F5344CB8AC3E}">
        <p14:creationId xmlns:p14="http://schemas.microsoft.com/office/powerpoint/2010/main" val="359044393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: Tempo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Permitem a execução do código em intervalos de tempo pré-definido.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SetTimeOut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milissegundos); =&gt; única vez.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SetInternalVal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milissegundos); =&gt; várias vezes.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Para 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SetInternalVal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repete a execução da função continuamente.</a:t>
            </a:r>
          </a:p>
        </p:txBody>
      </p:sp>
    </p:spTree>
    <p:extLst>
      <p:ext uri="{BB962C8B-B14F-4D97-AF65-F5344CB8AC3E}">
        <p14:creationId xmlns:p14="http://schemas.microsoft.com/office/powerpoint/2010/main" val="306704926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</a:t>
            </a:r>
            <a:r>
              <a:rPr lang="en-US" b="1" dirty="0">
                <a:solidFill>
                  <a:srgbClr val="0070C0"/>
                </a:solidFill>
              </a:rPr>
              <a:t> Tempo </a:t>
            </a:r>
            <a:r>
              <a:rPr lang="en-US" b="1" dirty="0" err="1">
                <a:solidFill>
                  <a:srgbClr val="0070C0"/>
                </a:solidFill>
              </a:rPr>
              <a:t>SetTimeout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Exemplo: 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ativarContagem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setTimeout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IdTempo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“Executou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TimeOut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}, 8000);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pararContagem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clearTimeout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tempo)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*******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id=“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IdTempo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”&gt;0&lt;/h2&gt;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ativarContagem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()”&gt;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Ativar Contagem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pararContagem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()”&gt;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Parar Contagem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36549054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</a:t>
            </a:r>
            <a:r>
              <a:rPr lang="en-US" b="1" dirty="0">
                <a:solidFill>
                  <a:srgbClr val="0070C0"/>
                </a:solidFill>
              </a:rPr>
              <a:t> Tempo </a:t>
            </a:r>
            <a:r>
              <a:rPr lang="en-US" b="1" dirty="0" err="1">
                <a:solidFill>
                  <a:srgbClr val="0070C0"/>
                </a:solidFill>
              </a:rPr>
              <a:t>SetInterval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Exemplo: 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ativarContagem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tempo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setInterval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cronometro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IdTempo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soma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(cronometro) + 1;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IdTempo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soma;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5000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pararContagem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clearInterval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tempo)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******* 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 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******* &lt;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id=“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IdTempo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”&gt;0&lt;/h2&gt;</a:t>
            </a: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ativarContagem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()”&gt;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Ativar Contagem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pararContagem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()”&gt;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Parar Contagem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33027230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Classes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5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fábricas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criação de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carro = { marca: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volkswagen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modelo: “Gol”, ano:2001 }		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(valor1, valor2, valor3)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.marca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valor1; // Propriedades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.modelo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valor2;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.ano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valor3;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buzina()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// Métodos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.modelo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“buzinou: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Biiiiii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	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4435219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Classes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5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uno =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(“fiat”, “uno”, 2001);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gol =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volkswagen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“gol”, 2018);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(uno);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(gol);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gol.ano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808998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Manipulação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Datas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5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.log(data);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getFullYear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// Ano: 4 dígitos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getMonth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// Mês: 0 a 11 – sendo 0 janeiro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getDate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// Dia do Mês: 1 a 31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getDay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// Dia da semana: 0 a 6 – sendo 0 domingo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getHours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// Hora: 0 a 23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getMinutes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// Minutos: 0 a 59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getSeconds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// Segundos: 0 a 59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getMilliseconds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//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Milisegundos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 a 999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370276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Manipulação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Datas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5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no padrão brasileiro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toLocaleString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-BR”, 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dateStyle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‘short’});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mesAno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[“Jan”,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“Mar”,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“Mai”,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“Jul”,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“Set”, “Out”,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“Dez”];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mesExtenso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mesAno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getMonth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()];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mesExtenso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33601425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Manipulação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Datas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5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Data no padrão brasileiro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diaMes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Mes; Ano)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Comparar Datas – Maior ou Menor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hoje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vencimento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(2021, 1, 18); // Ano, mês, dia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(hoje &gt; vencimento){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.log(‘Documento Vencido!!!’) }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.log(‘Documento não venceu!!!’) }</a:t>
            </a:r>
          </a:p>
        </p:txBody>
      </p:sp>
    </p:spTree>
    <p:extLst>
      <p:ext uri="{BB962C8B-B14F-4D97-AF65-F5344CB8AC3E}">
        <p14:creationId xmlns:p14="http://schemas.microsoft.com/office/powerpoint/2010/main" val="2693287210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Manipulação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Datas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5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Diferença em Dias Até o Final do Ano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dataInicial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dataFinal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(2022, 11, 31);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diferencaTempo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dataFinal.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getTime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–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dataInicial.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getTime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diferencaDias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diferencaTempo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(24 * 60 * 60 * 1000) 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diferencaDias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“dias”);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94580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- </a:t>
            </a:r>
            <a:r>
              <a:rPr lang="en-US" b="1" dirty="0" err="1">
                <a:solidFill>
                  <a:srgbClr val="0070C0"/>
                </a:solidFill>
              </a:rPr>
              <a:t>Função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bloco de código para um determinado fim.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Características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Nome; chamada; ações; parâmetros; retorno.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1: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4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(num1, num2){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num1 + num2;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729007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JSON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5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Significa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(Notação de objeto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que tem como finalidade converter um objeto em texto e vice-versa.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Utilizado para transferência de dados entre sistemas.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Métodos: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1.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-&gt;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converte texto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 em objetos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2.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stringify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-&gt;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converte objetos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 padrão JSON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201325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JSON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2155"/>
            <a:ext cx="8865056" cy="414846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 Carro</a:t>
            </a: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marca: “Volkswagen”,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modelo: “gol”,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motor: [“1.0”, “1.4”, “1.6”],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ano: 2013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carroTexto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stringify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(carro);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getElementById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IdArea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carroTexto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p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objCarro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carroTexto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objCarro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.modelo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785588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JSON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r>
              <a:rPr lang="en-US" b="1" dirty="0">
                <a:solidFill>
                  <a:srgbClr val="0070C0"/>
                </a:solidFill>
              </a:rPr>
              <a:t>: API </a:t>
            </a:r>
            <a:r>
              <a:rPr lang="en-US" b="1" dirty="0" err="1">
                <a:solidFill>
                  <a:srgbClr val="0070C0"/>
                </a:solidFill>
              </a:rPr>
              <a:t>viaCEP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2155"/>
            <a:ext cx="8865056" cy="414846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https://viacep.com.br/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XMLHttpRequest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(‘GET’, ‘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https://viacep.com.br/ws/01001000/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/’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// incluir na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p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onload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 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getElementById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IdArea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.responseText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objCEP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.responseText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objCEP.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bairro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}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99625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Json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r>
              <a:rPr lang="en-US" b="1" dirty="0">
                <a:solidFill>
                  <a:srgbClr val="0070C0"/>
                </a:solidFill>
              </a:rPr>
              <a:t>: API </a:t>
            </a:r>
            <a:r>
              <a:rPr lang="en-US" b="1" dirty="0" err="1">
                <a:solidFill>
                  <a:srgbClr val="0070C0"/>
                </a:solidFill>
              </a:rPr>
              <a:t>viaCEP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2155"/>
            <a:ext cx="8865056" cy="397536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buscarCEP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// input;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p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inputCEP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getElementById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IdCEP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XMLHttpRequest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447675" lvl="1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(‘GET’, ‘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https://viacep.com.br/ws/’ +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inputCEP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‘/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/’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447675" lvl="1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pPr marL="447675" lvl="1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onload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  </a:t>
            </a: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objCEP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.parse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.responseText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lograd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objCEP.logradouro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cidade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objCEP.bairro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uf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objCEP.uf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getElementById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Idparag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lograd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bairro + uf;}</a:t>
            </a:r>
          </a:p>
        </p:txBody>
      </p:sp>
    </p:spTree>
    <p:extLst>
      <p:ext uri="{BB962C8B-B14F-4D97-AF65-F5344CB8AC3E}">
        <p14:creationId xmlns:p14="http://schemas.microsoft.com/office/powerpoint/2010/main" val="2079732373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AppenChild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2155"/>
            <a:ext cx="8865056" cy="397536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função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appendChild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insere um elemento filho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children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ao elemento pai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na última posição, ela auxilia na criação de um elemento DOM. Para adicionar  propriedades utilizar: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.propriedade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Ex.: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;etc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elemento_pai.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appendChild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elemento_filho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elemento_pai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titulo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createElement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('h1’);	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// Inserir (anexar) o elemento filho (titulo) ao elemento pai (body)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elemento_pai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.appendChild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(titulo);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 &lt;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 &lt;/h1&gt; &lt;/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526083214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createElement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setAttibute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2156"/>
            <a:ext cx="8865056" cy="411088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Adiciona um novo atributo ou modifica o valor de um atributo existente num elemento específico.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element.setAttribute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1841500" lvl="4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getElementById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 marL="1841500" lvl="4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h1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createElement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(‘h1');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.innerHTML = ‘Texto’;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setAttribute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('id', ‘idH1');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.color = '</a:t>
            </a:r>
            <a:r>
              <a:rPr lang="pt-BR" sz="20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 marL="1841500" lvl="4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appendChild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(h1);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setAttibute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‘imagem.png’);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413688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 Devmedia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	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https://www.devmedia.com.br/javascript/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COSTA,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Jean Carlos Borba Guimarães da. A Linguagem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seu Ecossistema. 2019. 	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https://repositorio.uniube.br/bitstream/123456789/1546/1/A%20Linguagem%20JavaScript%20e%20seu%20Ecossistema%20.PDF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https://www.youtube.com/watch?v=W6NZfCO5SIk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(JS)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https://www.youtube.com/watch?v=gYZhIVCPlFY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(JS)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Somar dois números HTML/CSS/JS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dentre outros.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Quiz JS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https://www.w3schools.com/js/js_quiz.asp</a:t>
            </a: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https://developer.mozilla.org/pt-BR/docs/Web/JavaScript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https://www.w3schools.com/jsref/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- </a:t>
            </a:r>
            <a:r>
              <a:rPr lang="en-US" b="1" dirty="0" err="1">
                <a:solidFill>
                  <a:srgbClr val="0070C0"/>
                </a:solidFill>
              </a:rPr>
              <a:t>Função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Invocando no HTML:&lt;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ola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”&gt;Resultado&lt;/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2: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4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HelloWorld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‘);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3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Função</a:t>
            </a:r>
            <a:r>
              <a:rPr lang="pt-BR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recursiva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Fatorial.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263356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Button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ações disparadas pela interação do usuário na página web.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Alguns eventos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recebe um click com o mouse;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ondblclick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click duplo com o mouse;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addEventListener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addEventListener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	</a:t>
            </a:r>
          </a:p>
        </p:txBody>
      </p:sp>
    </p:spTree>
    <p:extLst>
      <p:ext uri="{BB962C8B-B14F-4D97-AF65-F5344CB8AC3E}">
        <p14:creationId xmlns:p14="http://schemas.microsoft.com/office/powerpoint/2010/main" val="313237384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Mouse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onmouseover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o mouse está sobre;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onmouseout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o mouse sai do objeto;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onmousemove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o mouse é movido no elemento;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onmousedown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o clique do botão for pressionado;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o clique do mouse é liberado;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51371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Input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onfocus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disparado quando o elemento recebe o foco;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onchange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existe uma mudança no conteúdo;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onblur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o elemento perde o foco;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45647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Teclado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onkeydown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uma tecla é pressionada;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onkeypress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uma tecla é pressionada e solta;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uma tecla é solta sobre um elemento;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01665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Página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onload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a página terminou de ser carregada (body);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onresize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há um redimensionamento da janela.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07965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6631</TotalTime>
  <Words>2505</Words>
  <Application>Microsoft Office PowerPoint</Application>
  <PresentationFormat>Apresentação na tela (16:9)</PresentationFormat>
  <Paragraphs>346</Paragraphs>
  <Slides>40</Slides>
  <Notes>37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4" baseType="lpstr">
      <vt:lpstr>Arial</vt:lpstr>
      <vt:lpstr>Calibri</vt:lpstr>
      <vt:lpstr>Times New Roman</vt:lpstr>
      <vt:lpstr>Office Theme</vt:lpstr>
      <vt:lpstr>Desenvolvimento Web  JS</vt:lpstr>
      <vt:lpstr>Aulas 10 JS</vt:lpstr>
      <vt:lpstr>JS - Função</vt:lpstr>
      <vt:lpstr>JS - Função</vt:lpstr>
      <vt:lpstr>JS – Eventos Button</vt:lpstr>
      <vt:lpstr>JS – Eventos Mouse</vt:lpstr>
      <vt:lpstr>JS – Eventos Input</vt:lpstr>
      <vt:lpstr>JS – Eventos Teclado</vt:lpstr>
      <vt:lpstr>JS – Eventos Página</vt:lpstr>
      <vt:lpstr>JS – Eventos Button</vt:lpstr>
      <vt:lpstr>JS – Eventos Button</vt:lpstr>
      <vt:lpstr>JS – Eventos Página Web</vt:lpstr>
      <vt:lpstr>JS – Eventos Outros</vt:lpstr>
      <vt:lpstr>JS – Eventos Outros</vt:lpstr>
      <vt:lpstr>JS – Eventos Outros</vt:lpstr>
      <vt:lpstr>JS – Eventos Outros</vt:lpstr>
      <vt:lpstr>JS – Eventos Outros</vt:lpstr>
      <vt:lpstr>JS – Eventos Outros</vt:lpstr>
      <vt:lpstr>JS – Eventos Outros</vt:lpstr>
      <vt:lpstr>JS – Eventos Outros</vt:lpstr>
      <vt:lpstr>JS – Eventos: Tempo</vt:lpstr>
      <vt:lpstr>JS – Evento Tempo SetTimeout</vt:lpstr>
      <vt:lpstr>JS – Evento Tempo SetInterval</vt:lpstr>
      <vt:lpstr>JS – Classes</vt:lpstr>
      <vt:lpstr>JS – Classes</vt:lpstr>
      <vt:lpstr>JS – Manipulação de Datas</vt:lpstr>
      <vt:lpstr>JS – Manipulação de Datas</vt:lpstr>
      <vt:lpstr>JS – Manipulação de Datas</vt:lpstr>
      <vt:lpstr>JS – Manipulação de Datas</vt:lpstr>
      <vt:lpstr>JS – JSON</vt:lpstr>
      <vt:lpstr>JS – JSON Exemplo</vt:lpstr>
      <vt:lpstr>JS – JSON Exemplo: API viaCEP</vt:lpstr>
      <vt:lpstr>JS – Json Exemplo: API viaCEP</vt:lpstr>
      <vt:lpstr>JS – AppenChild</vt:lpstr>
      <vt:lpstr>JS – createElement/setAttibute</vt:lpstr>
      <vt:lpstr>Leitura Específica</vt:lpstr>
      <vt:lpstr>Aprenda+</vt:lpstr>
      <vt:lpstr>Dinâmica/Atividades</vt:lpstr>
      <vt:lpstr>Referências Bibliográficas</vt:lpstr>
      <vt:lpstr>Desenvolvimento Web  JS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1268</cp:revision>
  <dcterms:created xsi:type="dcterms:W3CDTF">2020-03-17T20:12:34Z</dcterms:created>
  <dcterms:modified xsi:type="dcterms:W3CDTF">2022-05-17T14:12:50Z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