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91" r:id="rId3"/>
    <p:sldId id="386" r:id="rId4"/>
    <p:sldId id="388" r:id="rId5"/>
    <p:sldId id="389" r:id="rId6"/>
    <p:sldId id="390" r:id="rId7"/>
    <p:sldId id="391" r:id="rId8"/>
    <p:sldId id="392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39" r:id="rId18"/>
    <p:sldId id="413" r:id="rId19"/>
    <p:sldId id="414" r:id="rId20"/>
    <p:sldId id="415" r:id="rId21"/>
    <p:sldId id="416" r:id="rId22"/>
    <p:sldId id="421" r:id="rId23"/>
    <p:sldId id="422" r:id="rId24"/>
    <p:sldId id="418" r:id="rId25"/>
    <p:sldId id="441" r:id="rId26"/>
    <p:sldId id="423" r:id="rId27"/>
    <p:sldId id="424" r:id="rId28"/>
    <p:sldId id="425" r:id="rId29"/>
    <p:sldId id="419" r:id="rId30"/>
    <p:sldId id="426" r:id="rId31"/>
    <p:sldId id="427" r:id="rId32"/>
    <p:sldId id="417" r:id="rId33"/>
    <p:sldId id="428" r:id="rId34"/>
    <p:sldId id="429" r:id="rId35"/>
    <p:sldId id="430" r:id="rId36"/>
    <p:sldId id="431" r:id="rId37"/>
    <p:sldId id="440" r:id="rId38"/>
    <p:sldId id="443" r:id="rId39"/>
    <p:sldId id="420" r:id="rId40"/>
    <p:sldId id="433" r:id="rId41"/>
    <p:sldId id="447" r:id="rId42"/>
    <p:sldId id="434" r:id="rId43"/>
    <p:sldId id="444" r:id="rId44"/>
    <p:sldId id="446" r:id="rId45"/>
    <p:sldId id="445" r:id="rId46"/>
    <p:sldId id="432" r:id="rId47"/>
    <p:sldId id="435" r:id="rId48"/>
    <p:sldId id="437" r:id="rId49"/>
    <p:sldId id="436" r:id="rId50"/>
    <p:sldId id="438" r:id="rId51"/>
    <p:sldId id="442" r:id="rId52"/>
    <p:sldId id="333" r:id="rId53"/>
    <p:sldId id="323" r:id="rId54"/>
    <p:sldId id="334" r:id="rId55"/>
    <p:sldId id="337" r:id="rId56"/>
    <p:sldId id="309" r:id="rId5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81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839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33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57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958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75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2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38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492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176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376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774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91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4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98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600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805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673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153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5948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3877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174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30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4639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035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88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0435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426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8971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428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2748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0327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82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sgenerator.com/html_tabl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apidtables.org/pt/web/tools/html-table-generato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r.godaddy.com/blog/o-que-e-mapa-do-site-como-pode-ajudar-seu-site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xml-sitemaps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worldstats.com/stats.htm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cmundo.com.br/" TargetMode="External"/><Relationship Id="rId5" Type="http://schemas.openxmlformats.org/officeDocument/2006/relationships/hyperlink" Target="https://canaltech.com.br/navegadores/" TargetMode="External"/><Relationship Id="rId4" Type="http://schemas.openxmlformats.org/officeDocument/2006/relationships/hyperlink" Target="https://gs.statcounter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sIof5xEJ_sP-fUk_qgOKjhtV25D_a438OowjG30xL1o/prefil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dos 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de fundo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opção feita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texto, a cor do 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comum na internet é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em tamanhos reduzidos,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links de funcionalidades para estas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permita o uso das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 e tamanho de uma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recurso não é o mais indicado, já que, mesmo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dimensões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tela,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 continua o mesmo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procedimento correto é utilizar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produzir a imagem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requerido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imagem dividida em diferentes áreas e cada área é interligada a um documento.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imagem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</a:t>
            </a:r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no cliente,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cliente-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https://www.w3schools.com/tags/tryit.asp?filename=tryhtml_areamap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map and area elements&lt;/h1&gt;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&gt;Click on the computer, the phone, or the cup of coffee to go to a new page and read more about the topic:&lt;/p&gt;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="workplace.jpg" alt="Workplace"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width="400" height="379"&gt;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="34,44,270,350" alt="Computer"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="computer.html"&gt;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="290,172,333,250" alt="Phone"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="phone.html"&gt;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shape="circle"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="337,300,44" alt="Cup of coffee"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="coffee.html"&gt;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&lt;/map&gt;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https://www.w3schools.com/tags/tag_map.asp</a:t>
            </a: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290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 Possui o atributo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incluir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https://www.tablesgenerator.com/html_tables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https://www.rapidtables.org/pt/web/tools/html-table-generator.html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756639" y="1697938"/>
            <a:ext cx="3138956" cy="3416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=“1”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142985" y="2109556"/>
            <a:ext cx="2561572" cy="26776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externo. Este elemento é mais usado para vincular as folhas de estilo e/ou para adicionar um ícone ao site.</a:t>
            </a:r>
          </a:p>
          <a:p>
            <a:pPr marL="0" indent="0" algn="just">
              <a:buNone/>
            </a:pPr>
            <a:endParaRPr lang="pt-BR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do ícone"/&gt;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447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externo, que contém instruções de script ou aponta para um arquivo de script externo por meio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lado do cliente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usos comuns para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imagem, validação de formulário e alterações dinâmicas de conteúdo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arquivo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antes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2284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1041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páginas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adotar elementos semânticos, ou seja,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significados.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Muitos sites contêm código HTML como: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="header"&gt;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para indicar navegação, cabeçalho e rodapé.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existem alguns elementos semânticos que podem ser usados ​​para definir diferentes partes de uma página web:</a:t>
            </a:r>
          </a:p>
        </p:txBody>
      </p:sp>
    </p:spTree>
    <p:extLst>
      <p:ext uri="{BB962C8B-B14F-4D97-AF65-F5344CB8AC3E}">
        <p14:creationId xmlns:p14="http://schemas.microsoft.com/office/powerpoint/2010/main" val="38196873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r>
              <a:rPr lang="en-US" b="1">
                <a:solidFill>
                  <a:srgbClr val="0070C0"/>
                </a:solidFill>
              </a:rPr>
              <a:t> 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5A11B-BF45-4B73-8D44-F820DD67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43" y="1063231"/>
            <a:ext cx="3407854" cy="40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0959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Main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especifica o conteúdo principal do documento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&gt;Chrome, Firefox e Edge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&lt;/main&gt;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6323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Header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representa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 introdutório ou um conjunto de links de navegação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normalmente contém: um ou mais elementos de título (&lt;h1&gt; - &lt;h6&gt;)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logotipo ou ícone / informações de autoria.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 HTML. No entanto,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não pode ser colocado dentro de um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outro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&lt;header&gt;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&gt;WWW&lt;/h1&gt;  &lt;p&gt;O que é?&lt;/p&gt;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&lt;/header&gt;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Rede mundial de computadores interligados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4510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Section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uma seção em um documento.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W3C: "Uma seção é um agrupamento temático de conteúdo, normalmente com um título".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Capítulos / Introdução / Novos itens / Informações de Contato.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&gt;W3C&lt;/h1&gt;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 W3C é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consórcio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normatizar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páginas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&lt;/section&gt;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2294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Article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especifica conteúdo independente e autocontido, deve ser possível distribuí-lo independentemente do resto do site.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Postagens do fórum / Postagens no blog / Comentários do usuário /Cartões de produtos / Artigos de jornal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&gt;HTML&lt;/h2&gt;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sites.&lt;/p&gt;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2064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Footer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rodapé para um documento ou seção, normalmente contém: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de autoria / Informações sobre direitos autorais / Informações de Contato 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do site / voltar ao topo links / documentos relacionados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		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&gt;Autor: Fulano de Tal&lt;/p&gt;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&lt;p&gt;&lt;a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="mailto: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fulanodetal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gmail.com"&gt;fulanodetal@gmail.com&lt;/a&gt;&lt;/p&gt;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49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links de navegação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todos os links de um documento devem estar dentro 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elemento.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destina-se apenas ao bloco principal de links de navegação.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Os navegadores, como leitores de tela para usuários com deficiência, podem usar esse elemento para determinar se devem omitir a renderização inicial desse conteúdo.</a:t>
            </a:r>
          </a:p>
        </p:txBody>
      </p:sp>
    </p:spTree>
    <p:extLst>
      <p:ext uri="{BB962C8B-B14F-4D97-AF65-F5344CB8AC3E}">
        <p14:creationId xmlns:p14="http://schemas.microsoft.com/office/powerpoint/2010/main" val="26812291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"&gt;Cadastros&lt;/a&gt;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"&gt;Terminal de Vendas&lt;/a&gt;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"&gt;Relatórios&lt;/a&gt;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"&gt;Sobre&lt;/a&gt;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8133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elemento de divisão HTML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genérico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conteúdo de fluxo, que de certa forma não representa nada.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agrupar elementos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fins de estilos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 ser 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somente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tiver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elemento de semântica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(tal como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HTML5,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obsoleto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381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ou uma 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 documento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como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elementos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que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facilmente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conteúdo pode ser colocado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&gt;!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Por padrão, os navegadores sempre colocam uma quebra de linha antes e depois do elemento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pois possui como padrão um display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3553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&gt;Divisão 01&lt;/p&gt;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1290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costuma ter entre seus principais atributos: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ID;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classe;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 título;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altura;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largura.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0901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com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os demais atributos já são considerados depreciados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Portanto, dessa forma,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definir a altura, a largura e a cor de fundo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próprio estilo 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assim como diversas outras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405349485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abbr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abreviação ou um acrônimo, como: “BNCC", "CSS", “”WWW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=“Base Nacional Comum Curricular"&gt;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documento de caráter normativo que define o conjunto orgânico e progressivo de aprendizagens essenciais que todos os alunos devem desenvolver ao longo das etapas e modalidades da Educação Básica.</a:t>
            </a:r>
          </a:p>
        </p:txBody>
      </p:sp>
    </p:spTree>
    <p:extLst>
      <p:ext uri="{BB962C8B-B14F-4D97-AF65-F5344CB8AC3E}">
        <p14:creationId xmlns:p14="http://schemas.microsoft.com/office/powerpoint/2010/main" val="312851846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sup e sub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coloca o texto sobrescrito e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texto subscrito.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documento de caráter normativo que define o conjunto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&gt;orgânico e progressivo&lt;/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 aprendizagens essenciais que todos os alunos devem desenvolver ao longo das etapas e modalidades da Educação Básica.</a:t>
            </a:r>
          </a:p>
        </p:txBody>
      </p:sp>
    </p:spTree>
    <p:extLst>
      <p:ext uri="{BB962C8B-B14F-4D97-AF65-F5344CB8AC3E}">
        <p14:creationId xmlns:p14="http://schemas.microsoft.com/office/powerpoint/2010/main" val="267287320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representa uma seção de um documento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contém controles interativos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ao usuário submeter informação a um determinado servidor web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utilizar as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pseudo-classes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:invalid para aplicar estilo a um elemento &lt;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5621003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=“http://www.google.com”&gt;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formulário HTML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do usuário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target,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a função de definir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do HTTP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será usado para enviar os dados –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GET/POST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63806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 o destino dos dados que foram coletados.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modo geral, o valor inserido nesse atributo é um URL.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="get"&gt;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&lt;/form&gt;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828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pode conter um ou mais dos seguintes elementos de formulário: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rows=99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cols=99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7728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7104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é bastante utilizada para construção de elementos no formulário, junto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&gt;Texto&lt;/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"Tipo"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""</a:t>
            </a:r>
          </a:p>
          <a:p>
            <a:pPr marL="447675" lvl="1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pt-BR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radio; date;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reset,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8342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7104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é bastante utilizada para ações de elementos do formulário:</a:t>
            </a:r>
          </a:p>
          <a:p>
            <a:pPr marL="447675" lvl="1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"Tipo"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“&gt;</a:t>
            </a:r>
          </a:p>
          <a:p>
            <a:pPr marL="447675" lvl="1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&lt;\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reset,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2005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clicamos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da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&lt;a&gt;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link utiliza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GET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método GET possui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capacidade para 2.048 caracteres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é utilizado para passar pequenas informações ao servidor.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408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488988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344993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="nome"&gt; Nome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="80“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="60“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363823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="range"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="50" /&gt; 100 +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="a"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="10" /&gt; =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"&gt;&lt;/output&gt;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84384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apropriada para um serviço internet, também é possível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linkar ou interligar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página web a esse serviço. Por exemplo, é possível 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sua página e o seu e-mail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Normalmente a conta de e-mail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SiteMap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arquivo nos formatos XML ou HTML que mostra os caminhos para as páginas do seu site, incluindo as categorias, imagens, vídeos e conteúdos em texto publicados.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lista com todas 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irá funcionar como uma espécie de guia para que os robôs das ferramentas de busca possam encontrar mais facilmente as pesquisas feitas pelos usuários.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https://br.godaddy.com/blog/o-que-e-mapa-do-site-como-pode-ajudar-seu-site/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Criação: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https://www.xml-sitemaps.com/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7747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Estatísticas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1. https://www.internetworldstats.com/stats.htm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2. https://gs.statcounter.com/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3. https://canaltech.com.br/navegadores/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https://www.tecmundo.com.br/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14671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HTML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https://docs.google.com/forms/d/1sIof5xEJ_sP-fUk_qgOKjhtV25D_a438OowjG30xL1o/prefill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 do Wikipédia,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documento que deseja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nome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precedido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&gt;Java Script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em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4723</TotalTime>
  <Words>3942</Words>
  <Application>Microsoft Office PowerPoint</Application>
  <PresentationFormat>Apresentação na tela (16:9)</PresentationFormat>
  <Paragraphs>403</Paragraphs>
  <Slides>56</Slides>
  <Notes>53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0" baseType="lpstr">
      <vt:lpstr>Arial</vt:lpstr>
      <vt:lpstr>Calibri</vt:lpstr>
      <vt:lpstr>Times New Roman</vt:lpstr>
      <vt:lpstr>Office Theme</vt:lpstr>
      <vt:lpstr>Desenvolvimento Web  HTML</vt:lpstr>
      <vt:lpstr>Aulas 04 HTML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Imagens Mapeadas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HTML – Link</vt:lpstr>
      <vt:lpstr>HTML – Script</vt:lpstr>
      <vt:lpstr>HTML – Script</vt:lpstr>
      <vt:lpstr>HTML – Tags Semânticas</vt:lpstr>
      <vt:lpstr>HTML – Tags Semânticas *</vt:lpstr>
      <vt:lpstr>HTML – Main</vt:lpstr>
      <vt:lpstr>HTML – Header</vt:lpstr>
      <vt:lpstr>HTML – Section</vt:lpstr>
      <vt:lpstr>HTML – Article</vt:lpstr>
      <vt:lpstr>HTML – Footer</vt:lpstr>
      <vt:lpstr>HTML – Nav</vt:lpstr>
      <vt:lpstr>HTML – Nav</vt:lpstr>
      <vt:lpstr>HTML – Div</vt:lpstr>
      <vt:lpstr>HTML – Div</vt:lpstr>
      <vt:lpstr>HTML – Div</vt:lpstr>
      <vt:lpstr>HTML – Div</vt:lpstr>
      <vt:lpstr>HTML – Div</vt:lpstr>
      <vt:lpstr>HTML – abbr</vt:lpstr>
      <vt:lpstr>HTML – sup e sub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SiteMap</vt:lpstr>
      <vt:lpstr>HTML – Estatísticas/Conteúdos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931</cp:revision>
  <dcterms:created xsi:type="dcterms:W3CDTF">2020-03-17T20:12:34Z</dcterms:created>
  <dcterms:modified xsi:type="dcterms:W3CDTF">2022-03-29T12:37:06Z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