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2"/>
    <p:sldId id="291" r:id="rId3"/>
    <p:sldId id="396" r:id="rId4"/>
    <p:sldId id="404" r:id="rId5"/>
    <p:sldId id="403" r:id="rId6"/>
    <p:sldId id="460" r:id="rId7"/>
    <p:sldId id="405" r:id="rId8"/>
    <p:sldId id="402" r:id="rId9"/>
    <p:sldId id="413" r:id="rId10"/>
    <p:sldId id="398" r:id="rId11"/>
    <p:sldId id="407" r:id="rId12"/>
    <p:sldId id="414" r:id="rId13"/>
    <p:sldId id="415" r:id="rId14"/>
    <p:sldId id="439" r:id="rId15"/>
    <p:sldId id="443" r:id="rId16"/>
    <p:sldId id="444" r:id="rId17"/>
    <p:sldId id="440" r:id="rId18"/>
    <p:sldId id="441" r:id="rId19"/>
    <p:sldId id="442" r:id="rId20"/>
    <p:sldId id="397" r:id="rId21"/>
    <p:sldId id="409" r:id="rId22"/>
    <p:sldId id="408" r:id="rId23"/>
    <p:sldId id="412" r:id="rId24"/>
    <p:sldId id="410" r:id="rId25"/>
    <p:sldId id="411" r:id="rId26"/>
    <p:sldId id="427" r:id="rId27"/>
    <p:sldId id="429" r:id="rId28"/>
    <p:sldId id="428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23" r:id="rId39"/>
    <p:sldId id="424" r:id="rId40"/>
    <p:sldId id="425" r:id="rId41"/>
    <p:sldId id="426" r:id="rId42"/>
    <p:sldId id="401" r:id="rId43"/>
    <p:sldId id="416" r:id="rId44"/>
    <p:sldId id="399" r:id="rId45"/>
    <p:sldId id="417" r:id="rId46"/>
    <p:sldId id="422" r:id="rId47"/>
    <p:sldId id="400" r:id="rId48"/>
    <p:sldId id="419" r:id="rId49"/>
    <p:sldId id="446" r:id="rId50"/>
    <p:sldId id="450" r:id="rId51"/>
    <p:sldId id="447" r:id="rId52"/>
    <p:sldId id="449" r:id="rId53"/>
    <p:sldId id="421" r:id="rId54"/>
    <p:sldId id="420" r:id="rId55"/>
    <p:sldId id="445" r:id="rId56"/>
    <p:sldId id="452" r:id="rId57"/>
    <p:sldId id="453" r:id="rId58"/>
    <p:sldId id="418" r:id="rId59"/>
    <p:sldId id="457" r:id="rId60"/>
    <p:sldId id="451" r:id="rId61"/>
    <p:sldId id="458" r:id="rId62"/>
    <p:sldId id="454" r:id="rId63"/>
    <p:sldId id="456" r:id="rId64"/>
    <p:sldId id="455" r:id="rId65"/>
    <p:sldId id="333" r:id="rId66"/>
    <p:sldId id="459" r:id="rId67"/>
    <p:sldId id="323" r:id="rId68"/>
    <p:sldId id="334" r:id="rId69"/>
    <p:sldId id="337" r:id="rId70"/>
    <p:sldId id="309" r:id="rId7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2" d="100"/>
          <a:sy n="92" d="100"/>
        </p:scale>
        <p:origin x="162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50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04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55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47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78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112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602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247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77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440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743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277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18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067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457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82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996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712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09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12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170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274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398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5437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561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677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807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5795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99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7917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2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87616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9931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487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8883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3190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2543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7874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21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2432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07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9636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95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191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261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5092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1902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4413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2991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8753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68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119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776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93105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6069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23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8887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6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9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12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rquivo.php?x=9&amp;y=5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yphp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etbrains.com/pt-br/phpstor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como-conectar-php-com-mysql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hp-pdo-como-criar-sua-primeira-conexao/39007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pt_br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dev.mysql.com/downloads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evmedia.com.br/php-pdo-como-criar-sua-primeira-conexao/39007" TargetMode="External"/><Relationship Id="rId4" Type="http://schemas.openxmlformats.org/officeDocument/2006/relationships/hyperlink" Target="https://www.w3schools.com/php/default.asp" TargetMode="Externa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pt.stackoverflow.com/questions/16288/fechar-conex%c3%a3o-pdo" TargetMode="External"/><Relationship Id="rId3" Type="http://schemas.openxmlformats.org/officeDocument/2006/relationships/hyperlink" Target="https://www.devmedia.com.br/php-pdo-como-criar-sua-primeira-conexao/39007" TargetMode="External"/><Relationship Id="rId7" Type="http://schemas.openxmlformats.org/officeDocument/2006/relationships/hyperlink" Target="https://stackoverflow.com/questions/8640808/php-pdo-prepared-delete-why-does-this-fail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onsieurbricole.wordpress.com/2009/10/20/php-how-to-insert-data-into-database-using-pdo-registry-system-in-php/" TargetMode="External"/><Relationship Id="rId5" Type="http://schemas.openxmlformats.org/officeDocument/2006/relationships/hyperlink" Target="https://www.hostinger.com.br/tutoriais/como-inserir-dados-no-mysql-com-php" TargetMode="External"/><Relationship Id="rId4" Type="http://schemas.openxmlformats.org/officeDocument/2006/relationships/hyperlink" Target="http://www.bosontreinamentos.com.br/php-programming/curso-de-php-consulta-com-pesquisa-de-dados-em-banco-mysql/" TargetMode="External"/><Relationship Id="rId9" Type="http://schemas.openxmlformats.org/officeDocument/2006/relationships/hyperlink" Target="https://codigosimples.net/2017/02/27/usando-extensao-mssql-para-o-vscode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H1WDI9l0I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4xvCT7UPY3k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conversão);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=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)”4”;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rela,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existe (utilizar números inteiros);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false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/0;</a:t>
            </a:r>
          </a:p>
        </p:txBody>
      </p:sp>
    </p:spTree>
    <p:extLst>
      <p:ext uri="{BB962C8B-B14F-4D97-AF65-F5344CB8AC3E}">
        <p14:creationId xmlns:p14="http://schemas.microsoft.com/office/powerpoint/2010/main" val="34552669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em memória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manipulação de valores.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Necessário iniciar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“maria”;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3;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+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x++;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 = 1.78;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= 13;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false;</a:t>
            </a:r>
          </a:p>
        </p:txBody>
      </p:sp>
    </p:spTree>
    <p:extLst>
      <p:ext uri="{BB962C8B-B14F-4D97-AF65-F5344CB8AC3E}">
        <p14:creationId xmlns:p14="http://schemas.microsoft.com/office/powerpoint/2010/main" val="6876333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Referência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informa ao SO que o conteúdo da variável será atualizado por referência.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&amp;x;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13; // logo y também será 13</a:t>
            </a:r>
          </a:p>
        </p:txBody>
      </p:sp>
    </p:spTree>
    <p:extLst>
      <p:ext uri="{BB962C8B-B14F-4D97-AF65-F5344CB8AC3E}">
        <p14:creationId xmlns:p14="http://schemas.microsoft.com/office/powerpoint/2010/main" val="18618544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(variants)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=&gt; informa ao SO que será criado uma variável com base no conteúdo de uma variável com um novo conteúdo.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“fruta”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“uva”;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$feira. ” ”. $fruta; // feira = “fruta” e fruta = “uva”</a:t>
            </a:r>
          </a:p>
        </p:txBody>
      </p:sp>
    </p:spTree>
    <p:extLst>
      <p:ext uri="{BB962C8B-B14F-4D97-AF65-F5344CB8AC3E}">
        <p14:creationId xmlns:p14="http://schemas.microsoft.com/office/powerpoint/2010/main" val="24180838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$vetor[0] = 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3, 9);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$lista[] = 5; // Inclui o elemento no final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valorInicial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15, 5);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equivalente 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(3, 8, 13)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$v) {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“$v”;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50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último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elemento do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9211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decrescente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679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Personalizadas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9, 3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personalizado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($lista[4]); // Desaloca o elemento da posição 4.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95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Associativos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“4378”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“nome”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“idade”=&gt; 17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"$lista[nome]";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($lista[“nome”]);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[“altura”] = 1.55;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“ };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 =&gt; $valor)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$valor “ };</a:t>
            </a:r>
          </a:p>
        </p:txBody>
      </p:sp>
    </p:spTree>
    <p:extLst>
      <p:ext uri="{BB962C8B-B14F-4D97-AF65-F5344CB8AC3E}">
        <p14:creationId xmlns:p14="http://schemas.microsoft.com/office/powerpoint/2010/main" val="10361273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Matriz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9),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3),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2) 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3x2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$matriz[2][1] = -3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Atribuindo um elemento a matriz.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($matriz);</a:t>
            </a:r>
          </a:p>
        </p:txBody>
      </p:sp>
    </p:spTree>
    <p:extLst>
      <p:ext uri="{BB962C8B-B14F-4D97-AF65-F5344CB8AC3E}">
        <p14:creationId xmlns:p14="http://schemas.microsoft.com/office/powerpoint/2010/main" val="28297898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12 e 13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 &lt;/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&gt;”;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25378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Concatenação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concatenar, juntar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necessário utilizar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(.).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imprimir,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 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 está em aspas duplas.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$nome. ” “ .$sobrenome;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   $sobrenome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69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); ^; %*/; +-;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&lt;; &gt;=; &lt;=; !=; ==; ===;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 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8; $n2 = 6; $n3 = 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$soma = $n1 + $n2 + $n3;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soma:”. ($n1 + $n2 + $n3); // ou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991283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Incrementos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++$n1;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$n1++;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--$n1;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$n1--;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017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valor absoluto;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$variável)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potência;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raiz quadrada;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matemático;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cima sempre;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baixo sempre;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parte inteira do número;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“,”,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“.”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(“Y”); // Ano com 4 dígitos; y, ano com 2 dígitos.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437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 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($soma);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503128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impressão com texto formatado;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custa R$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$produto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metacaracteres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=inteiros,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imprime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$lista[0] = 12; $lista[1] = 4; $lista[2] = 8; $lista[3] = -3;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exibe os tipos dos elementos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$lista2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9, 0, 3);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($lista2);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var_export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082514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tamanho,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false)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quebra de texto;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$texto = “Curso de PHP, características da linguagem”;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$retorno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($texto);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$retorno;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tamanho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=“Salvador”;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1405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no início e fim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esquerda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direita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8393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quantidade de palavras de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Bahia.”, 0);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parâmetros: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=p/palavra;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=gera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 palavra/índice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87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chamava-se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de contagem,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sua evolução,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ser chamada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nterpreter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integrar com BD,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ypertext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Gutmans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Zeev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Suraski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p/palavra com base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”, 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texto separando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$lista[0] = 32;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$lista[1] = 27;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$lista[2] = 43;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$lista);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32&amp;27&amp;43</a:t>
            </a:r>
          </a:p>
        </p:txBody>
      </p:sp>
    </p:spTree>
    <p:extLst>
      <p:ext uri="{BB962C8B-B14F-4D97-AF65-F5344CB8AC3E}">
        <p14:creationId xmlns:p14="http://schemas.microsoft.com/office/powerpoint/2010/main" val="308554312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ASC 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letra digitada no teclado com base no código;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(74);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Letra J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código do caractere digitado no teclado;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Código 74</a:t>
            </a:r>
          </a:p>
        </p:txBody>
      </p:sp>
    </p:spTree>
    <p:extLst>
      <p:ext uri="{BB962C8B-B14F-4D97-AF65-F5344CB8AC3E}">
        <p14:creationId xmlns:p14="http://schemas.microsoft.com/office/powerpoint/2010/main" val="299484896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baixa;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3050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Primeira letra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 primeira letra de cada palavra em caixa alta;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inverte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 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705430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Carne”, 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arne”,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Contar a quantidade de ocorrência da palavra;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 e filho”, “filho”)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2 ocorrências</a:t>
            </a:r>
          </a:p>
        </p:txBody>
      </p:sp>
    </p:spTree>
    <p:extLst>
      <p:ext uri="{BB962C8B-B14F-4D97-AF65-F5344CB8AC3E}">
        <p14:creationId xmlns:p14="http://schemas.microsoft.com/office/powerpoint/2010/main" val="100539072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Ex1: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0, 4)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Ex2: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6)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-5)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filho</a:t>
            </a:r>
          </a:p>
        </p:txBody>
      </p:sp>
    </p:spTree>
    <p:extLst>
      <p:ext uri="{BB962C8B-B14F-4D97-AF65-F5344CB8AC3E}">
        <p14:creationId xmlns:p14="http://schemas.microsoft.com/office/powerpoint/2010/main" val="178910749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tam_max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caractere, parâmetro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Inclui caractere;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“#”, STR_PAD_RIGHT);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repete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(“w”, 3)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7889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str_ireplace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8302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nomeDaFuncao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($a, $b){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$r = $a + $b; 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$r;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7);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867582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 um vetor de parâmetros.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retorna a quantidade de argumentos.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$vetor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$soma = 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x++)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$soma += $vetor[$x];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7, 3, 5, 2); 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63262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Última 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8.1.5 (14 de abril de 2022)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dinâmica e fraca gradual.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Server-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 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em PHP 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finalizadas com 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122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Passagem de 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Por valor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referência (&amp;)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(&amp;$a){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+= $a + 3;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$a;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 = 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($n); 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$n;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101035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(Include/Require)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482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instruções servem para integrar uma biblioteca em um código PHP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Não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include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$resultado = soma(3, 8);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$resultado”;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utilizada para não repetir a inclusão no código.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8727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GET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http://localhost/arquivo.php?x=9&amp;y=5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703461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Idade:&lt;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testar o valor que vem da URL.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 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? 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”]: 0;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679119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if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	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“Reprovado” }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elsefi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626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747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6254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	{ instruções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Repita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10; $x++)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$variável) {  instruções;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1972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capturar erros ocorridos durante à execução de um programa.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dizer que o bloco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bloco protegido, pois, caso ocorra algum problema, à execução do código será direcionado ao bloco catch correspondente. (Fatal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Uncaught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Uma exceção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Exceção irá "desempilhar"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try...catch 	2. try...finally		3.try...catch...finally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9218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fazer operação no banco de dados", 1);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"\n";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"Fechou a conexão com o banco de dados\n";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346980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de Ambientes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https://www.easyphp.org/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XAMPP); 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gravar 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depende da versão instalada.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Laragon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https://www.jetbrains.com/pt-br/phpstorm/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97978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($x, $y) {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$x / $y;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possível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zero’);</a:t>
            </a:r>
          </a:p>
          <a:p>
            <a:pPr marL="891540" lvl="2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};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echo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6927579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$e-&gt;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042555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59207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Namespaces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uma forma de encapsular itens, ou seja, agrupar classes, interfaces, funções e constantes relacionadas.</a:t>
            </a:r>
          </a:p>
          <a:p>
            <a:pPr marL="0" indent="0" algn="just">
              <a:buNone/>
            </a:pPr>
            <a:endParaRPr lang="pt-BR" sz="2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Namespaces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declarados utilizando a palavra-chave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arquivo que contenha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realizar a declaração do mesmo logo no inicio, antes de qualquer código.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// </a:t>
            </a:r>
            <a:r>
              <a:rPr lang="pt-BR" sz="2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alias; 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Modulo as M;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18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Seções</a:t>
            </a:r>
            <a:r>
              <a:rPr lang="en-US" b="1" dirty="0">
                <a:solidFill>
                  <a:srgbClr val="0070C0"/>
                </a:solidFill>
              </a:rPr>
              <a:t>/Cookies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Sessões(server) e cookies(browser)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que dados sejam persistentes entre várias requisições de usuários.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persistências dependentes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realizadas no lado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PHP puro você pode acessá-los através das variáveis globais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$_SESSION e $_COOKIE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respectivamente.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1583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Conexão</a:t>
            </a:r>
            <a:r>
              <a:rPr lang="en-US" b="1" dirty="0">
                <a:solidFill>
                  <a:srgbClr val="0070C0"/>
                </a:solidFill>
              </a:rPr>
              <a:t> com BD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Maneiras de Conectar um Script PHP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(Biblioteca exclusiva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(PHP Data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(Conexão com vários banco de dados).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https://www.hostinger.com.br/tutoriais/como-conectar-php-com-mysql/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5929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com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Data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módulo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montado sob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cujo objetivo é prover uma padronização da forma com que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comunica com um banco de dados relacional.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Poderá fazer consultas e disparar comandos utilizando classes e métodos.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principal vantagem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sobre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está no suporte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 12 diferentes tipos de banco de dados, em oposição ao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suporta apenas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50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 err="1">
                <a:solidFill>
                  <a:srgbClr val="FF0000"/>
                </a:solidFill>
              </a:rPr>
              <a:t>mysqli_connect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acadCIEL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(!$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(“Falha na Conexão: " 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mysqli_connect_error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"Conectado com sucesso!!!";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76642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pt-BR" b="1" dirty="0" err="1">
                <a:solidFill>
                  <a:srgbClr val="FF0000"/>
                </a:solidFill>
              </a:rPr>
              <a:t>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“???";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“???";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set_charset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'utf8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"falha conexão: (".$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")".$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"BD conectado com sucesso!!!";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 }</a:t>
            </a:r>
          </a:p>
        </p:txBody>
      </p:sp>
    </p:spTree>
    <p:extLst>
      <p:ext uri="{BB962C8B-B14F-4D97-AF65-F5344CB8AC3E}">
        <p14:creationId xmlns:p14="http://schemas.microsoft.com/office/powerpoint/2010/main" val="1235422409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</a:t>
            </a:r>
            <a:r>
              <a:rPr lang="en-US" b="1" dirty="0">
                <a:solidFill>
                  <a:srgbClr val="FF0000"/>
                </a:solidFill>
              </a:rPr>
              <a:t>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mysql:host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=localhost:3306;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.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Connection 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PDO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PDO::ATTR_ERRMODE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PDO::ERRMODE_EXCEPTION);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PDO::MYSQL_ATTR_INIT_COMMAND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"SET NAMES 'utf8'");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equivalente ao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("Falha na Conexão com o BD MySQL!!!"); // . 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//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(PDO::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getAvailableDrivers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808273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Adotado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AMPP: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PHP + Perl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qualquer SO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https://www.apachefriends.org/pt_br/index.html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Banco de dados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https://dev.mysql.com/downloads/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(Editor de código)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https://code.visualstudio.com/Download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05116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</a:t>
            </a:r>
            <a:r>
              <a:rPr lang="en-US" b="1" dirty="0" err="1">
                <a:solidFill>
                  <a:srgbClr val="FF0000"/>
                </a:solidFill>
              </a:rPr>
              <a:t>mysqli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Preenchendo a tabela com os dados do banco: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NAME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retornar dados");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($registro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($resultado))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$id = $registro['ID'];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$registro['NAME’];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3707929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'];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"&lt;p&gt;{$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['ID']} 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['NAME']}&lt;/p&gt;";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07394851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Insert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(NAME)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')");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department (NAME)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')";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('Inserido com sucesso!!!’);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BD");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21969552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Delete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59;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parâmetro que vem do formulário, $_GET[“Id”];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 //$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BindParam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PDO::PARAM_INT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('Excluído com sucesso!!!’);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delete no BD"); 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80359361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Update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Social'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55;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vindo do formulário HTML,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[“id”] ou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[“id”]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('Alterado com sucesso!!!');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na atualização no BD");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92111837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https://www.php.net/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https://www.w3schools.com/php/default.asp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Leituras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http://www.bosontreinamentos.com.br/php-programming/curso-de-php-consulta-com-pesquisa-de-dados-em-banco-mysql/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https://www.hostinger.com.br/tutoriais/como-inserir-dados-no-mysql-com-php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https://monsieurbricole.wordpress.com/2009/10/20/php-how-to-insert-data-into-database-using-pdo-registry-system-in-php/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https://stackoverflow.com/questions/8640808/php-pdo-prepared-delete-why-does-this-fail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https://pt.stackoverflow.com/questions/16288/fechar-conex%c3%a3o-pdo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https://codigosimples.net/2017/02/27/usando-extensao-mssql-para-o-vscode/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185216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Construindo classes no PHP orientado a objetos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https://www.youtube.com/watch?v=xoH1WDI9l0I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OOP in PHP – Part 1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https://www.youtube.com/watch?v=4xvCT7UPY3k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https://www.w3schools.com/php/php_quiz.asp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85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Desarrollo web con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mysqul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y 5: disco compacto. Madrid, España: Anaya Multimedia, 2005.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DALL'OGLIO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Pablo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PHP Programando com orientação a Objetos.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2018.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O'Reilly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Media, Inc.", 2002.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Gerais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de ambiente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2. Extensões Gerais PHP: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Intelephense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PHP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=&gt;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ctrl+shift+p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acrescentar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configuração: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php.validate.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executablePath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“c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:\\xampp\\php\\php.exe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php.suggest.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proxyAuthorization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62167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Super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</a:p>
          <a:p>
            <a:pPr marL="2766060" lvl="6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executar um arquivo em PHP no browser,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127.0.0.1)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7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bloco -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 */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67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11995</TotalTime>
  <Words>5480</Words>
  <Application>Microsoft Office PowerPoint</Application>
  <PresentationFormat>Apresentação na tela (16:9)</PresentationFormat>
  <Paragraphs>604</Paragraphs>
  <Slides>70</Slides>
  <Notes>67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5" baseType="lpstr">
      <vt:lpstr>Arial</vt:lpstr>
      <vt:lpstr>Calibri</vt:lpstr>
      <vt:lpstr>Times New Roman</vt:lpstr>
      <vt:lpstr>Wingdings</vt:lpstr>
      <vt:lpstr>Office Theme</vt:lpstr>
      <vt:lpstr>Desenvolvimento Web  PHP</vt:lpstr>
      <vt:lpstr>Aulas 12 e 13 PHP</vt:lpstr>
      <vt:lpstr>PHP – Características</vt:lpstr>
      <vt:lpstr>PHP – Características</vt:lpstr>
      <vt:lpstr>PHP – Exemplos de Ambientes</vt:lpstr>
      <vt:lpstr>PHP – Ambiente Adotado</vt:lpstr>
      <vt:lpstr>PHP – Ambiente VS Code</vt:lpstr>
      <vt:lpstr>PHP – Super Tag</vt:lpstr>
      <vt:lpstr>PHP – Comentários</vt:lpstr>
      <vt:lpstr>PHP – Tipos de Primitivos</vt:lpstr>
      <vt:lpstr>PHP – Variáveis/Atribuição</vt:lpstr>
      <vt:lpstr>PHP – Variáveis por Referência</vt:lpstr>
      <vt:lpstr>PHP – Variáveis Variáveis (variants)</vt:lpstr>
      <vt:lpstr>PHP – Variáveis Arrays</vt:lpstr>
      <vt:lpstr>PHP – Variáveis Arrays Métodos</vt:lpstr>
      <vt:lpstr>PHP – Variáveis Arrays Métodos</vt:lpstr>
      <vt:lpstr>PHP – Variáveis Arrays Personalizadas</vt:lpstr>
      <vt:lpstr>PHP – Variáveis Arrays Associativos</vt:lpstr>
      <vt:lpstr>PHP – Variáveis Arrays Matriz</vt:lpstr>
      <vt:lpstr>PHP – Saída de Dados</vt:lpstr>
      <vt:lpstr>PHP – Concatenação</vt:lpstr>
      <vt:lpstr>PHP – Operadores</vt:lpstr>
      <vt:lpstr>PHP – Operadores Incrementos</vt:lpstr>
      <vt:lpstr>PHP – Funções Internas</vt:lpstr>
      <vt:lpstr>PHP – Funções Internas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Próprias</vt:lpstr>
      <vt:lpstr>PHP – Funções Próprias</vt:lpstr>
      <vt:lpstr>PHP – Funções Próprias</vt:lpstr>
      <vt:lpstr>PHP – Funções (Include/Require)</vt:lpstr>
      <vt:lpstr>PHP – Entrada de Dados GET</vt:lpstr>
      <vt:lpstr>PHP – Entrada de Dados Form</vt:lpstr>
      <vt:lpstr>PHP – Estrutura de Seleção if</vt:lpstr>
      <vt:lpstr>PHP – Estrutura de Seleção switch</vt:lpstr>
      <vt:lpstr>PHP – Estrutura de Seleção switch</vt:lpstr>
      <vt:lpstr>PHP – Estrutura de Repetição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Namespaces</vt:lpstr>
      <vt:lpstr>PHP – Seções/Cookies</vt:lpstr>
      <vt:lpstr>PHP – Conexão com BD</vt:lpstr>
      <vt:lpstr>PHP – BD MySQL com PDO</vt:lpstr>
      <vt:lpstr>PHP – BD MySQL with mysqli_connect</vt:lpstr>
      <vt:lpstr>PHP – BD MySQL with mysqli</vt:lpstr>
      <vt:lpstr>PHP – BD MySQL with PDO</vt:lpstr>
      <vt:lpstr>PHP – MySQL Consulta with mysqli</vt:lpstr>
      <vt:lpstr>PHP – MySQL Consulta with PDO</vt:lpstr>
      <vt:lpstr>PHP – MySQL Transações Insert</vt:lpstr>
      <vt:lpstr>PHP – MySQL Transações Delete</vt:lpstr>
      <vt:lpstr>PHP – MySQL Transações Update</vt:lpstr>
      <vt:lpstr>Leitura Específica</vt:lpstr>
      <vt:lpstr>Outras Leituras</vt:lpstr>
      <vt:lpstr>Aprenda+</vt:lpstr>
      <vt:lpstr>Dinâmica/Atividades</vt:lpstr>
      <vt:lpstr>Referências Bibliográficas</vt:lpstr>
      <vt:lpstr>Desenvolvimento Web 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1706</cp:revision>
  <dcterms:created xsi:type="dcterms:W3CDTF">2020-03-17T20:12:34Z</dcterms:created>
  <dcterms:modified xsi:type="dcterms:W3CDTF">2022-05-24T17:26:26Z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