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91" r:id="rId3"/>
    <p:sldId id="386" r:id="rId4"/>
    <p:sldId id="434" r:id="rId5"/>
    <p:sldId id="435" r:id="rId6"/>
    <p:sldId id="436" r:id="rId7"/>
    <p:sldId id="433" r:id="rId8"/>
    <p:sldId id="432" r:id="rId9"/>
    <p:sldId id="394" r:id="rId10"/>
    <p:sldId id="395" r:id="rId11"/>
    <p:sldId id="387" r:id="rId12"/>
    <p:sldId id="388" r:id="rId13"/>
    <p:sldId id="389" r:id="rId14"/>
    <p:sldId id="396" r:id="rId15"/>
    <p:sldId id="397" r:id="rId16"/>
    <p:sldId id="399" r:id="rId17"/>
    <p:sldId id="390" r:id="rId18"/>
    <p:sldId id="403" r:id="rId19"/>
    <p:sldId id="404" r:id="rId20"/>
    <p:sldId id="391" r:id="rId21"/>
    <p:sldId id="392" r:id="rId22"/>
    <p:sldId id="398" r:id="rId23"/>
    <p:sldId id="400" r:id="rId24"/>
    <p:sldId id="401" r:id="rId25"/>
    <p:sldId id="402" r:id="rId26"/>
    <p:sldId id="406" r:id="rId27"/>
    <p:sldId id="405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  <p:sldId id="423" r:id="rId45"/>
    <p:sldId id="424" r:id="rId46"/>
    <p:sldId id="425" r:id="rId47"/>
    <p:sldId id="426" r:id="rId48"/>
    <p:sldId id="427" r:id="rId49"/>
    <p:sldId id="428" r:id="rId50"/>
    <p:sldId id="429" r:id="rId51"/>
    <p:sldId id="430" r:id="rId52"/>
    <p:sldId id="431" r:id="rId53"/>
    <p:sldId id="333" r:id="rId54"/>
    <p:sldId id="323" r:id="rId55"/>
    <p:sldId id="334" r:id="rId56"/>
    <p:sldId id="337" r:id="rId57"/>
    <p:sldId id="309" r:id="rId5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25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609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532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43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71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027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757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286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680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75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749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396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0158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6169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409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842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5287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923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804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1091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12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194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903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4382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3675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3339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4289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414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0399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794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647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942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6979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55963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17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7581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3981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4561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5556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2783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4524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206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4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80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118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058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48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80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0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mupCznyGq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flexbox-ou-css-grid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velhobit.com.br/design/3-dicas-rapidas-de-css-para-facilitar-leitura-de-conteudo-do-seu-site-ou-blog.htm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ooks.google.com.br/books?hl=pt-BR&amp;lr=&amp;id=04cbCgAAQBAJ&amp;oi=fnd&amp;pg=PT5&amp;dq=Estiliza%C3%A7%C3%A3o+CSS+HTML&amp;ots=JttwDQX0Za&amp;sig=hDatOrM6nS37uFMOHLHtxBcaNeA#v=onepage&amp;q=Estiliza%C3%A7%C3%A3o%20CSS%20HTML&amp;f=false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THC78giGQ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oogle.com.br/search?q=css+box+model&amp;num=100&amp;source=lnms&amp;tbm=isch&amp;sa=X&amp;ved=0ahUKEwioi_HwxZPYAhWJIZAKHTRVCYAQ_AUICigB&amp;biw=1366&amp;bih=677" TargetMode="External"/><Relationship Id="rId4" Type="http://schemas.openxmlformats.org/officeDocument/2006/relationships/hyperlink" Target="https://www.youtube.com/watch?v=Tfjd5yzCaxk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quiz.asp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CSS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 o conteúdo da representação visual do site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Utilizando 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alterar a cor do texto e do fundo, fonte e espaçamento entre parágrafos.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criar tabelas, usar variações de layouts, ajustar imagens para suas respectivas telas e assim por diante.</a:t>
            </a:r>
          </a:p>
        </p:txBody>
      </p:sp>
    </p:spTree>
    <p:extLst>
      <p:ext uri="{BB962C8B-B14F-4D97-AF65-F5344CB8AC3E}">
        <p14:creationId xmlns:p14="http://schemas.microsoft.com/office/powerpoint/2010/main" val="13747123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-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podem ser: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 (incorporado), Externo(CSS)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na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HEAD, para o HTML em execução.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a estilização num arquivo externo .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HTML.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em elementos específicos que possem o atributo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42369506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Folha de </a:t>
            </a:r>
            <a:r>
              <a:rPr lang="en-US" b="1" dirty="0" err="1">
                <a:solidFill>
                  <a:srgbClr val="0070C0"/>
                </a:solidFill>
              </a:rPr>
              <a:t>Estilo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folha de estilos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bem simples. Basta abrir sua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criar um documento novo na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projeto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Depois de criado, salve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mesmo sem ainda ter escrito nada (este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que define um arquivo ser reconhecido pelo navegador como a folha de estilo.</a:t>
            </a:r>
          </a:p>
        </p:txBody>
      </p:sp>
    </p:spTree>
    <p:extLst>
      <p:ext uri="{BB962C8B-B14F-4D97-AF65-F5344CB8AC3E}">
        <p14:creationId xmlns:p14="http://schemas.microsoft.com/office/powerpoint/2010/main" val="13058057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Integrar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ao</a:t>
            </a:r>
            <a:r>
              <a:rPr lang="en-US" b="1" dirty="0">
                <a:solidFill>
                  <a:srgbClr val="0070C0"/>
                </a:solidFill>
              </a:rPr>
              <a:t>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salvar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precisamos integrar o arquivo em nosso arquivo HTML, porque é ele quem vai carregar o CSS. E é com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referência que o HTML esteriliza sua página Web, veja: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vai indicar ao HTML que tem um arquivo CSS para ser adicionado à  página. Isto deve ser adicionado dentro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do seu HTML.</a:t>
            </a:r>
          </a:p>
        </p:txBody>
      </p:sp>
    </p:spTree>
    <p:extLst>
      <p:ext uri="{BB962C8B-B14F-4D97-AF65-F5344CB8AC3E}">
        <p14:creationId xmlns:p14="http://schemas.microsoft.com/office/powerpoint/2010/main" val="39311166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aponta para 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você deseja estilizar. O bloco de declaração contém uma ou mais declarações separadas por ponto e vírgula.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declaração inclui um nome de propriedade CSS e um valor, separados por dois pontos. Uma declaração CSS sempre termina com um ponto-e-vírgula e os blocos de declaração são cercados por chaves.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(Regra)</a:t>
            </a:r>
            <a:endParaRPr lang="pt-BR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{PROPRIEDADE: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436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16px;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05734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Nomenclatura de </a:t>
            </a:r>
            <a:r>
              <a:rPr lang="pt-BR" sz="32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Id</a:t>
            </a:r>
            <a:endParaRPr lang="pt-BR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pode conter caracteres especiais e espaço em branco.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Nota.: O CSS é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9461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coloca estilo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Esse parâmetro de classe começa com . (ponto) e pode ser adicionado ao HTML com 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 da classe”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HTML, mais de uma vez e mais de uma classe por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Já o parâmetro ID começa com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(#) + o nome que quiser. Só é possível utilizar um ID por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ele é adicionado através do atributo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id=“nome do ID”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HTML.</a:t>
            </a:r>
          </a:p>
        </p:txBody>
      </p:sp>
    </p:spTree>
    <p:extLst>
      <p:ext uri="{BB962C8B-B14F-4D97-AF65-F5344CB8AC3E}">
        <p14:creationId xmlns:p14="http://schemas.microsoft.com/office/powerpoint/2010/main" val="7615099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* (irá escolher todos os nós do documento 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Este seletor básico ira escolher nós baseados no valor de um de seus atributos, ou até mesmo pelo próprio atributo.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Seletores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irmãos adjacentes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+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li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Seletores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gerais de irmãos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~ B. Ex. p ~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&gt;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li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descendentes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240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Pseudo-</a:t>
            </a:r>
            <a:r>
              <a:rPr lang="en-US" b="1" dirty="0" err="1">
                <a:solidFill>
                  <a:srgbClr val="0070C0"/>
                </a:solidFill>
              </a:rPr>
              <a:t>Elementos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pseudo-elemento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palavra-chave adicionada a um seletor que permite que você estilize uma parte específica do elemento selecionado. Por exemplo,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pseudo-elemento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first-line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 o estilo apenas na primeira linha de um parágrafo.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primeira linha de todo elemento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&lt;p&gt;. */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::first-line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blue;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text-transform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034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05 e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3rem;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#555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.titulo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3rem; color: #333;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HTML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=“titulo”&gt;Página Web&lt;/h1&gt;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.fonte-grande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40px;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.sublinhado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font-decoration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9942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#botao {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-top: 15px;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padding-bottom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padding-left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padding-right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35px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background-color: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HTML: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id=“botão”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=“https://google.com”&gt;</a:t>
            </a:r>
            <a:r>
              <a:rPr lang="pt-B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5546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Animação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@keyframes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começa vermelho*/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50%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chega na metade em amarela*/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100%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termina vermelha novamente*/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100px; /*largura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100px;/*altura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;/*cor do inicial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;/*aqui vem o nome da animação*/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animation-duration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4s;/*tempo da duração do inicio ao fim*/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animation-iteration-count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:infinite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41867496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(altura)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(largura)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 preenchimento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(borda)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tipo;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(tipo da fonte)</a:t>
            </a:r>
          </a:p>
        </p:txBody>
      </p:sp>
    </p:spTree>
    <p:extLst>
      <p:ext uri="{BB962C8B-B14F-4D97-AF65-F5344CB8AC3E}">
        <p14:creationId xmlns:p14="http://schemas.microsoft.com/office/powerpoint/2010/main" val="7445609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line-height: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normal;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letter-spacing: pixel;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espaçamento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 – top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 – top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(sobra no texto)</a:t>
            </a:r>
          </a:p>
        </p:txBody>
      </p:sp>
    </p:spTree>
    <p:extLst>
      <p:ext uri="{BB962C8B-B14F-4D97-AF65-F5344CB8AC3E}">
        <p14:creationId xmlns:p14="http://schemas.microsoft.com/office/powerpoint/2010/main" val="341935252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conj. de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inline, block, flex, grid,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letter-spacing: pixel;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espaçamento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posição;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(posição do texto)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posição;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(posição de objetos)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(sombra)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boder-radius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(borda arredondada)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0926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variáveis no CSS são definidas no 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podem ser utilizadas nos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da cada propriedade do seletor com o comando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--space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20px;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.container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padding: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(--space); }</a:t>
            </a:r>
          </a:p>
        </p:txBody>
      </p:sp>
    </p:spTree>
    <p:extLst>
      <p:ext uri="{BB962C8B-B14F-4D97-AF65-F5344CB8AC3E}">
        <p14:creationId xmlns:p14="http://schemas.microsoft.com/office/powerpoint/2010/main" val="291710094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modelo de caixa (box model) é um conceito de caixa.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Muitos dos elementos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página Web podem ser pensados como caixas umas em cima das outras.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esperado,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baseado principalmente no modelo de caixas. Cada um dos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ocupam espaço na sua página tem propriedades como essas: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7625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CA211-4FC3-4164-A0D6-C1865C21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8" y="1037312"/>
            <a:ext cx="4027398" cy="40164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A45DE4-BC03-48F7-A401-91A83061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721" y="1199814"/>
            <a:ext cx="4448175" cy="1095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8F32-0EF2-41C3-A97F-41B2B6781DD4}"/>
              </a:ext>
            </a:extLst>
          </p:cNvPr>
          <p:cNvSpPr txBox="1"/>
          <p:nvPr/>
        </p:nvSpPr>
        <p:spPr>
          <a:xfrm>
            <a:off x="4475719" y="2571750"/>
            <a:ext cx="4532201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ao redor do conteúdo (ex.: ao redor do texto de um parágrafo).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Border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a linha sólida do lado de fora do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Margin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externo a um elemento.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4404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Imagens, são elementos em linha, o que significa que não podem ter margens.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Então, para aplicar margens a uma imagem, temos que dar o comportamento de nível de bloco a imagem usando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201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defende que códigos em HTML devem desempenhar o papel para o qual foram criados.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Nesse aspecto, as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tabelas foram criadas para exibir dados tabulados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para desenvolver layouts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Segundo os padrões do W3C, os sites são divididos em três camadas.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conteudo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"&gt;Eu sou o conteúdo!&lt;/p&gt;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8464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-color: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6224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unidimensional, ou seja, linha OU coluna, perfeito para o desenvolvimento interno de COMPONENTES.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multidimensional (ou bidimensional), ou seja, linhas E colunas, perfeito pra LAYOUTS.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1634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conceito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visa organizar os elementos de uma página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de seus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dinâmica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independente das suas dimensões eles sempre manterão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flexível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do seu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pai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reorganizando-se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acordo com a necessidade.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0714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Ambos ajudam demais no alinhamento (horizontal e vertical). Eles podem e devem ser utilizados juntos!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Ilustração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responsável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cômodos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responsável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disposição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móveis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cômodos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94188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https://www.youtube.com/watch?v=0mupCznyGqE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AD2ECE-2118-4389-908A-5398D9303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52" y="2168135"/>
            <a:ext cx="5213409" cy="284441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0FC58D2-6F00-4D7C-9627-B1D8E5362160}"/>
              </a:ext>
            </a:extLst>
          </p:cNvPr>
          <p:cNvSpPr txBox="1"/>
          <p:nvPr/>
        </p:nvSpPr>
        <p:spPr>
          <a:xfrm>
            <a:off x="6060847" y="2725749"/>
            <a:ext cx="167935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Card em Bloco</a:t>
            </a:r>
          </a:p>
        </p:txBody>
      </p:sp>
    </p:spTree>
    <p:extLst>
      <p:ext uri="{BB962C8B-B14F-4D97-AF65-F5344CB8AC3E}">
        <p14:creationId xmlns:p14="http://schemas.microsoft.com/office/powerpoint/2010/main" val="102317901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elementos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h1, 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 já são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então muitas vezes nem precisamos explicitamente adicionar isso no CSS.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para atingir o resultado da imagem acima, o código não precisou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grid.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0683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elementos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h1, 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 já são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então muitas vezes nem precisamos explicitamente adicionar isso no CSS.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para atingir o resultado da imagem acima, o código não precisou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grid.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2301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#fff;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6076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-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coluna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eventualmente vamos precisar, por exemplo, centralizar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 na vertical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Então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torna extremamente útil: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302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informação deve ser desenvolvida com códigos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XHTML.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formatação deve utilizar folha de estilo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 formatação das informações.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comportamento deve usar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definir o comportamento mediante as ações dos usuários. </a:t>
            </a:r>
          </a:p>
        </p:txBody>
      </p:sp>
    </p:spTree>
    <p:extLst>
      <p:ext uri="{BB962C8B-B14F-4D97-AF65-F5344CB8AC3E}">
        <p14:creationId xmlns:p14="http://schemas.microsoft.com/office/powerpoint/2010/main" val="75817291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.card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24px;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7851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Lembrando que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padrão.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for tratar isso em coluna precisamos explicitamente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4357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comportamento é parecido 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agora temos a possibilidade de alinhar verticalmente, utilizando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horizontalmente utilizando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eixos ficam invertidos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comparação ao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8259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linha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gente queira que o card assuma comportamento de linha, basta remover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isso porque como disse anteriormente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padrão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160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5FDE2-5333-4F51-BA9D-BD6B6E50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1"/>
            <a:ext cx="8229600" cy="32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58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38623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nesse caso 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 faz o alinhamento vertical e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alinhamento horizontal.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Nesses exemplos é possível ver como fica simples e rápido manipular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conseguimos ótimos resultados de uma maneira bem simples e com poucas linhas de código.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433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adicionar os cards do lado do outro, em três colunas, precisamos somente adicionar algumas propriedades do CSS Grid no elemento pai.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.grid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por organizar os grids, enquanto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pela exibição do card.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450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6F1E6-2E90-47FD-A02D-73764DC5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0"/>
            <a:ext cx="6551808" cy="38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0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1fr);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gente consegue grids responsivos sem media queries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27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site que utiliza 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padrões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desenvolvidos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considerado um site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Desse modo, um site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usa tabelas na composição de seu layout.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lugar das tabelas, um site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utiliza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três camadas (informação, formatação e comportamento).</a:t>
            </a:r>
          </a:p>
        </p:txBody>
      </p:sp>
    </p:spTree>
    <p:extLst>
      <p:ext uri="{BB962C8B-B14F-4D97-AF65-F5344CB8AC3E}">
        <p14:creationId xmlns:p14="http://schemas.microsoft.com/office/powerpoint/2010/main" val="2364987436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(250px, 1fr));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9940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por exemplo, que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tenha 3 colunas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Desktop, 2 colunas em Tablets e 1 coluna no Mobile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número de elementos que cabe na tela, é só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autofit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250px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tamanho mínimo das colunas na tela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uma fração do espaço disponível no grid.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8705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suporte completo em todos os navegadores modernos e suporte parcial desde o IE10!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últimos anos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ganhou várias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interessantes e que facilitam demais nosso dia a dia.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https://www.treinaweb.com.br/blog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/flexbox-ou-css-grid</a:t>
            </a: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7954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https://velhobit.com.br/design/3-dicas-rapidas-de-css-para-facilitar-leitura-de-conteudo-do-seu-site-ou-blog.html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SCHEIDT,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Alex. Fundamentos de CSS: criando design para sistemas web.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Livros Digitais, 2015.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https://books.google.com.br/books?hl=pt-BR&amp;lr=&amp;id=04cbCgAAQBAJ&amp;oi=fnd&amp;pg=PT5&amp;dq=Estiliza%C3%A7%C3%A3o+CSS+HTML&amp;ots=JttwDQX0Za&amp;sig=hDatOrM6nS37uFMOHLHtxBcaNeA#v=onepage&amp;q=Estiliza%C3%A7%C3%A3o%20CSS%20HTML&amp;f=false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https://www.youtube.com/watch?v=ieTHC78giGQ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(CSS)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https://www.youtube.com/watch?v=Tfjd5yzCaxk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(CSS)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[3]Exemplos de Box Model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https://www.google.com.br/search?q=css+box+model&amp;num=100&amp;source=lnms&amp;tbm=isch&amp;sa=X&amp;ved=0ahUKEwioi_HwxZPYAhWJIZAKHTRVCYAQ_AUICigB&amp;biw=1366&amp;bih=677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CSS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https://www.w3schools.com/css/css_quiz.asp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https://developer.mozilla.org/pt-BR/docs/Web/CSS/grid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HTML, 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auxilia a composição de sites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Nesse sentido, a função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dividir trechos de códigos HTML.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podemos incluir outros elementos dentro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serve como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formatar o bloco 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 elementos. 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imagens, links, textos, listas.</a:t>
            </a:r>
          </a:p>
        </p:txBody>
      </p:sp>
    </p:spTree>
    <p:extLst>
      <p:ext uri="{BB962C8B-B14F-4D97-AF65-F5344CB8AC3E}">
        <p14:creationId xmlns:p14="http://schemas.microsoft.com/office/powerpoint/2010/main" val="24793939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desenvolvido pelo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(World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Consortium) em 1996.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 em 2010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é a última versão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veio para acrescentar de forma melhorada as versões anteriores.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056154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desenvolvido pelo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(World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Consortium) em 1996.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 em 2010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é a última versão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veio para acrescentar de forma melhorada as versões anteriores.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473730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novidade é em relação 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flexibilidade na criação de layouts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trazendo mais autonomia para os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designers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também desenvolvedores, que de certa forma estão ligados ao visual do site.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possível elaborar cantos arredondados, sombras, efeitos gradientes, animações e efeitos de transição, dentre outras opções.</a:t>
            </a:r>
          </a:p>
        </p:txBody>
      </p:sp>
    </p:spTree>
    <p:extLst>
      <p:ext uri="{BB962C8B-B14F-4D97-AF65-F5344CB8AC3E}">
        <p14:creationId xmlns:p14="http://schemas.microsoft.com/office/powerpoint/2010/main" val="42243124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</TotalTime>
  <Words>3147</Words>
  <Application>Microsoft Office PowerPoint</Application>
  <PresentationFormat>Apresentação na tela (16:9)</PresentationFormat>
  <Paragraphs>340</Paragraphs>
  <Slides>57</Slides>
  <Notes>54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2" baseType="lpstr">
      <vt:lpstr>Arial</vt:lpstr>
      <vt:lpstr>Calibri</vt:lpstr>
      <vt:lpstr>Times New Roman</vt:lpstr>
      <vt:lpstr>Wingdings</vt:lpstr>
      <vt:lpstr>Office Theme</vt:lpstr>
      <vt:lpstr>Desenvolvimento Web  CSS</vt:lpstr>
      <vt:lpstr>Aulas 05 e 06 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 - Styles</vt:lpstr>
      <vt:lpstr>CSS – Folha de Estilo</vt:lpstr>
      <vt:lpstr>CSS – Integrar ao HTML</vt:lpstr>
      <vt:lpstr>CSS – Definição</vt:lpstr>
      <vt:lpstr>CSS – Definição Exemplo</vt:lpstr>
      <vt:lpstr>CSS – Seletores</vt:lpstr>
      <vt:lpstr>CSS – Tipos Seletores</vt:lpstr>
      <vt:lpstr>CSS – Tipos Seletores</vt:lpstr>
      <vt:lpstr>CSS – Pseudo-Elementos</vt:lpstr>
      <vt:lpstr>CSS – Seletores Exemplos</vt:lpstr>
      <vt:lpstr>CSS – Seletores Exemplos</vt:lpstr>
      <vt:lpstr>CSS – Exemplo Animação</vt:lpstr>
      <vt:lpstr>CSS – Estilização</vt:lpstr>
      <vt:lpstr>CSS – Estilização</vt:lpstr>
      <vt:lpstr>CSS – Estilização</vt:lpstr>
      <vt:lpstr>CSS – Variáveis</vt:lpstr>
      <vt:lpstr>CSS – Caixas</vt:lpstr>
      <vt:lpstr>CSS – Caixas</vt:lpstr>
      <vt:lpstr>CSS – Caixas</vt:lpstr>
      <vt:lpstr>CSS – Caixas Exemplo</vt:lpstr>
      <vt:lpstr>CSS – Caixas Exemplo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Leitura Específica</vt:lpstr>
      <vt:lpstr>Aprenda+</vt:lpstr>
      <vt:lpstr>Dinâmica/Atividades</vt:lpstr>
      <vt:lpstr>Referências Bibliográficas</vt:lpstr>
      <vt:lpstr>Desenvolvimento Web 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945</cp:revision>
  <dcterms:created xsi:type="dcterms:W3CDTF">2020-03-17T20:12:34Z</dcterms:created>
  <dcterms:modified xsi:type="dcterms:W3CDTF">2022-03-28T20:08:55Z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