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91" r:id="rId3"/>
    <p:sldId id="315" r:id="rId4"/>
    <p:sldId id="316" r:id="rId5"/>
    <p:sldId id="317" r:id="rId6"/>
    <p:sldId id="318" r:id="rId7"/>
    <p:sldId id="319" r:id="rId8"/>
    <p:sldId id="350" r:id="rId9"/>
    <p:sldId id="321" r:id="rId10"/>
    <p:sldId id="320" r:id="rId11"/>
    <p:sldId id="322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7" r:id="rId22"/>
    <p:sldId id="338" r:id="rId23"/>
    <p:sldId id="339" r:id="rId24"/>
    <p:sldId id="340" r:id="rId25"/>
    <p:sldId id="341" r:id="rId26"/>
    <p:sldId id="342" r:id="rId27"/>
    <p:sldId id="343" r:id="rId28"/>
    <p:sldId id="344" r:id="rId29"/>
    <p:sldId id="333" r:id="rId30"/>
    <p:sldId id="334" r:id="rId31"/>
    <p:sldId id="335" r:id="rId32"/>
    <p:sldId id="345" r:id="rId33"/>
    <p:sldId id="309" r:id="rId3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096">
          <p15:clr>
            <a:srgbClr val="A4A3A4"/>
          </p15:clr>
        </p15:guide>
        <p15:guide id="2" pos="28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60" d="100"/>
          <a:sy n="60" d="100"/>
        </p:scale>
        <p:origin x="1092" y="72"/>
      </p:cViewPr>
      <p:guideLst>
        <p:guide orient="horz" pos="2096"/>
        <p:guide pos="2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540913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5" y="1535111"/>
            <a:ext cx="4041775" cy="63976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435100"/>
            <a:ext cx="3008316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422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49" y="6629400"/>
            <a:ext cx="2494253" cy="228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7" y="5788024"/>
            <a:ext cx="1690696" cy="72725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8" y="0"/>
            <a:ext cx="4391984" cy="228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3" y="401097"/>
            <a:ext cx="3685693" cy="1585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0" y="3182360"/>
            <a:ext cx="8615363" cy="1470025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Engenharia de Software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2" y="5155549"/>
            <a:ext cx="7772400" cy="147002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772630" y="1458015"/>
            <a:ext cx="3941637" cy="899647"/>
          </a:xfrm>
          <a:prstGeom prst="rect">
            <a:avLst/>
          </a:prstGeom>
          <a:solidFill>
            <a:srgbClr val="92D050"/>
          </a:solidFill>
          <a:ln w="25400" cap="flat">
            <a:noFill/>
            <a:prstDash val="solid"/>
            <a:rou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Elicitação</a:t>
            </a:r>
            <a:r>
              <a:rPr kumimoji="0" lang="pt-BR" sz="24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de Requisitos</a:t>
            </a:r>
            <a:endParaRPr kumimoji="0" lang="pt-B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300117" y="2967283"/>
            <a:ext cx="2185989" cy="8996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>
            <a:noFill/>
            <a:prstDash val="solid"/>
            <a:rou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Visitas Técnicas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1785908" y="4803674"/>
            <a:ext cx="2185989" cy="8178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4925" cap="flat">
            <a:solidFill>
              <a:srgbClr val="FFFFFF"/>
            </a:solidFill>
            <a:prstDash val="solid"/>
            <a:round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2400" b="1" dirty="0"/>
              <a:t>Análise de </a:t>
            </a:r>
            <a:r>
              <a:rPr lang="pt-BR" sz="2400" b="1" dirty="0" err="1"/>
              <a:t>Docs</a:t>
            </a:r>
            <a:endParaRPr kumimoji="0" lang="pt-B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4938707" y="2967282"/>
            <a:ext cx="2185989" cy="8996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noFill/>
            <a:prstDash val="solid"/>
            <a:round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2400" b="1" dirty="0"/>
              <a:t>Entrevistas</a:t>
            </a:r>
            <a:endParaRPr kumimoji="0" lang="pt-B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905363" y="4825705"/>
            <a:ext cx="2185989" cy="83099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flat">
            <a:noFill/>
            <a:prstDash val="solid"/>
            <a:round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2400" b="1" dirty="0"/>
              <a:t>Análise de Processos</a:t>
            </a:r>
            <a:endParaRPr kumimoji="0" lang="pt-B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x </a:t>
            </a:r>
            <a:r>
              <a:rPr lang="en-US" b="1" dirty="0" err="1">
                <a:solidFill>
                  <a:srgbClr val="0070C0"/>
                </a:solidFill>
              </a:rPr>
              <a:t>Tradicional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772630" y="1692374"/>
            <a:ext cx="3941637" cy="830993"/>
          </a:xfrm>
          <a:prstGeom prst="rect">
            <a:avLst/>
          </a:prstGeom>
          <a:solidFill>
            <a:schemeClr val="accent2"/>
          </a:solidFill>
          <a:ln w="25400" cap="flat">
            <a:noFill/>
            <a:prstDash val="solid"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Situação Problema 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(Cliente)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2386005" y="2816944"/>
            <a:ext cx="2185989" cy="1200325"/>
          </a:xfrm>
          <a:prstGeom prst="rect">
            <a:avLst/>
          </a:prstGeom>
          <a:solidFill>
            <a:srgbClr val="FFFF00"/>
          </a:solidFill>
          <a:ln w="25400" cap="flat">
            <a:noFill/>
            <a:prstDash val="solid"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Pode não Gostar do Produto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2386004" y="4311316"/>
            <a:ext cx="2185989" cy="8309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>
            <a:noFill/>
            <a:prstDash val="solid"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2400" b="1" dirty="0"/>
              <a:t>Desistir Depois da </a:t>
            </a:r>
            <a:r>
              <a:rPr lang="pt-BR" sz="2400" b="1" dirty="0" err="1"/>
              <a:t>Elicitação</a:t>
            </a:r>
            <a:endParaRPr kumimoji="0" lang="pt-B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4867267" y="3001609"/>
            <a:ext cx="2185989" cy="830993"/>
          </a:xfrm>
          <a:prstGeom prst="rect">
            <a:avLst/>
          </a:prstGeom>
          <a:solidFill>
            <a:srgbClr val="FFC000"/>
          </a:solidFill>
          <a:ln w="25400" cap="flat">
            <a:noFill/>
            <a:prstDash val="solid"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2400" b="1" dirty="0"/>
              <a:t>Solicitar Algo Não Previsto</a:t>
            </a:r>
            <a:endParaRPr kumimoji="0" lang="pt-B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905363" y="4311337"/>
            <a:ext cx="2185989" cy="8309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>
            <a:noFill/>
            <a:prstDash val="solid"/>
            <a:rou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2400" b="1" dirty="0"/>
              <a:t>Desistir de Algum RF</a:t>
            </a:r>
            <a:endParaRPr kumimoji="0" lang="pt-B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Essencial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Requisitos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BR" sz="2400" dirty="0"/>
              <a:t>	</a:t>
            </a:r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5" y="1121273"/>
            <a:ext cx="7601523" cy="473219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Essencial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Requisitos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BR" sz="2400" dirty="0"/>
              <a:t>	</a:t>
            </a:r>
            <a:endParaRPr lang="pt-BR" sz="2000" dirty="0"/>
          </a:p>
          <a:p>
            <a:pPr marL="0" indent="0" algn="just" hangingPunct="1">
              <a:buNone/>
            </a:pPr>
            <a:r>
              <a:rPr lang="pt-BR" dirty="0"/>
              <a:t>1.</a:t>
            </a:r>
            <a:r>
              <a:rPr lang="pt-BR" b="1" dirty="0"/>
              <a:t> </a:t>
            </a:r>
            <a:r>
              <a:rPr lang="pt-BR" dirty="0" err="1"/>
              <a:t>Elicitar</a:t>
            </a:r>
            <a:r>
              <a:rPr lang="pt-BR" dirty="0"/>
              <a:t> os Requisitos (Descoberta/Levantamento)</a:t>
            </a:r>
          </a:p>
          <a:p>
            <a:pPr marL="0" indent="0" algn="just" hangingPunct="1">
              <a:buNone/>
            </a:pPr>
            <a:r>
              <a:rPr lang="pt-BR" dirty="0"/>
              <a:t>1.2. Especificação de Requisitos</a:t>
            </a:r>
          </a:p>
          <a:p>
            <a:pPr marL="0" indent="0" algn="just" hangingPunct="1">
              <a:buNone/>
            </a:pPr>
            <a:r>
              <a:rPr lang="pt-BR" dirty="0"/>
              <a:t>1.3. Validar os Requisitos</a:t>
            </a:r>
          </a:p>
          <a:p>
            <a:pPr marL="0" indent="0" algn="just" hangingPunct="1">
              <a:buNone/>
            </a:pPr>
            <a:endParaRPr lang="pt-BR" dirty="0"/>
          </a:p>
          <a:p>
            <a:pPr marL="0" indent="0" algn="just" hangingPunct="1">
              <a:buNone/>
            </a:pPr>
            <a:r>
              <a:rPr lang="pt-BR" dirty="0"/>
              <a:t>Objetivo: Gerar o documento de Requisitos de Sistemas.</a:t>
            </a:r>
          </a:p>
          <a:p>
            <a:pPr marL="0" indent="0" algn="just" hangingPunct="1">
              <a:buNone/>
            </a:pPr>
            <a:endParaRPr lang="pt-BR" dirty="0"/>
          </a:p>
          <a:p>
            <a:pPr marL="0" indent="0" algn="just" hangingPunct="1">
              <a:buNone/>
            </a:pPr>
            <a:r>
              <a:rPr lang="pt-BR" dirty="0">
                <a:solidFill>
                  <a:srgbClr val="FF0000"/>
                </a:solidFill>
              </a:rPr>
              <a:t>		</a:t>
            </a:r>
            <a:r>
              <a:rPr lang="pt-BR" dirty="0">
                <a:solidFill>
                  <a:schemeClr val="tx1"/>
                </a:solidFill>
              </a:rPr>
              <a:t>Focar no </a:t>
            </a:r>
            <a:r>
              <a:rPr lang="pt-BR" dirty="0">
                <a:solidFill>
                  <a:srgbClr val="FF0000"/>
                </a:solidFill>
              </a:rPr>
              <a:t>“</a:t>
            </a:r>
            <a:r>
              <a:rPr lang="pt-BR" b="1" dirty="0">
                <a:solidFill>
                  <a:srgbClr val="FF0000"/>
                </a:solidFill>
              </a:rPr>
              <a:t>O QUE</a:t>
            </a:r>
            <a:r>
              <a:rPr lang="pt-BR" dirty="0">
                <a:solidFill>
                  <a:srgbClr val="FF0000"/>
                </a:solidFill>
              </a:rPr>
              <a:t>”</a:t>
            </a:r>
            <a:r>
              <a:rPr lang="pt-BR" dirty="0">
                <a:solidFill>
                  <a:schemeClr val="tx1"/>
                </a:solidFill>
              </a:rPr>
              <a:t> e não no </a:t>
            </a:r>
            <a:r>
              <a:rPr lang="pt-BR" dirty="0">
                <a:solidFill>
                  <a:srgbClr val="FF0000"/>
                </a:solidFill>
              </a:rPr>
              <a:t>”</a:t>
            </a:r>
            <a:r>
              <a:rPr lang="pt-BR" b="1" dirty="0">
                <a:solidFill>
                  <a:srgbClr val="FF0000"/>
                </a:solidFill>
              </a:rPr>
              <a:t>COMO</a:t>
            </a:r>
            <a:r>
              <a:rPr lang="pt-BR" dirty="0">
                <a:solidFill>
                  <a:srgbClr val="FF0000"/>
                </a:solidFill>
              </a:rPr>
              <a:t>”</a:t>
            </a:r>
            <a:r>
              <a:rPr lang="pt-BR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Essencial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Requisitos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BR" sz="2400" dirty="0"/>
              <a:t>	</a:t>
            </a:r>
            <a:endParaRPr lang="pt-BR" dirty="0"/>
          </a:p>
          <a:p>
            <a:pPr marL="0" indent="0" algn="just" hangingPunct="1">
              <a:buNone/>
            </a:pPr>
            <a:r>
              <a:rPr lang="pt-BR" dirty="0"/>
              <a:t>Declaração oficial do que os desenvolvedores devem implementar;</a:t>
            </a:r>
          </a:p>
          <a:p>
            <a:pPr marL="0" indent="0" algn="just" hangingPunct="1">
              <a:buNone/>
            </a:pPr>
            <a:endParaRPr lang="pt-BR" dirty="0"/>
          </a:p>
          <a:p>
            <a:pPr marL="0" indent="0" algn="just" hangingPunct="1">
              <a:buNone/>
            </a:pPr>
            <a:r>
              <a:rPr lang="pt-BR" dirty="0"/>
              <a:t>Essenciais em caso de empresas contratadas para desenvolvimento de sistemas (não utilizável em métodos ágeis)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Essencial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Requisitos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BR" sz="2400" dirty="0"/>
              <a:t>		</a:t>
            </a:r>
          </a:p>
          <a:p>
            <a:pPr marL="0" indent="0" algn="just" hangingPunct="1">
              <a:buFont typeface="Arial" panose="020B0604020202020204"/>
              <a:buNone/>
            </a:pPr>
            <a:r>
              <a:rPr lang="pt-BR" sz="2400" b="1" dirty="0">
                <a:solidFill>
                  <a:srgbClr val="FF0000"/>
                </a:solidFill>
              </a:rPr>
              <a:t>	</a:t>
            </a:r>
            <a:r>
              <a:rPr lang="pt-BR" b="1" u="sng" dirty="0">
                <a:solidFill>
                  <a:srgbClr val="FF0000"/>
                </a:solidFill>
              </a:rPr>
              <a:t>Usuários do Artefato</a:t>
            </a:r>
          </a:p>
          <a:p>
            <a:pPr marL="0" indent="0" algn="just" hangingPunct="1">
              <a:buNone/>
            </a:pPr>
            <a:endParaRPr 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BR" sz="3200" dirty="0"/>
              <a:t>Clientes do Sistema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BR" sz="3200" dirty="0"/>
              <a:t>Gerentes de Projeto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BR" sz="3200" dirty="0"/>
              <a:t>Engenheiros de Sistema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BR" sz="3200" dirty="0"/>
              <a:t>Analistas de Teste de Sistema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BR" sz="3200" dirty="0"/>
              <a:t>Engenheiros de Manutenção de Sistema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Essencial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Requisitos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BR" sz="2400" dirty="0">
                <a:solidFill>
                  <a:srgbClr val="FF0000"/>
                </a:solidFill>
              </a:rPr>
              <a:t>	</a:t>
            </a:r>
            <a:r>
              <a:rPr lang="pt-BR" b="1" u="sng" dirty="0">
                <a:solidFill>
                  <a:srgbClr val="FF0000"/>
                </a:solidFill>
              </a:rPr>
              <a:t>Estrutura (Exemplo)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000" dirty="0"/>
              <a:t>Prefácio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000" dirty="0"/>
              <a:t>Introdução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000" dirty="0"/>
              <a:t>Glossário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000" dirty="0"/>
              <a:t>Definição de Requisitos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000" dirty="0"/>
              <a:t>Arquitetura do Sistema (É o “</a:t>
            </a:r>
            <a:r>
              <a:rPr lang="pt-BR" sz="2000" b="1" dirty="0"/>
              <a:t>COMO</a:t>
            </a:r>
            <a:r>
              <a:rPr lang="pt-BR" sz="2000" dirty="0"/>
              <a:t>”, visão geral em alto nível, componentes, </a:t>
            </a:r>
            <a:r>
              <a:rPr lang="pt-BR" sz="2000" dirty="0" err="1"/>
              <a:t>etc</a:t>
            </a:r>
            <a:r>
              <a:rPr lang="pt-BR" sz="2000" dirty="0"/>
              <a:t>) 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000" dirty="0"/>
              <a:t>Especificação de Requisitos do Sistema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000" dirty="0"/>
              <a:t>Modelos do Sistema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000" dirty="0"/>
              <a:t>Evolução do Sistema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000" dirty="0"/>
              <a:t>Apêndices</a:t>
            </a:r>
          </a:p>
          <a:p>
            <a:pPr algn="just" hangingPunct="1">
              <a:buFont typeface="Wingdings" panose="05000000000000000000" pitchFamily="2" charset="2"/>
              <a:buChar char="§"/>
            </a:pPr>
            <a:r>
              <a:rPr lang="pt-BR" sz="2000" dirty="0"/>
              <a:t>Índices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Essencial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Requisitos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BR" sz="2400" dirty="0">
                <a:solidFill>
                  <a:srgbClr val="FF0000"/>
                </a:solidFill>
              </a:rPr>
              <a:t>	</a:t>
            </a:r>
            <a:r>
              <a:rPr lang="pt-BR" b="1" u="sng" dirty="0">
                <a:solidFill>
                  <a:srgbClr val="FF0000"/>
                </a:solidFill>
              </a:rPr>
              <a:t>Modelo (Exemplo)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sz="2000" dirty="0"/>
              <a:t>Requisito Funcional: </a:t>
            </a:r>
            <a:r>
              <a:rPr lang="pt-BR" sz="2000" b="1" dirty="0"/>
              <a:t>XXXX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sz="2000" dirty="0"/>
              <a:t>Função: 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sz="2000" dirty="0"/>
              <a:t>Descrição: 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sz="2000" dirty="0"/>
              <a:t>Entradas: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sz="2000" dirty="0"/>
              <a:t>Fonte: 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sz="2000" dirty="0"/>
              <a:t>Saídas: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sz="2000" dirty="0"/>
              <a:t>Destino: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sz="2000" dirty="0"/>
              <a:t>Ação: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sz="2000" dirty="0"/>
              <a:t>Requisitos: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sz="2000" dirty="0"/>
              <a:t>Pré-Condição: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sz="2000" dirty="0"/>
              <a:t>Pós-Condição: 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sz="2000" dirty="0"/>
              <a:t>Efeitos Colaterais: Nenhum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772630" y="1355880"/>
            <a:ext cx="3941637" cy="989612"/>
          </a:xfrm>
          <a:prstGeom prst="rect">
            <a:avLst/>
          </a:prstGeom>
          <a:solidFill>
            <a:srgbClr val="92D05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Projeto OO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3629061" y="2787290"/>
            <a:ext cx="2185989" cy="8309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Diagrama de Classes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2000228" y="4096996"/>
            <a:ext cx="2185989" cy="8309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2400" b="1" dirty="0"/>
              <a:t>Diagrama de Estado de Maq.</a:t>
            </a:r>
            <a:endParaRPr kumimoji="0" lang="pt-B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467523" y="2787289"/>
            <a:ext cx="2185989" cy="8309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2400" b="1" dirty="0"/>
              <a:t>Diagrama de Sequência</a:t>
            </a:r>
            <a:endParaRPr kumimoji="0" lang="pt-B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905363" y="4097017"/>
            <a:ext cx="2185989" cy="83099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2400" b="1" dirty="0"/>
              <a:t>Diagrama de Atividades</a:t>
            </a:r>
            <a:endParaRPr kumimoji="0" lang="pt-B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95252" y="2792020"/>
            <a:ext cx="2185989" cy="830993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2400" b="1" dirty="0"/>
              <a:t>Diagrama de Casos de Uso</a:t>
            </a:r>
            <a:endParaRPr kumimoji="0" lang="pt-B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42741" y="5443538"/>
            <a:ext cx="5310104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1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OMG: www.omg.org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1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Rational</a:t>
            </a:r>
            <a:r>
              <a:rPr kumimoji="0" lang="pt-BR" sz="1800" b="1" i="1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https://www.ibm.com/software/uk/rational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1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UML: www.uml.org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en-US" b="1" dirty="0" err="1">
                <a:solidFill>
                  <a:srgbClr val="0070C0"/>
                </a:solidFill>
              </a:rPr>
              <a:t>Fases</a:t>
            </a:r>
            <a:r>
              <a:rPr lang="en-US" b="1" dirty="0">
                <a:solidFill>
                  <a:srgbClr val="0070C0"/>
                </a:solidFill>
              </a:rPr>
              <a:t> UML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3357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BR" sz="2400" dirty="0">
                <a:solidFill>
                  <a:srgbClr val="FF0000"/>
                </a:solidFill>
              </a:rPr>
              <a:t>	</a:t>
            </a:r>
            <a:r>
              <a:rPr lang="pt-BR" b="1" u="sng" dirty="0">
                <a:solidFill>
                  <a:srgbClr val="FF0000"/>
                </a:solidFill>
              </a:rPr>
              <a:t>Métodos Ágeis - Sistemas em UML</a:t>
            </a:r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dirty="0"/>
              <a:t>Análise de Requisitos (</a:t>
            </a:r>
            <a:r>
              <a:rPr lang="pt-BR" b="1" dirty="0"/>
              <a:t>Casos de Uso</a:t>
            </a:r>
            <a:r>
              <a:rPr lang="pt-BR" dirty="0"/>
              <a:t>)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dirty="0"/>
              <a:t>Análise (Diagrama de Classes; Sequência, etc.)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dirty="0"/>
              <a:t>Design (</a:t>
            </a:r>
            <a:r>
              <a:rPr lang="pt-BR" b="1" dirty="0"/>
              <a:t>Projeto</a:t>
            </a:r>
            <a:r>
              <a:rPr lang="pt-BR" dirty="0"/>
              <a:t>)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dirty="0"/>
              <a:t>Implementação</a:t>
            </a:r>
          </a:p>
          <a:p>
            <a:pPr algn="just" hangingPunct="1">
              <a:buFont typeface="Wingdings" panose="05000000000000000000" pitchFamily="2" charset="2"/>
              <a:buChar char="q"/>
            </a:pPr>
            <a:r>
              <a:rPr lang="pt-BR" dirty="0"/>
              <a:t>Testes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8" y="0"/>
            <a:ext cx="4391984" cy="228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3" y="401097"/>
            <a:ext cx="3685693" cy="1585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7" y="3036887"/>
            <a:ext cx="8681443" cy="1470025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03 e 04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Métodos Ágeis XP (Continuação) e Análise OO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2" y="5155549"/>
            <a:ext cx="7772400" cy="147002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pt-PT" altLang="en-US" b="1" dirty="0" err="1">
                <a:solidFill>
                  <a:srgbClr val="0070C0"/>
                </a:solidFill>
              </a:rPr>
              <a:t>UML</a:t>
            </a:r>
            <a:endParaRPr lang="pt-PT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3357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BR" sz="2400" dirty="0">
                <a:solidFill>
                  <a:srgbClr val="FF0000"/>
                </a:solidFill>
              </a:rPr>
              <a:t>	</a:t>
            </a:r>
            <a:r>
              <a:rPr lang="pt-BR" b="1" u="sng" dirty="0">
                <a:solidFill>
                  <a:srgbClr val="FF0000"/>
                </a:solidFill>
              </a:rPr>
              <a:t>Usuários (Diagramas UML)</a:t>
            </a:r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BR" dirty="0"/>
              <a:t>Proprietário do Produto (</a:t>
            </a:r>
            <a:r>
              <a:rPr lang="pt-BR" b="1" dirty="0"/>
              <a:t>Cliente</a:t>
            </a:r>
            <a:r>
              <a:rPr lang="pt-BR" dirty="0"/>
              <a:t>)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BR" dirty="0"/>
              <a:t>Analista de Negócios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BR" dirty="0"/>
              <a:t>Analista de Requisitos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BR" dirty="0"/>
              <a:t>Analista de Sistemas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BR" dirty="0"/>
              <a:t>Operadores do Sistema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BR" dirty="0"/>
              <a:t>Desenvolvedores de Sistema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BR" dirty="0"/>
              <a:t>Gerentes de Qualidade (</a:t>
            </a:r>
            <a:r>
              <a:rPr lang="pt-BR" b="1" dirty="0"/>
              <a:t>Analistas de Testes</a:t>
            </a:r>
            <a:r>
              <a:rPr lang="pt-BR" dirty="0"/>
              <a:t>)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pt-PT" altLang="en-US" b="1" dirty="0" err="1">
                <a:solidFill>
                  <a:srgbClr val="0070C0"/>
                </a:solidFill>
              </a:rPr>
              <a:t>UML</a:t>
            </a:r>
            <a:endParaRPr lang="pt-PT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3357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PT" altLang="pt-BR" dirty="0"/>
              <a:t>	</a:t>
            </a:r>
            <a:r>
              <a:rPr lang="pt-PT" altLang="pt-BR" b="1" dirty="0"/>
              <a:t>Diagramas representam as visões do sistema.</a:t>
            </a: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dirty="0"/>
              <a:t>Estática (</a:t>
            </a:r>
            <a:r>
              <a:rPr lang="pt-PT" altLang="pt-BR" b="1" dirty="0">
                <a:solidFill>
                  <a:srgbClr val="FF0000"/>
                </a:solidFill>
              </a:rPr>
              <a:t>Estrutural</a:t>
            </a:r>
            <a:r>
              <a:rPr lang="pt-PT" altLang="pt-BR" dirty="0"/>
              <a:t>): Por meio de objetos, operações (</a:t>
            </a:r>
            <a:r>
              <a:rPr lang="pt-PT" altLang="pt-BR" b="1" dirty="0"/>
              <a:t>Métodos</a:t>
            </a:r>
            <a:r>
              <a:rPr lang="pt-PT" altLang="pt-BR" dirty="0"/>
              <a:t>), relações e atributos. 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b="1" dirty="0"/>
              <a:t>Tipos:</a:t>
            </a:r>
            <a:r>
              <a:rPr lang="pt-PT" altLang="pt-BR" dirty="0"/>
              <a:t> Classes, Objetos, Pacotes, Componentes, Implantação, Estrutura Composta, Perfil.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pt-PT" altLang="en-US" b="1" dirty="0" err="1">
                <a:solidFill>
                  <a:srgbClr val="0070C0"/>
                </a:solidFill>
              </a:rPr>
              <a:t>UML</a:t>
            </a:r>
            <a:endParaRPr lang="pt-PT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3357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PT" altLang="pt-BR" dirty="0"/>
              <a:t>	</a:t>
            </a:r>
            <a:r>
              <a:rPr lang="pt-PT" altLang="pt-BR" b="1" dirty="0"/>
              <a:t>Diagramas representam as visões do sistema.</a:t>
            </a: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dirty="0"/>
              <a:t>Dinâmica (</a:t>
            </a:r>
            <a:r>
              <a:rPr lang="pt-PT" altLang="pt-BR" b="1" dirty="0">
                <a:solidFill>
                  <a:srgbClr val="FF0000"/>
                </a:solidFill>
              </a:rPr>
              <a:t>Comportamental</a:t>
            </a:r>
            <a:r>
              <a:rPr lang="pt-PT" altLang="pt-BR" dirty="0"/>
              <a:t>): Por meio de colaboração entre os objetos e mudanças de seus estados. 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b="1" dirty="0"/>
              <a:t>Tipos:</a:t>
            </a:r>
            <a:r>
              <a:rPr lang="pt-PT" altLang="pt-BR" dirty="0"/>
              <a:t> Caso de Uso, Sequência, Comunicação, Máquina de Estados, Atividades, interação, Temporização.</a:t>
            </a:r>
            <a:endParaRPr 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pt-PT" altLang="en-US" b="1" dirty="0" err="1">
                <a:solidFill>
                  <a:srgbClr val="0070C0"/>
                </a:solidFill>
              </a:rPr>
              <a:t>UML</a:t>
            </a:r>
            <a:endParaRPr lang="pt-PT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3357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PT" altLang="pt-BR" dirty="0"/>
              <a:t>	</a:t>
            </a:r>
            <a:r>
              <a:rPr lang="pt-PT" altLang="pt-BR" b="1" dirty="0"/>
              <a:t>Diagramas de Classes (</a:t>
            </a:r>
            <a:r>
              <a:rPr lang="pt-PT" altLang="pt-BR" b="1" dirty="0">
                <a:solidFill>
                  <a:srgbClr val="FF0000"/>
                </a:solidFill>
              </a:rPr>
              <a:t>Instanciado = Objeto</a:t>
            </a:r>
            <a:r>
              <a:rPr lang="pt-PT" altLang="pt-BR" b="1" dirty="0"/>
              <a:t>)</a:t>
            </a: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dirty="0"/>
              <a:t>Classes, representação de um item do mundo real.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dirty="0"/>
              <a:t>- Nome da Classe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dirty="0"/>
              <a:t>- Atributos (Campos[Tipo de Dados])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dirty="0"/>
              <a:t>- Métodos (Ações) [parâmetros].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pt-PT" altLang="en-US" b="1" dirty="0" err="1">
                <a:solidFill>
                  <a:srgbClr val="0070C0"/>
                </a:solidFill>
              </a:rPr>
              <a:t>UML</a:t>
            </a:r>
            <a:endParaRPr lang="pt-PT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3357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PT" altLang="pt-BR" dirty="0"/>
              <a:t>	</a:t>
            </a:r>
            <a:r>
              <a:rPr lang="pt-PT" altLang="pt-BR" b="1" dirty="0"/>
              <a:t>Diagramas de Classes (</a:t>
            </a:r>
            <a:r>
              <a:rPr lang="pt-PT" altLang="pt-BR" b="1" dirty="0">
                <a:solidFill>
                  <a:srgbClr val="FF0000"/>
                </a:solidFill>
              </a:rPr>
              <a:t>Visibiliadade</a:t>
            </a:r>
            <a:r>
              <a:rPr lang="pt-PT" altLang="pt-BR" b="1" dirty="0"/>
              <a:t>)</a:t>
            </a: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dirty="0"/>
              <a:t>Dos atributos e das operações por outras Classes: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b="1" dirty="0">
              <a:solidFill>
                <a:srgbClr val="FF0000"/>
              </a:solidFill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b="1" dirty="0">
                <a:solidFill>
                  <a:srgbClr val="FF0000"/>
                </a:solidFill>
              </a:rPr>
              <a:t>Modificadores de Acesso:</a:t>
            </a: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dirty="0"/>
              <a:t>+ Público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dirty="0"/>
              <a:t># Protegido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dirty="0"/>
              <a:t>- Privado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dirty="0"/>
              <a:t>~ Pacote (Package / Namespace)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dirty="0"/>
              <a:t>/ Derivado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pt-PT" altLang="en-US" b="1" dirty="0" err="1">
                <a:solidFill>
                  <a:srgbClr val="0070C0"/>
                </a:solidFill>
              </a:rPr>
              <a:t>UML</a:t>
            </a:r>
            <a:endParaRPr lang="pt-PT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095" y="1183640"/>
            <a:ext cx="8572500" cy="526288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0355" y="13738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PT" altLang="pt-BR" dirty="0"/>
              <a:t>	</a:t>
            </a:r>
            <a:r>
              <a:rPr lang="pt-PT" altLang="pt-BR" b="1" dirty="0"/>
              <a:t>Diagramas de Classes (</a:t>
            </a:r>
            <a:r>
              <a:rPr lang="pt-PT" altLang="pt-BR" b="1" dirty="0">
                <a:solidFill>
                  <a:srgbClr val="FF0000"/>
                </a:solidFill>
              </a:rPr>
              <a:t>Exemplo</a:t>
            </a:r>
            <a:r>
              <a:rPr lang="pt-PT" altLang="pt-BR" b="1" dirty="0"/>
              <a:t>)</a:t>
            </a: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b="1" dirty="0">
                <a:solidFill>
                  <a:srgbClr val="FF0000"/>
                </a:solidFill>
              </a:rPr>
              <a:t>Relacionamentos entre as Classes (conexões)</a:t>
            </a:r>
            <a:endParaRPr lang="pt-PT" dirty="0"/>
          </a:p>
          <a:p>
            <a:pPr algn="l" hangingPunct="1">
              <a:buFont typeface="Wingdings" panose="05000000000000000000" pitchFamily="2" charset="2"/>
              <a:buChar char="Ø"/>
            </a:pPr>
            <a:r>
              <a:rPr lang="pt-PT" dirty="0"/>
              <a:t>- Dependência(</a:t>
            </a:r>
            <a:r>
              <a:rPr lang="pt-PT" sz="1800" dirty="0"/>
              <a:t>Depende</a:t>
            </a:r>
            <a:r>
              <a:rPr lang="pt-PT" dirty="0"/>
              <a:t>)---&gt; ; Associação(</a:t>
            </a:r>
            <a:r>
              <a:rPr lang="pt-PT" sz="1800" dirty="0"/>
              <a:t>Tem</a:t>
            </a:r>
            <a:r>
              <a:rPr lang="pt-PT" dirty="0"/>
              <a:t>); </a:t>
            </a:r>
          </a:p>
          <a:p>
            <a:pPr algn="l" hangingPunct="1">
              <a:buFont typeface="Wingdings" panose="05000000000000000000" pitchFamily="2" charset="2"/>
              <a:buChar char="Ø"/>
            </a:pPr>
            <a:r>
              <a:rPr lang="pt-PT" dirty="0"/>
              <a:t>- Agregação(</a:t>
            </a:r>
            <a:r>
              <a:rPr lang="pt-PT" sz="1800" dirty="0"/>
              <a:t>Possui</a:t>
            </a:r>
            <a:r>
              <a:rPr lang="pt-PT" dirty="0"/>
              <a:t>)           ; Composição(</a:t>
            </a:r>
            <a:r>
              <a:rPr lang="pt-PT" sz="1800" dirty="0"/>
              <a:t>é Parte</a:t>
            </a:r>
            <a:r>
              <a:rPr lang="pt-PT" dirty="0"/>
              <a:t>)</a:t>
            </a:r>
            <a:r>
              <a:rPr lang="pt-PT" dirty="0">
                <a:sym typeface="+mn-ea"/>
              </a:rPr>
              <a:t>;</a:t>
            </a:r>
          </a:p>
          <a:p>
            <a:pPr algn="l" hangingPunct="1">
              <a:buFont typeface="Wingdings" panose="05000000000000000000" pitchFamily="2" charset="2"/>
              <a:buChar char="Ø"/>
            </a:pPr>
            <a:r>
              <a:rPr lang="pt-PT" dirty="0">
                <a:sym typeface="+mn-ea"/>
              </a:rPr>
              <a:t>- </a:t>
            </a:r>
            <a:r>
              <a:rPr lang="pt-PT" dirty="0"/>
              <a:t>Generalização/Especialização(</a:t>
            </a:r>
            <a:r>
              <a:rPr lang="pt-PT" sz="1800" dirty="0"/>
              <a:t>é um tipo de</a:t>
            </a:r>
            <a:r>
              <a:rPr lang="pt-PT" dirty="0"/>
              <a:t>) </a:t>
            </a:r>
          </a:p>
        </p:txBody>
      </p:sp>
      <p:graphicFrame>
        <p:nvGraphicFramePr>
          <p:cNvPr id="3" name="Table 2"/>
          <p:cNvGraphicFramePr/>
          <p:nvPr>
            <p:extLst>
              <p:ext uri="{D42A27DB-BD31-4B8C-83A1-F6EECF244321}">
                <p14:modId xmlns:p14="http://schemas.microsoft.com/office/powerpoint/2010/main" val="2276527867"/>
              </p:ext>
            </p:extLst>
          </p:nvPr>
        </p:nvGraphicFramePr>
        <p:xfrm>
          <a:off x="936625" y="2232660"/>
          <a:ext cx="64008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Pessoa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alt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Código: </a:t>
                      </a:r>
                      <a:r>
                        <a:rPr lang="pt-PT" altLang="en-US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  <a:p>
                      <a:pPr algn="l">
                        <a:buNone/>
                      </a:pPr>
                      <a:r>
                        <a:rPr lang="pt-PT" alt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Nome: </a:t>
                      </a:r>
                      <a:r>
                        <a:rPr lang="pt-PT" altLang="en-US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</a:p>
                    <a:p>
                      <a:pPr algn="l">
                        <a:buNone/>
                      </a:pPr>
                      <a:r>
                        <a:rPr lang="pt-PT" alt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datNasc: </a:t>
                      </a:r>
                      <a:r>
                        <a:rPr lang="pt-PT" altLang="en-US" sz="2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altLang="en-US"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calculaIdade(datNasc): Int</a:t>
                      </a:r>
                    </a:p>
                    <a:p>
                      <a:pPr algn="l">
                        <a:buNone/>
                      </a:pPr>
                      <a:r>
                        <a:rPr lang="pt-PT" altLang="en-US" sz="200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estuda():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147382" y="5187950"/>
            <a:ext cx="629621" cy="1333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Diamond 6"/>
          <p:cNvSpPr/>
          <p:nvPr/>
        </p:nvSpPr>
        <p:spPr>
          <a:xfrm>
            <a:off x="3405816" y="5561965"/>
            <a:ext cx="257810" cy="271780"/>
          </a:xfrm>
          <a:prstGeom prst="diamond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49996" y="5684520"/>
            <a:ext cx="486366" cy="1333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/>
          <p:cNvCxnSpPr/>
          <p:nvPr/>
        </p:nvCxnSpPr>
        <p:spPr>
          <a:xfrm flipV="1">
            <a:off x="7425202" y="5678488"/>
            <a:ext cx="535003" cy="1333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6608641" y="6109651"/>
            <a:ext cx="567881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 Box 11"/>
          <p:cNvSpPr txBox="1"/>
          <p:nvPr/>
        </p:nvSpPr>
        <p:spPr>
          <a:xfrm>
            <a:off x="7137708" y="5499100"/>
            <a:ext cx="328295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东文宋体" charset="0"/>
                <a:ea typeface="+mj-ea"/>
                <a:cs typeface="+mj-cs"/>
                <a:sym typeface="Calibri"/>
              </a:rPr>
              <a:t>◆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pt-PT" altLang="en-US" b="1" dirty="0" err="1">
                <a:solidFill>
                  <a:srgbClr val="0070C0"/>
                </a:solidFill>
              </a:rPr>
              <a:t>UML</a:t>
            </a:r>
            <a:endParaRPr lang="pt-PT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0355" y="13738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PT" altLang="pt-BR" dirty="0"/>
              <a:t>	</a:t>
            </a:r>
            <a:r>
              <a:rPr lang="pt-PT" altLang="pt-BR" b="1" dirty="0"/>
              <a:t>Diagramas de Classes (</a:t>
            </a:r>
            <a:r>
              <a:rPr lang="pt-PT" altLang="pt-BR" b="1" dirty="0">
                <a:solidFill>
                  <a:srgbClr val="FF0000"/>
                </a:solidFill>
              </a:rPr>
              <a:t>Cardinalidade</a:t>
            </a:r>
            <a:r>
              <a:rPr lang="pt-PT" altLang="pt-BR" b="1" dirty="0"/>
              <a:t>)</a:t>
            </a: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dirty="0"/>
          </a:p>
        </p:txBody>
      </p:sp>
      <p:graphicFrame>
        <p:nvGraphicFramePr>
          <p:cNvPr id="2" name="Table 1"/>
          <p:cNvGraphicFramePr/>
          <p:nvPr/>
        </p:nvGraphicFramePr>
        <p:xfrm>
          <a:off x="869950" y="2286000"/>
          <a:ext cx="7255510" cy="2505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7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28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Multiplicidade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9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mínimo Zero e no méximo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 e somente 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0..*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Mínimo nenhum e no máximo muitos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1..*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Mínimo um e no máximo muitos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2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PT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Muitos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/>
          <p:nvPr/>
        </p:nvGraphicFramePr>
        <p:xfrm>
          <a:off x="884555" y="5046980"/>
          <a:ext cx="2123440" cy="107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9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Pessoa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/>
          <p:nvPr/>
        </p:nvGraphicFramePr>
        <p:xfrm>
          <a:off x="4537710" y="5082540"/>
          <a:ext cx="2123440" cy="107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9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3007995" y="5586730"/>
            <a:ext cx="1492250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3095625" y="5222240"/>
            <a:ext cx="140462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*   </a:t>
            </a:r>
            <a:r>
              <a:rPr kumimoji="0" lang="pt-PT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Assina</a:t>
            </a:r>
            <a:r>
              <a:rPr kumimoji="0" lang="pt-PT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  *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695700" y="5756910"/>
            <a:ext cx="0" cy="39433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 Box 12"/>
          <p:cNvSpPr txBox="1"/>
          <p:nvPr/>
        </p:nvSpPr>
        <p:spPr>
          <a:xfrm>
            <a:off x="3007995" y="6162040"/>
            <a:ext cx="173863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en-US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Navegabilidade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pt-PT" altLang="en-US" b="1" dirty="0" err="1">
                <a:solidFill>
                  <a:srgbClr val="0070C0"/>
                </a:solidFill>
              </a:rPr>
              <a:t>UML</a:t>
            </a:r>
            <a:endParaRPr lang="pt-PT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57200" y="1417955"/>
            <a:ext cx="8572500" cy="525018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PT" altLang="pt-BR" dirty="0"/>
              <a:t>	</a:t>
            </a:r>
            <a:r>
              <a:rPr lang="pt-PT" altLang="pt-BR" b="1" dirty="0"/>
              <a:t>Diagramas de Classes (</a:t>
            </a:r>
            <a:r>
              <a:rPr lang="pt-PT" altLang="pt-BR" b="1" dirty="0">
                <a:solidFill>
                  <a:srgbClr val="FF0000"/>
                </a:solidFill>
              </a:rPr>
              <a:t>Relacionamentos</a:t>
            </a:r>
            <a:r>
              <a:rPr lang="pt-PT" altLang="pt-BR" b="1" dirty="0"/>
              <a:t>)</a:t>
            </a: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Dependência(</a:t>
            </a:r>
            <a:r>
              <a:rPr lang="pt-PT" alt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PT" sz="1800" dirty="0">
                <a:cs typeface="Arial" panose="020B0604020202020204" pitchFamily="34" charset="0"/>
              </a:rPr>
              <a:t> </a:t>
            </a:r>
            <a:endParaRPr lang="pt-PT" sz="2000" dirty="0">
              <a:cs typeface="Arial" panose="020B0604020202020204" pitchFamily="34" charset="0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Associação(</a:t>
            </a:r>
            <a:r>
              <a:rPr lang="pt-PT" alt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Tem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 </a:t>
            </a: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Agregação(</a:t>
            </a:r>
            <a:r>
              <a:rPr lang="pt-PT" alt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Parte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Composição(</a:t>
            </a:r>
            <a:r>
              <a:rPr lang="pt-PT" alt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Possui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</a:p>
        </p:txBody>
      </p:sp>
      <p:graphicFrame>
        <p:nvGraphicFramePr>
          <p:cNvPr id="3" name="Table 2"/>
          <p:cNvGraphicFramePr/>
          <p:nvPr/>
        </p:nvGraphicFramePr>
        <p:xfrm>
          <a:off x="1004570" y="2219325"/>
          <a:ext cx="1336040" cy="72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5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Funcionário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/>
          <p:nvPr/>
        </p:nvGraphicFramePr>
        <p:xfrm>
          <a:off x="3775075" y="2219325"/>
          <a:ext cx="1336040" cy="72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Empresa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/>
          <p:nvPr/>
        </p:nvGraphicFramePr>
        <p:xfrm>
          <a:off x="1004570" y="3400425"/>
          <a:ext cx="1336040" cy="72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Pessoa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/>
          <p:nvPr/>
        </p:nvGraphicFramePr>
        <p:xfrm>
          <a:off x="3775075" y="3400425"/>
          <a:ext cx="1336040" cy="72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V="1">
            <a:off x="2623185" y="2480310"/>
            <a:ext cx="841375" cy="1333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dash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/>
          <p:cNvCxnSpPr/>
          <p:nvPr/>
        </p:nvCxnSpPr>
        <p:spPr>
          <a:xfrm flipV="1">
            <a:off x="2623185" y="3665855"/>
            <a:ext cx="841375" cy="1333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9" name="Table 18"/>
          <p:cNvGraphicFramePr/>
          <p:nvPr/>
        </p:nvGraphicFramePr>
        <p:xfrm>
          <a:off x="1004570" y="4596765"/>
          <a:ext cx="1336040" cy="739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0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Avião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/>
          <p:nvPr/>
        </p:nvGraphicFramePr>
        <p:xfrm>
          <a:off x="3775075" y="4610100"/>
          <a:ext cx="1336040" cy="72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Piloto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Diamond 20"/>
          <p:cNvSpPr/>
          <p:nvPr/>
        </p:nvSpPr>
        <p:spPr>
          <a:xfrm>
            <a:off x="2585085" y="4788535"/>
            <a:ext cx="257810" cy="271780"/>
          </a:xfrm>
          <a:prstGeom prst="diamond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22" name="Straight Connector 21"/>
          <p:cNvCxnSpPr>
            <a:stCxn id="21" idx="3"/>
          </p:cNvCxnSpPr>
          <p:nvPr/>
        </p:nvCxnSpPr>
        <p:spPr>
          <a:xfrm>
            <a:off x="2842895" y="4924425"/>
            <a:ext cx="594995" cy="444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23" name="Table 22"/>
          <p:cNvGraphicFramePr/>
          <p:nvPr/>
        </p:nvGraphicFramePr>
        <p:xfrm>
          <a:off x="1004570" y="5832475"/>
          <a:ext cx="1336040" cy="739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0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Janela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/>
          <p:nvPr/>
        </p:nvGraphicFramePr>
        <p:xfrm>
          <a:off x="3775075" y="5832475"/>
          <a:ext cx="1336040" cy="72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BarraMenu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Straight Connector 24"/>
          <p:cNvCxnSpPr/>
          <p:nvPr/>
        </p:nvCxnSpPr>
        <p:spPr>
          <a:xfrm>
            <a:off x="2752090" y="6104255"/>
            <a:ext cx="780415" cy="571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 Box 25"/>
          <p:cNvSpPr txBox="1"/>
          <p:nvPr/>
        </p:nvSpPr>
        <p:spPr>
          <a:xfrm>
            <a:off x="2555240" y="5925820"/>
            <a:ext cx="328295" cy="3975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东文宋体" charset="0"/>
                <a:ea typeface="+mj-ea"/>
                <a:cs typeface="+mj-cs"/>
                <a:sym typeface="Calibri"/>
              </a:rPr>
              <a:t>◆</a:t>
            </a:r>
          </a:p>
        </p:txBody>
      </p:sp>
      <p:sp>
        <p:nvSpPr>
          <p:cNvPr id="27" name="Text Box 26"/>
          <p:cNvSpPr txBox="1"/>
          <p:nvPr/>
        </p:nvSpPr>
        <p:spPr>
          <a:xfrm>
            <a:off x="2398395" y="3342005"/>
            <a:ext cx="137668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/>
              </a:rPr>
              <a:t>  * </a:t>
            </a:r>
            <a:r>
              <a:rPr kumimoji="0" lang="pt-PT" alt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/>
              </a:rPr>
              <a:t>assina </a:t>
            </a:r>
            <a:r>
              <a:rPr kumimoji="0" lang="pt-PT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/>
              </a:rPr>
              <a:t>*</a:t>
            </a:r>
          </a:p>
        </p:txBody>
      </p:sp>
      <p:sp>
        <p:nvSpPr>
          <p:cNvPr id="28" name="Text Box 27"/>
          <p:cNvSpPr txBox="1"/>
          <p:nvPr/>
        </p:nvSpPr>
        <p:spPr>
          <a:xfrm>
            <a:off x="2340610" y="4477385"/>
            <a:ext cx="117665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/>
              </a:rPr>
              <a:t>  1..*       1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pt-PT" altLang="en-US" b="1" dirty="0" err="1">
                <a:solidFill>
                  <a:srgbClr val="0070C0"/>
                </a:solidFill>
              </a:rPr>
              <a:t>UML</a:t>
            </a:r>
            <a:endParaRPr lang="pt-PT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57200" y="1417955"/>
            <a:ext cx="8572500" cy="525018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r>
              <a:rPr lang="pt-PT" altLang="pt-BR" dirty="0"/>
              <a:t>	</a:t>
            </a:r>
            <a:r>
              <a:rPr lang="pt-PT" altLang="pt-BR" b="1" dirty="0"/>
              <a:t>Diagramas de Classes (</a:t>
            </a:r>
            <a:r>
              <a:rPr lang="pt-PT" altLang="pt-BR" b="1" dirty="0">
                <a:solidFill>
                  <a:srgbClr val="FF0000"/>
                </a:solidFill>
              </a:rPr>
              <a:t>Relacionamentos</a:t>
            </a:r>
            <a:r>
              <a:rPr lang="pt-PT" altLang="pt-BR" b="1" dirty="0"/>
              <a:t>)</a:t>
            </a:r>
            <a:endParaRPr lang="pt-PT" altLang="pt-BR" dirty="0"/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sz="2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</a:rPr>
              <a:t>Generalização/Especialização (</a:t>
            </a:r>
            <a:r>
              <a:rPr lang="pt-PT" alt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Herança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PT" sz="1800" dirty="0">
                <a:cs typeface="Arial" panose="020B0604020202020204" pitchFamily="34" charset="0"/>
              </a:rPr>
              <a:t> </a:t>
            </a:r>
            <a:endParaRPr lang="pt-PT" sz="2000" dirty="0">
              <a:cs typeface="Arial" panose="020B0604020202020204" pitchFamily="34" charset="0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Associativa(</a:t>
            </a:r>
            <a:r>
              <a:rPr lang="pt-PT" alt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Nova Classe</a:t>
            </a:r>
            <a:r>
              <a:rPr lang="pt-PT" altLang="pt-BR" sz="1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 </a:t>
            </a: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r>
              <a:rPr lang="pt-PT" altLang="pt-BR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20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just" hangingPunct="1">
              <a:buFont typeface="Wingdings" panose="05000000000000000000" pitchFamily="2" charset="2"/>
              <a:buChar char="Ø"/>
            </a:pPr>
            <a:endParaRPr lang="pt-PT" altLang="pt-BR" sz="1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1004570" y="2480310"/>
          <a:ext cx="1336040" cy="72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/>
          <p:nvPr/>
        </p:nvGraphicFramePr>
        <p:xfrm>
          <a:off x="3775075" y="2480310"/>
          <a:ext cx="1336040" cy="100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Pessoa Física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/>
          <p:nvPr/>
        </p:nvGraphicFramePr>
        <p:xfrm>
          <a:off x="1004570" y="4039235"/>
          <a:ext cx="1336040" cy="72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/>
                        <a:t>nome:String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/>
          <p:nvPr/>
        </p:nvGraphicFramePr>
        <p:xfrm>
          <a:off x="5622290" y="4039235"/>
          <a:ext cx="1336040" cy="72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/>
                        <a:t>titulo: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H="1">
            <a:off x="2500630" y="2836545"/>
            <a:ext cx="1123950" cy="698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 Box 26"/>
          <p:cNvSpPr txBox="1"/>
          <p:nvPr/>
        </p:nvSpPr>
        <p:spPr>
          <a:xfrm>
            <a:off x="2340610" y="4039235"/>
            <a:ext cx="318198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Calibri"/>
              </a:rPr>
              <a:t>  1..*                                   1..*</a:t>
            </a:r>
          </a:p>
        </p:txBody>
      </p:sp>
      <p:graphicFrame>
        <p:nvGraphicFramePr>
          <p:cNvPr id="2" name="Table 1"/>
          <p:cNvGraphicFramePr/>
          <p:nvPr/>
        </p:nvGraphicFramePr>
        <p:xfrm>
          <a:off x="3256280" y="5560060"/>
          <a:ext cx="1336040" cy="72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Atuação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PT" altLang="en-US"/>
                        <a:t>papel: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>
            <a:stCxn id="15" idx="3"/>
            <a:endCxn id="16" idx="1"/>
          </p:cNvCxnSpPr>
          <p:nvPr/>
        </p:nvCxnSpPr>
        <p:spPr>
          <a:xfrm>
            <a:off x="2340610" y="4402455"/>
            <a:ext cx="3281680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/>
          <p:cNvCxnSpPr/>
          <p:nvPr/>
        </p:nvCxnSpPr>
        <p:spPr>
          <a:xfrm>
            <a:off x="3885565" y="4399280"/>
            <a:ext cx="0" cy="111315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dash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 Box 9"/>
          <p:cNvSpPr txBox="1"/>
          <p:nvPr/>
        </p:nvSpPr>
        <p:spPr>
          <a:xfrm>
            <a:off x="3888105" y="5226050"/>
            <a:ext cx="65151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1..*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en-US" b="1" dirty="0" err="1">
                <a:solidFill>
                  <a:srgbClr val="0070C0"/>
                </a:solidFill>
              </a:rPr>
              <a:t>Caso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Uso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8148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0355" y="1299592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dirty="0"/>
              <a:t>	Mostra um conjunto de casos de uso de seus relacionamentos. (</a:t>
            </a:r>
            <a:r>
              <a:rPr lang="pt-BR" b="1" dirty="0">
                <a:solidFill>
                  <a:srgbClr val="FF0000"/>
                </a:solidFill>
              </a:rPr>
              <a:t>Aspectos Dinâmicos</a:t>
            </a:r>
            <a:r>
              <a:rPr lang="pt-BR" dirty="0"/>
              <a:t>).</a:t>
            </a:r>
          </a:p>
          <a:p>
            <a:pPr marL="0" indent="0" algn="l" hangingPunct="1">
              <a:buNone/>
            </a:pPr>
            <a:r>
              <a:rPr lang="pt-BR" dirty="0"/>
              <a:t>	Descreve um conjunto de sequências de ações que um sistema executa para produzir um resultado observável.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28627" y="3894832"/>
            <a:ext cx="6357948" cy="23830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Rosto feliz 2"/>
          <p:cNvSpPr/>
          <p:nvPr/>
        </p:nvSpPr>
        <p:spPr>
          <a:xfrm>
            <a:off x="885826" y="4814883"/>
            <a:ext cx="914400" cy="785812"/>
          </a:xfrm>
          <a:prstGeom prst="smileyFac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3271838" y="4676659"/>
            <a:ext cx="2386012" cy="519345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b="1" dirty="0"/>
              <a:t>Efetuar Venda</a:t>
            </a: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28627" y="3584736"/>
            <a:ext cx="2014548" cy="400105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Cenário: Venda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214120" y="5807075"/>
            <a:ext cx="2057400" cy="3670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Ator: Vendedor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– XP (</a:t>
            </a:r>
            <a:r>
              <a:rPr lang="en-US" b="1" dirty="0" err="1">
                <a:solidFill>
                  <a:srgbClr val="0070C0"/>
                </a:solidFill>
              </a:rPr>
              <a:t>Continuação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O </a:t>
            </a:r>
            <a:r>
              <a:rPr lang="pt-BR" sz="2400" dirty="0" err="1"/>
              <a:t>eXtreme</a:t>
            </a:r>
            <a:r>
              <a:rPr lang="pt-BR" sz="2400" dirty="0"/>
              <a:t> </a:t>
            </a:r>
            <a:r>
              <a:rPr lang="pt-BR" sz="2400" dirty="0" err="1"/>
              <a:t>Programming</a:t>
            </a:r>
            <a:r>
              <a:rPr lang="pt-BR" sz="2400" dirty="0"/>
              <a:t>, chamado de XP, é um método ágil com foco no desenvolvimento de softwares, leve, não é prescritivo, com base em três pilares: </a:t>
            </a:r>
            <a:r>
              <a:rPr lang="pt-BR" sz="2400" b="1" dirty="0">
                <a:solidFill>
                  <a:srgbClr val="FF0000"/>
                </a:solidFill>
              </a:rPr>
              <a:t>agilidade no desenvolvimento da solução, economia de recursos e qualidade do produto final</a:t>
            </a:r>
            <a:r>
              <a:rPr lang="pt-BR" sz="2400" dirty="0"/>
              <a:t>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	O XP, pode ser adotado por desenvolvedores inexperientes.</a:t>
            </a:r>
            <a:endParaRPr lang="pt-BR" sz="2400" b="1" u="sng"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en-US" b="1" dirty="0" err="1">
                <a:solidFill>
                  <a:srgbClr val="0070C0"/>
                </a:solidFill>
              </a:rPr>
              <a:t>Caso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Uso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8148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0050" y="1299845"/>
            <a:ext cx="8572500" cy="511619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dirty="0"/>
              <a:t>	Ator especifica um papel executado por um usuário ou outro sistema.</a:t>
            </a:r>
            <a:endParaRPr lang="pt-BR" sz="1400" dirty="0"/>
          </a:p>
        </p:txBody>
      </p:sp>
      <p:sp>
        <p:nvSpPr>
          <p:cNvPr id="2" name="Retângulo 1"/>
          <p:cNvSpPr/>
          <p:nvPr/>
        </p:nvSpPr>
        <p:spPr>
          <a:xfrm>
            <a:off x="528627" y="3894832"/>
            <a:ext cx="6357948" cy="23830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Rosto feliz 2"/>
          <p:cNvSpPr/>
          <p:nvPr/>
        </p:nvSpPr>
        <p:spPr>
          <a:xfrm>
            <a:off x="885826" y="4814883"/>
            <a:ext cx="914400" cy="785812"/>
          </a:xfrm>
          <a:prstGeom prst="smileyFac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Elipse 3"/>
          <p:cNvSpPr/>
          <p:nvPr/>
        </p:nvSpPr>
        <p:spPr>
          <a:xfrm>
            <a:off x="2224115" y="5521876"/>
            <a:ext cx="2966972" cy="519345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b="1" dirty="0"/>
              <a:t>Efetuar Pagamento</a:t>
            </a: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28627" y="3504726"/>
            <a:ext cx="2014548" cy="400105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Cenário: XXXX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35827" y="5681291"/>
            <a:ext cx="842963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Ator</a:t>
            </a:r>
          </a:p>
        </p:txBody>
      </p:sp>
      <p:sp>
        <p:nvSpPr>
          <p:cNvPr id="12" name="Rosto feliz 11"/>
          <p:cNvSpPr/>
          <p:nvPr/>
        </p:nvSpPr>
        <p:spPr>
          <a:xfrm>
            <a:off x="2938530" y="2181123"/>
            <a:ext cx="914400" cy="785812"/>
          </a:xfrm>
          <a:prstGeom prst="smileyFac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3267141" y="3173151"/>
            <a:ext cx="168592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Ator: Cliente</a:t>
            </a:r>
          </a:p>
        </p:txBody>
      </p:sp>
      <p:sp>
        <p:nvSpPr>
          <p:cNvPr id="14" name="Rosto feliz 13"/>
          <p:cNvSpPr/>
          <p:nvPr/>
        </p:nvSpPr>
        <p:spPr>
          <a:xfrm>
            <a:off x="5677058" y="2133491"/>
            <a:ext cx="914400" cy="785812"/>
          </a:xfrm>
          <a:prstGeom prst="smileyFac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6005669" y="3125519"/>
            <a:ext cx="168592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Ator: Sistema</a:t>
            </a:r>
          </a:p>
        </p:txBody>
      </p:sp>
      <p:sp>
        <p:nvSpPr>
          <p:cNvPr id="16" name="Elipse 15"/>
          <p:cNvSpPr/>
          <p:nvPr/>
        </p:nvSpPr>
        <p:spPr>
          <a:xfrm>
            <a:off x="1757363" y="4157308"/>
            <a:ext cx="2386012" cy="519345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b="1" dirty="0"/>
              <a:t>Efetuar </a:t>
            </a:r>
            <a:r>
              <a:rPr lang="pt-BR" b="1" dirty="0" err="1"/>
              <a:t>Login</a:t>
            </a: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4086279" y="4729153"/>
            <a:ext cx="2386012" cy="519345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b="1" dirty="0"/>
              <a:t>Realizar Pedido</a:t>
            </a: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en-US" b="1" dirty="0" err="1">
                <a:solidFill>
                  <a:srgbClr val="0070C0"/>
                </a:solidFill>
              </a:rPr>
              <a:t>Caso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Uso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8148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3357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dirty="0"/>
              <a:t>	</a:t>
            </a:r>
          </a:p>
          <a:p>
            <a:pPr marL="0" indent="0" algn="just" hangingPunct="1">
              <a:buNone/>
            </a:pPr>
            <a:endParaRPr lang="pt-BR" dirty="0"/>
          </a:p>
          <a:p>
            <a:pPr marL="0" indent="0" algn="just" hangingPunct="1">
              <a:buNone/>
            </a:pPr>
            <a:endParaRPr lang="pt-BR" dirty="0"/>
          </a:p>
          <a:p>
            <a:pPr marL="0" indent="0" algn="just" hangingPunct="1">
              <a:buNone/>
            </a:pPr>
            <a:endParaRPr lang="pt-BR" dirty="0"/>
          </a:p>
        </p:txBody>
      </p:sp>
      <p:graphicFrame>
        <p:nvGraphicFramePr>
          <p:cNvPr id="18" name="Tabela 17"/>
          <p:cNvGraphicFramePr>
            <a:graphicFrameLocks noGrp="1"/>
          </p:cNvGraphicFramePr>
          <p:nvPr/>
        </p:nvGraphicFramePr>
        <p:xfrm>
          <a:off x="591894" y="1165119"/>
          <a:ext cx="5337420" cy="5592869"/>
        </p:xfrm>
        <a:graphic>
          <a:graphicData uri="http://schemas.openxmlformats.org/drawingml/2006/table">
            <a:tbl>
              <a:tblPr/>
              <a:tblGrid>
                <a:gridCol w="131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5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5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  <a:latin typeface="Verdana" panose="020B0604030504040204"/>
                        </a:rPr>
                        <a:t>Objetivo:</a:t>
                      </a:r>
                      <a:endParaRPr lang="pt-BR" sz="900" dirty="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  <a:latin typeface="Verdana" panose="020B0604030504040204"/>
                        </a:rPr>
                        <a:t>Contém uma breve descrição do objetivo do caso de uso.</a:t>
                      </a:r>
                      <a:endParaRPr lang="pt-BR" sz="900" dirty="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3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 dirty="0">
                          <a:effectLst/>
                          <a:latin typeface="Verdana" panose="020B0604030504040204"/>
                        </a:rPr>
                        <a:t>Requisitos:</a:t>
                      </a:r>
                      <a:endParaRPr lang="pt-BR" sz="900" dirty="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  <a:latin typeface="Verdana" panose="020B0604030504040204"/>
                        </a:rPr>
                        <a:t>Neste campo indicamos a qual requisito funcional o caso de uso em questão está associado (ler </a:t>
                      </a: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Nota 1</a:t>
                      </a:r>
                      <a:r>
                        <a:rPr lang="pt-BR" sz="900">
                          <a:effectLst/>
                          <a:latin typeface="Verdana" panose="020B0604030504040204"/>
                        </a:rPr>
                        <a:t>).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1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Atores: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  <a:latin typeface="Verdana" panose="020B0604030504040204"/>
                        </a:rPr>
                        <a:t>Neste campo definimos a lista de atores associados ao caso de uso. Ator é qualquer entidade externa que interage com o sistema (neste caso, com o caso de uso em questão).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1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Prioridade: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  <a:latin typeface="Verdana" panose="020B0604030504040204"/>
                        </a:rPr>
                        <a:t>Informação identificada junto ao usuário que auxilia na definição dos casos de uso que serão contemplados em cada iteração do desenvolvimento do software.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5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Pré-condições: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  <a:latin typeface="Verdana" panose="020B0604030504040204"/>
                        </a:rPr>
                        <a:t>Neste campo devemos informar as condições que devem ser atendidas para que o caso de uso possa ser executado.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1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Freqüência de uso: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 dirty="0">
                          <a:effectLst/>
                          <a:latin typeface="Verdana" panose="020B0604030504040204"/>
                        </a:rPr>
                        <a:t>Informação identificada junto ao usuário que auxilia na definição dos casos de uso que serão contemplados em cada iteração do desenvolvimento do software.</a:t>
                      </a:r>
                      <a:endParaRPr lang="pt-BR" sz="900" dirty="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1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Criticalidade: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  <a:latin typeface="Verdana" panose="020B0604030504040204"/>
                        </a:rPr>
                        <a:t>Informação identificada junto ao usuário que auxilia na definição dos casos de uso que serão contemplados em cada iteração do desenvolvimento do software.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5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Condição de Entrada: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  <a:latin typeface="Verdana" panose="020B0604030504040204"/>
                        </a:rPr>
                        <a:t>Neste campo definimos qual ação do ator dará início à interação com o caso de uso em questão.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81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Fluxo Principal: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  <a:latin typeface="Verdana" panose="020B0604030504040204"/>
                        </a:rPr>
                        <a:t>Esta é uma das seções principais do caso de uso. É onde descrevemos os passos entre o ator e o sistema. O fluxo principal é o cenário que mais acontece no caso de uso e/ou o mais importante.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813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Fluxo Alternativo: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pt-BR" sz="700">
                          <a:effectLst/>
                          <a:latin typeface="Verdana" panose="020B0604030504040204"/>
                        </a:rPr>
                        <a:t>Fluxo alternativo é o caminho alternativo tomado pelo caso de uso a partir do fluxo principal, ou seja, dada uma condição de negócio o caso de uso seguirá por outro cenário que não o principal caso essa condição seja verdadeira.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11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Extensões: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>
                          <a:effectLst/>
                          <a:latin typeface="Verdana" panose="020B0604030504040204"/>
                        </a:rPr>
                        <a:t>Nesta seção colocamos todos os casos de uso que estendem o caso de uso base e em quais pontos eles são chamados dentro dos fluxos de eventos.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110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900" b="1">
                          <a:effectLst/>
                          <a:latin typeface="Verdana" panose="020B0604030504040204"/>
                        </a:rPr>
                        <a:t>Pós-condições:</a:t>
                      </a:r>
                      <a:endParaRPr lang="pt-BR" sz="90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700" dirty="0">
                          <a:effectLst/>
                          <a:latin typeface="Verdana" panose="020B0604030504040204"/>
                        </a:rPr>
                        <a:t>Neste campo devemos informar o estado em que o sistema (ou entidade manipulada no caso de uso) estará depois que o caso de uso for executado. ...</a:t>
                      </a:r>
                      <a:endParaRPr lang="pt-BR" sz="900" dirty="0">
                        <a:effectLst/>
                      </a:endParaRPr>
                    </a:p>
                  </a:txBody>
                  <a:tcPr marL="50413" marR="50413" marT="0" marB="0">
                    <a:lnL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BE9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2520950" y="1576388"/>
            <a:ext cx="9144000" cy="0"/>
          </a:xfrm>
          <a:prstGeom prst="rect">
            <a:avLst/>
          </a:prstGeom>
          <a:solidFill>
            <a:srgbClr val="253A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OO – </a:t>
            </a:r>
            <a:r>
              <a:rPr lang="en-US" b="1" dirty="0" err="1">
                <a:solidFill>
                  <a:srgbClr val="0070C0"/>
                </a:solidFill>
              </a:rPr>
              <a:t>Caso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Uso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152" y="1600200"/>
            <a:ext cx="8815396" cy="48148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1" name="Text Placeholder 2"/>
          <p:cNvSpPr txBox="1"/>
          <p:nvPr/>
        </p:nvSpPr>
        <p:spPr>
          <a:xfrm>
            <a:off x="252400" y="11833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Font typeface="Arial" panose="020B0604020202020204"/>
              <a:buNone/>
            </a:pPr>
            <a:endParaRPr lang="pt-BR" sz="2400" dirty="0"/>
          </a:p>
          <a:p>
            <a:pPr marL="0" indent="0" algn="just" hangingPunct="1">
              <a:buFont typeface="Arial" panose="020B0604020202020204"/>
              <a:buNone/>
            </a:pPr>
            <a:endParaRPr lang="pt-BR" b="1" u="sng" dirty="0"/>
          </a:p>
        </p:txBody>
      </p:sp>
      <p:sp>
        <p:nvSpPr>
          <p:cNvPr id="5" name="Text Placeholder 2"/>
          <p:cNvSpPr txBox="1"/>
          <p:nvPr/>
        </p:nvSpPr>
        <p:spPr>
          <a:xfrm>
            <a:off x="404800" y="1335787"/>
            <a:ext cx="8572500" cy="497856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just" hangingPunct="1">
              <a:buNone/>
            </a:pPr>
            <a:r>
              <a:rPr lang="pt-BR" dirty="0">
                <a:sym typeface="+mn-ea"/>
              </a:rPr>
              <a:t> </a:t>
            </a:r>
          </a:p>
          <a:p>
            <a:pPr marL="0" indent="0" algn="just" hangingPunct="1">
              <a:buNone/>
            </a:pPr>
            <a:endParaRPr lang="pt-BR" dirty="0">
              <a:solidFill>
                <a:srgbClr val="FF0000"/>
              </a:solidFill>
              <a:sym typeface="+mn-ea"/>
            </a:endParaRPr>
          </a:p>
          <a:p>
            <a:pPr marL="0" indent="0" algn="just" hangingPunct="1">
              <a:buNone/>
            </a:pPr>
            <a:endParaRPr lang="pt-BR" dirty="0">
              <a:solidFill>
                <a:srgbClr val="FF0000"/>
              </a:solidFill>
              <a:sym typeface="+mn-ea"/>
            </a:endParaRPr>
          </a:p>
          <a:p>
            <a:pPr marL="0" indent="0" algn="just" hangingPunct="1">
              <a:buNone/>
            </a:pPr>
            <a:r>
              <a:rPr lang="pt-BR" dirty="0">
                <a:solidFill>
                  <a:srgbClr val="FF0000"/>
                </a:solidFill>
                <a:sym typeface="+mn-ea"/>
              </a:rPr>
              <a:t>https://www.youtube.com/watch?v=tezLX9quOVc</a:t>
            </a:r>
            <a:endParaRPr lang="pt-BR" dirty="0">
              <a:solidFill>
                <a:srgbClr val="FF0000"/>
              </a:solidFill>
            </a:endParaRPr>
          </a:p>
          <a:p>
            <a:pPr marL="0" indent="0" algn="just" hangingPunct="1">
              <a:buNone/>
            </a:pPr>
            <a:endParaRPr lang="pt-BR" dirty="0"/>
          </a:p>
          <a:p>
            <a:pPr marL="0" indent="0" algn="just" hangingPunct="1">
              <a:buNone/>
            </a:pPr>
            <a:r>
              <a:rPr lang="pt-PT" altLang="pt-BR" b="1" dirty="0">
                <a:solidFill>
                  <a:srgbClr val="FF0000"/>
                </a:solidFill>
              </a:rPr>
              <a:t>Tools</a:t>
            </a:r>
            <a:r>
              <a:rPr lang="pt-PT" altLang="pt-BR" dirty="0"/>
              <a:t>: starUML; ArgoUML; UML Architecture</a:t>
            </a: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2520950" y="1576388"/>
            <a:ext cx="9144000" cy="0"/>
          </a:xfrm>
          <a:prstGeom prst="rect">
            <a:avLst/>
          </a:prstGeom>
          <a:solidFill>
            <a:srgbClr val="253A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8" y="0"/>
            <a:ext cx="4391984" cy="228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3" y="401097"/>
            <a:ext cx="3685693" cy="15854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0" y="3182360"/>
            <a:ext cx="8615363" cy="1470025"/>
          </a:xfrm>
        </p:spPr>
        <p:txBody>
          <a:bodyPr>
            <a:noAutofit/>
          </a:bodyPr>
          <a:lstStyle/>
          <a:p>
            <a:r>
              <a:rPr lang="pt-BR" sz="4800" b="1">
                <a:solidFill>
                  <a:schemeClr val="bg1"/>
                </a:solidFill>
              </a:rPr>
              <a:t>Engenharia de Software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2" y="5155549"/>
            <a:ext cx="7772400" cy="147002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XP (</a:t>
            </a:r>
            <a:r>
              <a:rPr lang="en-US" b="1" dirty="0" err="1">
                <a:solidFill>
                  <a:srgbClr val="0070C0"/>
                </a:solidFill>
              </a:rPr>
              <a:t>Continuação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/>
              <a:t>	Seu objetivo é utilizar um conjunto de boas práticas de engenharia de software.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	Tais como: testar o código, revisar, </a:t>
            </a:r>
            <a:r>
              <a:rPr lang="pt-BR" dirty="0" err="1"/>
              <a:t>refatorar</a:t>
            </a:r>
            <a:r>
              <a:rPr lang="pt-BR" dirty="0"/>
              <a:t>, teste de integração contínua, simplicidade no código, iterações curtas, </a:t>
            </a:r>
            <a:r>
              <a:rPr lang="pt-BR" dirty="0" err="1"/>
              <a:t>etc</a:t>
            </a:r>
            <a:r>
              <a:rPr lang="pt-BR" dirty="0"/>
              <a:t>  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	</a:t>
            </a:r>
          </a:p>
          <a:p>
            <a:pPr marL="0" indent="0" algn="just">
              <a:buNone/>
            </a:pPr>
            <a:endParaRPr lang="pt-BR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XP (</a:t>
            </a:r>
            <a:r>
              <a:rPr lang="en-US" b="1" dirty="0" err="1">
                <a:solidFill>
                  <a:srgbClr val="0070C0"/>
                </a:solidFill>
              </a:rPr>
              <a:t>Continuação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  <a:r>
              <a:rPr lang="pt-BR" b="1" dirty="0">
                <a:solidFill>
                  <a:srgbClr val="FF0000"/>
                </a:solidFill>
              </a:rPr>
              <a:t>Valores/Princípios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	</a:t>
            </a:r>
            <a:r>
              <a:rPr lang="pt-BR" sz="2400" b="1" u="sng" dirty="0"/>
              <a:t>Valores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/>
              <a:t>	Comunicação / Simplicidade / Feedback / Coragem / Respeito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	</a:t>
            </a:r>
            <a:r>
              <a:rPr lang="pt-BR" sz="2400" b="1" u="sng" dirty="0"/>
              <a:t>Princípios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/>
              <a:t>	Feedback rápido / Presumir Simplicidade /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/>
              <a:t>	Mudanças Incrementais / Abraçar mudanças /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/>
              <a:t>	Trabalho de alta qualidade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endParaRPr lang="pt-BR" sz="240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XP (</a:t>
            </a:r>
            <a:r>
              <a:rPr lang="en-US" b="1" dirty="0" err="1">
                <a:solidFill>
                  <a:srgbClr val="0070C0"/>
                </a:solidFill>
              </a:rPr>
              <a:t>Continuação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  <a:r>
              <a:rPr lang="pt-BR" b="1" dirty="0">
                <a:solidFill>
                  <a:srgbClr val="FF0000"/>
                </a:solidFill>
              </a:rPr>
              <a:t>Práticas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/>
              <a:t>Jogo de Planejamento </a:t>
            </a:r>
            <a:r>
              <a:rPr lang="pt-BR" sz="2000" b="1" dirty="0"/>
              <a:t>(Planning Game)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/>
              <a:t>Fases pequenas </a:t>
            </a:r>
            <a:r>
              <a:rPr lang="pt-BR" sz="2000" b="1" dirty="0"/>
              <a:t>(</a:t>
            </a:r>
            <a:r>
              <a:rPr lang="pt-BR" sz="2000" b="1" dirty="0" err="1"/>
              <a:t>Small</a:t>
            </a:r>
            <a:r>
              <a:rPr lang="pt-BR" sz="2000" b="1" dirty="0"/>
              <a:t> Releases)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/>
              <a:t>Metáfora </a:t>
            </a:r>
            <a:r>
              <a:rPr lang="pt-BR" sz="2000" b="1" dirty="0"/>
              <a:t>(</a:t>
            </a:r>
            <a:r>
              <a:rPr lang="pt-BR" sz="2000" b="1" dirty="0" err="1"/>
              <a:t>Metaphor</a:t>
            </a:r>
            <a:r>
              <a:rPr lang="pt-BR" sz="2000" b="1" dirty="0"/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/>
              <a:t>Design Simples </a:t>
            </a:r>
            <a:r>
              <a:rPr lang="pt-BR" sz="2000" b="1" dirty="0"/>
              <a:t>(</a:t>
            </a:r>
            <a:r>
              <a:rPr lang="pt-BR" sz="2000" b="1" dirty="0" err="1"/>
              <a:t>Simple</a:t>
            </a:r>
            <a:r>
              <a:rPr lang="pt-BR" sz="2000" b="1" dirty="0"/>
              <a:t> Design)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/>
              <a:t>Testes de Aceitação </a:t>
            </a:r>
            <a:r>
              <a:rPr lang="pt-BR" sz="2000" b="1" dirty="0"/>
              <a:t>(</a:t>
            </a:r>
            <a:r>
              <a:rPr lang="pt-BR" sz="2000" b="1" dirty="0" err="1"/>
              <a:t>Customer</a:t>
            </a:r>
            <a:r>
              <a:rPr lang="pt-BR" sz="2000" b="1" dirty="0"/>
              <a:t> </a:t>
            </a:r>
            <a:r>
              <a:rPr lang="pt-BR" sz="2000" b="1" dirty="0" err="1"/>
              <a:t>Tests</a:t>
            </a:r>
            <a:r>
              <a:rPr lang="pt-BR" sz="2000" b="1" dirty="0"/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/>
              <a:t>Semana de 40 horas </a:t>
            </a:r>
            <a:r>
              <a:rPr lang="pt-BR" sz="2000" b="1" dirty="0"/>
              <a:t>(</a:t>
            </a:r>
            <a:r>
              <a:rPr lang="pt-BR" sz="2000" b="1" dirty="0" err="1"/>
              <a:t>Sustainable</a:t>
            </a:r>
            <a:r>
              <a:rPr lang="pt-BR" sz="2000" b="1" dirty="0"/>
              <a:t> Pace)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/>
              <a:t>Propriedade Coletiva </a:t>
            </a:r>
            <a:r>
              <a:rPr lang="pt-BR" sz="2000" b="1" dirty="0"/>
              <a:t>(</a:t>
            </a:r>
            <a:r>
              <a:rPr lang="pt-BR" sz="2000" b="1" dirty="0" err="1"/>
              <a:t>Collective</a:t>
            </a:r>
            <a:r>
              <a:rPr lang="pt-BR" sz="2000" b="1" dirty="0"/>
              <a:t> </a:t>
            </a:r>
            <a:r>
              <a:rPr lang="pt-BR" sz="2000" b="1" dirty="0" err="1"/>
              <a:t>Ownership</a:t>
            </a:r>
            <a:r>
              <a:rPr lang="pt-BR" sz="2000" b="1" dirty="0"/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/>
              <a:t>Programação Pareada </a:t>
            </a:r>
            <a:r>
              <a:rPr lang="pt-BR" sz="2000" b="1" dirty="0"/>
              <a:t>(</a:t>
            </a:r>
            <a:r>
              <a:rPr lang="pt-BR" sz="2000" b="1" dirty="0" err="1"/>
              <a:t>Pair</a:t>
            </a:r>
            <a:r>
              <a:rPr lang="pt-BR" sz="2000" b="1" dirty="0"/>
              <a:t> </a:t>
            </a:r>
            <a:r>
              <a:rPr lang="pt-BR" sz="2000" b="1" dirty="0" err="1"/>
              <a:t>Programming</a:t>
            </a:r>
            <a:r>
              <a:rPr lang="pt-BR" sz="2000" b="1" dirty="0"/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/>
              <a:t>Desenvolvimento Orientado a Testes </a:t>
            </a:r>
            <a:r>
              <a:rPr lang="pt-BR" sz="2000" b="1" dirty="0"/>
              <a:t>(Test </a:t>
            </a:r>
            <a:r>
              <a:rPr lang="pt-BR" sz="2000" b="1" dirty="0" err="1"/>
              <a:t>Driven</a:t>
            </a:r>
            <a:r>
              <a:rPr lang="pt-BR" sz="2000" b="1" dirty="0"/>
              <a:t> </a:t>
            </a:r>
            <a:r>
              <a:rPr lang="pt-BR" sz="2000" b="1" dirty="0" err="1"/>
              <a:t>Development</a:t>
            </a:r>
            <a:r>
              <a:rPr lang="pt-BR" sz="2000" b="1" dirty="0"/>
              <a:t> - TDD)</a:t>
            </a:r>
            <a:endParaRPr lang="pt-BR" sz="2400" b="1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 err="1"/>
              <a:t>Refatoração</a:t>
            </a:r>
            <a:r>
              <a:rPr lang="pt-BR" sz="2000" dirty="0"/>
              <a:t> </a:t>
            </a:r>
            <a:r>
              <a:rPr lang="pt-BR" sz="2000" b="1" dirty="0"/>
              <a:t>(</a:t>
            </a:r>
            <a:r>
              <a:rPr lang="pt-BR" sz="2000" b="1" dirty="0" err="1"/>
              <a:t>Refactoring</a:t>
            </a:r>
            <a:r>
              <a:rPr lang="pt-BR" sz="2000" b="1" dirty="0"/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/>
              <a:t>Integração Contínua </a:t>
            </a:r>
            <a:r>
              <a:rPr lang="pt-BR" sz="2000" b="1" dirty="0"/>
              <a:t>(</a:t>
            </a:r>
            <a:r>
              <a:rPr lang="pt-BR" sz="2000" b="1" dirty="0" err="1"/>
              <a:t>Continuous</a:t>
            </a:r>
            <a:r>
              <a:rPr lang="pt-BR" sz="2000" b="1" dirty="0"/>
              <a:t> </a:t>
            </a:r>
            <a:r>
              <a:rPr lang="pt-BR" sz="2000" b="1" dirty="0" err="1"/>
              <a:t>Integration</a:t>
            </a:r>
            <a:r>
              <a:rPr lang="pt-BR" sz="2000" b="1" dirty="0"/>
              <a:t>)</a:t>
            </a:r>
          </a:p>
          <a:p>
            <a:pPr marL="0" indent="0" algn="just">
              <a:buNone/>
            </a:pPr>
            <a:endParaRPr lang="pt-BR" sz="2400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XP (</a:t>
            </a:r>
            <a:r>
              <a:rPr lang="en-US" b="1" dirty="0" err="1">
                <a:solidFill>
                  <a:srgbClr val="0070C0"/>
                </a:solidFill>
              </a:rPr>
              <a:t>Continuação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0995" y="1417638"/>
            <a:ext cx="2326640" cy="15671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Selecionar histórias de usuários para release</a:t>
            </a:r>
          </a:p>
        </p:txBody>
      </p:sp>
      <p:sp>
        <p:nvSpPr>
          <p:cNvPr id="13" name="Retângulo 9"/>
          <p:cNvSpPr/>
          <p:nvPr/>
        </p:nvSpPr>
        <p:spPr>
          <a:xfrm>
            <a:off x="3421380" y="1602423"/>
            <a:ext cx="2326640" cy="1197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Dividir histórias em tarefas</a:t>
            </a:r>
          </a:p>
        </p:txBody>
      </p:sp>
      <p:sp>
        <p:nvSpPr>
          <p:cNvPr id="14" name="Retângulo 9"/>
          <p:cNvSpPr/>
          <p:nvPr/>
        </p:nvSpPr>
        <p:spPr>
          <a:xfrm>
            <a:off x="6436360" y="1786890"/>
            <a:ext cx="2326640" cy="8286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Planejar Release</a:t>
            </a:r>
          </a:p>
        </p:txBody>
      </p:sp>
      <p:sp>
        <p:nvSpPr>
          <p:cNvPr id="15" name="Retângulo 9"/>
          <p:cNvSpPr/>
          <p:nvPr/>
        </p:nvSpPr>
        <p:spPr>
          <a:xfrm>
            <a:off x="340995" y="4408805"/>
            <a:ext cx="2326640" cy="82867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Avaliar 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Sistema</a:t>
            </a:r>
          </a:p>
        </p:txBody>
      </p:sp>
      <p:sp>
        <p:nvSpPr>
          <p:cNvPr id="16" name="Retângulo 9"/>
          <p:cNvSpPr/>
          <p:nvPr/>
        </p:nvSpPr>
        <p:spPr>
          <a:xfrm>
            <a:off x="3421380" y="4395470"/>
            <a:ext cx="2326640" cy="828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Liberar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Software</a:t>
            </a:r>
          </a:p>
        </p:txBody>
      </p:sp>
      <p:sp>
        <p:nvSpPr>
          <p:cNvPr id="17" name="Retângulo 9"/>
          <p:cNvSpPr/>
          <p:nvPr/>
        </p:nvSpPr>
        <p:spPr>
          <a:xfrm>
            <a:off x="6436360" y="4039553"/>
            <a:ext cx="2326640" cy="15671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Implementar / Integrar / Testar 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PT" alt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Software</a:t>
            </a:r>
          </a:p>
        </p:txBody>
      </p:sp>
      <p:cxnSp>
        <p:nvCxnSpPr>
          <p:cNvPr id="18" name="Straight Arrow Connector 17"/>
          <p:cNvCxnSpPr>
            <a:stCxn id="10" idx="3"/>
            <a:endCxn id="13" idx="1"/>
          </p:cNvCxnSpPr>
          <p:nvPr/>
        </p:nvCxnSpPr>
        <p:spPr>
          <a:xfrm>
            <a:off x="2667635" y="2201545"/>
            <a:ext cx="753745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/>
          <p:cNvCxnSpPr/>
          <p:nvPr/>
        </p:nvCxnSpPr>
        <p:spPr>
          <a:xfrm flipV="1">
            <a:off x="5748020" y="2199005"/>
            <a:ext cx="650240" cy="254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/>
          <p:cNvCxnSpPr>
            <a:stCxn id="14" idx="2"/>
            <a:endCxn id="17" idx="0"/>
          </p:cNvCxnSpPr>
          <p:nvPr/>
        </p:nvCxnSpPr>
        <p:spPr>
          <a:xfrm>
            <a:off x="7599680" y="2615565"/>
            <a:ext cx="0" cy="142430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/>
          <p:cNvCxnSpPr>
            <a:stCxn id="17" idx="1"/>
            <a:endCxn id="16" idx="3"/>
          </p:cNvCxnSpPr>
          <p:nvPr/>
        </p:nvCxnSpPr>
        <p:spPr>
          <a:xfrm flipH="1" flipV="1">
            <a:off x="5748020" y="4810125"/>
            <a:ext cx="688340" cy="1333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/>
          <p:cNvCxnSpPr>
            <a:stCxn id="16" idx="1"/>
            <a:endCxn id="15" idx="3"/>
          </p:cNvCxnSpPr>
          <p:nvPr/>
        </p:nvCxnSpPr>
        <p:spPr>
          <a:xfrm flipH="1">
            <a:off x="2667635" y="4810125"/>
            <a:ext cx="753745" cy="1333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/>
          <p:cNvCxnSpPr>
            <a:stCxn id="15" idx="0"/>
            <a:endCxn id="10" idx="2"/>
          </p:cNvCxnSpPr>
          <p:nvPr/>
        </p:nvCxnSpPr>
        <p:spPr>
          <a:xfrm flipV="1">
            <a:off x="1504315" y="2985135"/>
            <a:ext cx="0" cy="142367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r>
              <a:rPr lang="en-US" b="1" dirty="0">
                <a:solidFill>
                  <a:srgbClr val="0070C0"/>
                </a:solidFill>
              </a:rPr>
              <a:t> - XP (</a:t>
            </a:r>
            <a:r>
              <a:rPr lang="en-US" b="1" dirty="0" err="1">
                <a:solidFill>
                  <a:srgbClr val="0070C0"/>
                </a:solidFill>
              </a:rPr>
              <a:t>Continuação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2" name="Elipse 1"/>
          <p:cNvSpPr/>
          <p:nvPr/>
        </p:nvSpPr>
        <p:spPr>
          <a:xfrm>
            <a:off x="1357630" y="3504340"/>
            <a:ext cx="3086100" cy="77769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Metodologia</a:t>
            </a:r>
          </a:p>
        </p:txBody>
      </p:sp>
      <p:sp>
        <p:nvSpPr>
          <p:cNvPr id="5" name="Elipse 4"/>
          <p:cNvSpPr/>
          <p:nvPr/>
        </p:nvSpPr>
        <p:spPr>
          <a:xfrm>
            <a:off x="1578777" y="5164815"/>
            <a:ext cx="2500312" cy="117443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Ambiente</a:t>
            </a:r>
          </a:p>
        </p:txBody>
      </p:sp>
      <p:sp>
        <p:nvSpPr>
          <p:cNvPr id="7" name="Elipse 6"/>
          <p:cNvSpPr/>
          <p:nvPr/>
        </p:nvSpPr>
        <p:spPr>
          <a:xfrm>
            <a:off x="5791207" y="4169202"/>
            <a:ext cx="2438399" cy="1174434"/>
          </a:xfrm>
          <a:prstGeom prst="ellipse">
            <a:avLst/>
          </a:prstGeom>
          <a:solidFill>
            <a:srgbClr val="FFC0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Resultado</a:t>
            </a:r>
          </a:p>
        </p:txBody>
      </p:sp>
      <p:sp>
        <p:nvSpPr>
          <p:cNvPr id="3" name="Mais 2"/>
          <p:cNvSpPr/>
          <p:nvPr/>
        </p:nvSpPr>
        <p:spPr>
          <a:xfrm>
            <a:off x="2491391" y="4416654"/>
            <a:ext cx="675082" cy="693839"/>
          </a:xfrm>
          <a:prstGeom prst="mathPlu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Seta para a direita 3"/>
          <p:cNvSpPr/>
          <p:nvPr/>
        </p:nvSpPr>
        <p:spPr>
          <a:xfrm>
            <a:off x="4443421" y="4188086"/>
            <a:ext cx="1028691" cy="1073326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Texto explicativo em forma de nuvem 8"/>
          <p:cNvSpPr/>
          <p:nvPr/>
        </p:nvSpPr>
        <p:spPr>
          <a:xfrm>
            <a:off x="3729037" y="1882987"/>
            <a:ext cx="2586038" cy="1405527"/>
          </a:xfrm>
          <a:prstGeom prst="cloudCallou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Bom para o Cliente e para o Desenvolvedor</a:t>
            </a:r>
          </a:p>
        </p:txBody>
      </p:sp>
      <p:pic>
        <p:nvPicPr>
          <p:cNvPr id="1027" name="Picture 3" descr="C:\Program Files\Microsoft Office\MEDIA\CAGCAT10\j028536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6" y="1676837"/>
            <a:ext cx="1474013" cy="181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o explicativo em forma de nuvem 11"/>
          <p:cNvSpPr/>
          <p:nvPr/>
        </p:nvSpPr>
        <p:spPr>
          <a:xfrm>
            <a:off x="642932" y="1346882"/>
            <a:ext cx="2586038" cy="1827187"/>
          </a:xfrm>
          <a:prstGeom prst="cloudCallou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- Menos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Sistemática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- Mais Rápida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- Mais Barata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Métodos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Ágeis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5725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	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772630" y="1613063"/>
            <a:ext cx="3941637" cy="989612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Gestão</a:t>
            </a:r>
            <a:r>
              <a:rPr kumimoji="0" lang="pt-BR" sz="24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Projeto de Sistemas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614453" y="3138694"/>
            <a:ext cx="2185989" cy="1928473"/>
          </a:xfrm>
          <a:prstGeom prst="rect">
            <a:avLst/>
          </a:prstGeom>
          <a:solidFill>
            <a:srgbClr val="92D05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Tradicional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5295907" y="3138693"/>
            <a:ext cx="2185989" cy="1928473"/>
          </a:xfrm>
          <a:prstGeom prst="rect">
            <a:avLst/>
          </a:prstGeom>
          <a:solidFill>
            <a:srgbClr val="0070C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2400" b="1" dirty="0"/>
              <a:t>Ágeis</a:t>
            </a:r>
            <a:endParaRPr kumimoji="0" lang="pt-B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" name="Multiplicar 1"/>
          <p:cNvSpPr/>
          <p:nvPr/>
        </p:nvSpPr>
        <p:spPr>
          <a:xfrm>
            <a:off x="4157659" y="3729034"/>
            <a:ext cx="828675" cy="800100"/>
          </a:xfrm>
          <a:prstGeom prst="mathMultiply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1600</Words>
  <Application>Microsoft Office PowerPoint</Application>
  <PresentationFormat>Apresentação na tela (4:3)</PresentationFormat>
  <Paragraphs>342</Paragraphs>
  <Slides>33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9" baseType="lpstr">
      <vt:lpstr>Arial</vt:lpstr>
      <vt:lpstr>Calibri</vt:lpstr>
      <vt:lpstr>Verdana</vt:lpstr>
      <vt:lpstr>Wingdings</vt:lpstr>
      <vt:lpstr>东文宋体</vt:lpstr>
      <vt:lpstr>Office Theme</vt:lpstr>
      <vt:lpstr>Engenharia de Software</vt:lpstr>
      <vt:lpstr>Aulas 03 e 04 Métodos Ágeis XP (Continuação) e Análise OO</vt:lpstr>
      <vt:lpstr>Métodos Ágeis – XP (Continuação)</vt:lpstr>
      <vt:lpstr>Métodos Ágeis - XP (Continuação)</vt:lpstr>
      <vt:lpstr>Métodos Ágeis - XP (Continuação)</vt:lpstr>
      <vt:lpstr>Métodos Ágeis - XP (Continuação)</vt:lpstr>
      <vt:lpstr>Métodos Ágeis - XP (Continuação)</vt:lpstr>
      <vt:lpstr>Métodos Ágeis - XP (Continuação)</vt:lpstr>
      <vt:lpstr>Métodos Ágeis</vt:lpstr>
      <vt:lpstr>Métodos Ágeis</vt:lpstr>
      <vt:lpstr>Métodos Ágeis x Tradicional</vt:lpstr>
      <vt:lpstr>Análise Essencial – Requisitos</vt:lpstr>
      <vt:lpstr>Análise Essencial – Requisitos</vt:lpstr>
      <vt:lpstr>Análise Essencial – Requisitos</vt:lpstr>
      <vt:lpstr>Análise Essencial – Requisitos</vt:lpstr>
      <vt:lpstr>Análise Essencial – Requisitos</vt:lpstr>
      <vt:lpstr>Análise Essencial – Requisitos</vt:lpstr>
      <vt:lpstr>Análise OO</vt:lpstr>
      <vt:lpstr>Análise OO – Fases UML</vt:lpstr>
      <vt:lpstr>Análise OO – UML</vt:lpstr>
      <vt:lpstr>Análise OO – UML</vt:lpstr>
      <vt:lpstr>Análise OO – UML</vt:lpstr>
      <vt:lpstr>Análise OO – UML</vt:lpstr>
      <vt:lpstr>Análise OO – UML</vt:lpstr>
      <vt:lpstr>Análise OO – UML</vt:lpstr>
      <vt:lpstr>Análise OO – UML</vt:lpstr>
      <vt:lpstr>Análise OO – UML</vt:lpstr>
      <vt:lpstr>Análise OO – UML</vt:lpstr>
      <vt:lpstr>Análise OO – Caso de Uso</vt:lpstr>
      <vt:lpstr>Análise OO – Caso de Uso</vt:lpstr>
      <vt:lpstr>Análise OO – Caso de Uso</vt:lpstr>
      <vt:lpstr>Análise OO – Caso de Uso</vt:lpstr>
      <vt:lpstr>Engenharia de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196</cp:revision>
  <dcterms:created xsi:type="dcterms:W3CDTF">2020-03-10T20:31:01Z</dcterms:created>
  <dcterms:modified xsi:type="dcterms:W3CDTF">2021-05-26T01:59:57Z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