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382" r:id="rId4"/>
    <p:sldId id="389" r:id="rId5"/>
    <p:sldId id="392" r:id="rId6"/>
    <p:sldId id="391" r:id="rId7"/>
    <p:sldId id="390" r:id="rId8"/>
    <p:sldId id="393" r:id="rId9"/>
    <p:sldId id="395" r:id="rId10"/>
    <p:sldId id="396" r:id="rId11"/>
    <p:sldId id="394" r:id="rId12"/>
    <p:sldId id="388" r:id="rId13"/>
    <p:sldId id="315" r:id="rId14"/>
    <p:sldId id="383" r:id="rId15"/>
    <p:sldId id="384" r:id="rId16"/>
    <p:sldId id="385" r:id="rId17"/>
    <p:sldId id="386" r:id="rId18"/>
    <p:sldId id="387" r:id="rId19"/>
    <p:sldId id="381" r:id="rId20"/>
    <p:sldId id="409" r:id="rId21"/>
    <p:sldId id="397" r:id="rId22"/>
    <p:sldId id="398" r:id="rId23"/>
    <p:sldId id="399" r:id="rId24"/>
    <p:sldId id="400" r:id="rId25"/>
    <p:sldId id="401" r:id="rId26"/>
    <p:sldId id="402" r:id="rId27"/>
    <p:sldId id="407" r:id="rId28"/>
    <p:sldId id="408" r:id="rId29"/>
    <p:sldId id="403" r:id="rId30"/>
    <p:sldId id="404" r:id="rId31"/>
    <p:sldId id="405" r:id="rId32"/>
    <p:sldId id="406" r:id="rId33"/>
    <p:sldId id="410" r:id="rId34"/>
    <p:sldId id="411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5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05979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79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0" y="4765687"/>
            <a:ext cx="34400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0" y="4972050"/>
            <a:ext cx="2494253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4341019"/>
            <a:ext cx="1690696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agile/7-motivos-por-que-tdd-falhou-em-ser-mais-utilizad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estng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hpunit.d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impletest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ivotal.github.io/jasmin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unit.sourceforge.ne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duardopires.net.br/2012/06/ddd-tdd-bdd/" TargetMode="External"/><Relationship Id="rId4" Type="http://schemas.openxmlformats.org/officeDocument/2006/relationships/hyperlink" Target="http://pyunit.sourceforge.net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7S5JMj8vY4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wvwwR8_nnN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86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Mantis </a:t>
            </a:r>
          </a:p>
          <a:p>
            <a:pPr marL="0" indent="0" algn="just">
              <a:buNone/>
            </a:pPr>
            <a:endParaRPr lang="pt-BR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/>
              <a:t>Serve para registro e controle de defeitos.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Possui uma interface amigável onde o testador registra os defeitos, o desenvolvedor recebe a notificação por e-mail e atualiza a situação do defeito que poderá ser: </a:t>
            </a:r>
            <a:r>
              <a:rPr lang="pt-BR" sz="2400" dirty="0" err="1"/>
              <a:t>confirmed</a:t>
            </a:r>
            <a:r>
              <a:rPr lang="pt-BR" sz="2400" dirty="0"/>
              <a:t> (defeito confirmado), </a:t>
            </a:r>
            <a:r>
              <a:rPr lang="pt-BR" sz="2400" dirty="0" err="1"/>
              <a:t>acknowledge</a:t>
            </a:r>
            <a:r>
              <a:rPr lang="pt-BR" sz="2400" dirty="0"/>
              <a:t> (sob investigação), feedback (precisa de esclarecimento) e </a:t>
            </a:r>
            <a:r>
              <a:rPr lang="pt-BR" sz="2400" dirty="0" err="1"/>
              <a:t>Resolved</a:t>
            </a:r>
            <a:r>
              <a:rPr lang="pt-BR" sz="2400" dirty="0"/>
              <a:t> (defeito resolvido).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5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29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Essas ferramentas, servem para gerenciar os planos de teste, escrever casos de teste, organizá-los em </a:t>
            </a:r>
            <a:r>
              <a:rPr lang="pt-BR" sz="2400" dirty="0" err="1"/>
              <a:t>suites</a:t>
            </a:r>
            <a:r>
              <a:rPr lang="pt-BR" sz="2400" dirty="0"/>
              <a:t>, cadastrar resultados das execuções e gerar relatórios.</a:t>
            </a:r>
          </a:p>
          <a:p>
            <a:pPr marL="0" indent="0" algn="just"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/>
              <a:t>Atuam como um editor e organizador de casos de teste, salvando todas as informações relacionadas na sua base de dados, além de facilitar a geração de documentação de plano de teste, relatórios e controle das versões de execução de teste.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937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A execução de atividades de verificação e validação envolve técnicas de análise presentes em três grandes classes: </a:t>
            </a:r>
            <a:r>
              <a:rPr lang="pt-BR" sz="2400" b="1" dirty="0"/>
              <a:t>estáticas, dinâmicas e análises formais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As </a:t>
            </a:r>
            <a:r>
              <a:rPr lang="pt-BR" sz="2400" b="1" dirty="0"/>
              <a:t>técnicas de análise estáticas</a:t>
            </a:r>
            <a:r>
              <a:rPr lang="pt-BR" sz="2400" dirty="0"/>
              <a:t> são todas aquelas que analisam diretamente a forma e a estrutura de um produto de trabalho, tendo como exemplo as </a:t>
            </a:r>
            <a:r>
              <a:rPr lang="pt-BR" sz="2400" dirty="0" err="1"/>
              <a:t>peer</a:t>
            </a:r>
            <a:r>
              <a:rPr lang="pt-BR" sz="2400" dirty="0"/>
              <a:t> </a:t>
            </a:r>
            <a:r>
              <a:rPr lang="pt-BR" sz="2400" dirty="0" err="1"/>
              <a:t>reviews</a:t>
            </a:r>
            <a:r>
              <a:rPr lang="pt-BR" sz="2400" dirty="0"/>
              <a:t> (</a:t>
            </a:r>
            <a:r>
              <a:rPr lang="pt-BR" sz="2400" dirty="0" err="1"/>
              <a:t>inspecções</a:t>
            </a:r>
            <a:r>
              <a:rPr lang="pt-BR" sz="2400" dirty="0"/>
              <a:t> e revisões), auditorias e análise de fluxos de dados. 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560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Estas técnicas são habitualmente aplicadas a documentos de requisitos do produto, a planos de projeto, a modelos de arquitetura do produto, e ao código fonte.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As técnicas de análise estáticas poderão ainda ser utilizadas para analisar a documentação de testes, especialmente os casos de teste, de modo a verificar a sua rastreabilidade com os requisitos do produto, a sua capacidade de testar completamente os requisitos e a sua precisão.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</a:t>
            </a:r>
            <a:r>
              <a:rPr lang="pt-BR" sz="2400" b="1" dirty="0"/>
              <a:t>técnicas de análise dinâmicas</a:t>
            </a:r>
            <a:r>
              <a:rPr lang="pt-BR" sz="2400" dirty="0"/>
              <a:t>, envolvem a execução ou simulação de um produto ou componente do produto, de modo a detectar problemas através da análise da resposta do mesmo face à introdução de vários dados.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protótipos e os testes são exemplos de técnicas de análise dinâmicas, devendo ser utilizadas para a avaliação do correto funcionamento do produto construído ou em construção.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531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A validação </a:t>
            </a:r>
            <a:r>
              <a:rPr lang="pt-BR" sz="2400" dirty="0"/>
              <a:t>é uma atividade que tem como objetivo assegurar que o produto final corresponda aos requisitos do software.</a:t>
            </a:r>
          </a:p>
          <a:p>
            <a:pPr marL="0" indent="0" algn="just"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614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técnicas de análise formais recorrem a técnicas matemáticas rigorosas para analisar os algoritmos de uma solução.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Por vezes, os requisitos do produto podem ser escritos com uma linguagem de especificação formal (por exemplo, VDM), podendo ser verificados através de demonstrações (</a:t>
            </a:r>
            <a:r>
              <a:rPr lang="pt-BR" sz="2400" dirty="0" err="1"/>
              <a:t>proof-of-correctness</a:t>
            </a:r>
            <a:r>
              <a:rPr lang="pt-B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21058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técnicas de análise formais, encontram-se menos disseminadas do que as duas técnicas anteriores, provavelmente devido ao maior grau de complexidade de implementação e execução (mais dispendioso).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Contudo, esta técnica apresenta várias vantagens, nomeadamente devido à sua natureza matemática e lógica.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16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fatores de análise são únicos e consistentes durante os vários projetos de desenvolvimento, podendo desta forma haver uma base comparativa entre os indicadores dos vários projetos.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95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TDD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/>
              <a:t>(Test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/ Desenvolvimento dirigido por testes) é parte da metodologia XP e também utilizado em diversas outras metodologias</a:t>
            </a:r>
            <a:r>
              <a:rPr lang="pt-BR" sz="2400" dirty="0">
                <a:sym typeface="+mn-ea"/>
              </a:rPr>
              <a:t>. </a:t>
            </a:r>
            <a:r>
              <a:rPr lang="pt-BR" sz="2400" b="1" dirty="0">
                <a:sym typeface="+mn-ea"/>
              </a:rPr>
              <a:t>Kent Beck criador do TDD</a:t>
            </a:r>
            <a:r>
              <a:rPr lang="pt-BR" sz="2400" dirty="0">
                <a:sym typeface="+mn-ea"/>
              </a:rPr>
              <a:t>, qualidade de software.</a:t>
            </a:r>
          </a:p>
          <a:p>
            <a:pPr marL="0" indent="0" algn="just" hangingPunct="1">
              <a:buNone/>
            </a:pPr>
            <a:endParaRPr lang="pt-BR" sz="2400" dirty="0"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/>
              <a:t>Três atividades são fortemente entrelaçadas: teste (na forma de testes de unidade de escrita), codificação e design (na forma de </a:t>
            </a:r>
            <a:r>
              <a:rPr lang="pt-BR" sz="2400" dirty="0" err="1"/>
              <a:t>refatoração</a:t>
            </a:r>
            <a:r>
              <a:rPr lang="pt-BR" sz="2400" dirty="0"/>
              <a:t>).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964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6"/>
            <a:ext cx="8681443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 e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Conceitos de Validação de Software e TDD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3" y="916113"/>
            <a:ext cx="3938600" cy="402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9191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Deve-se primeiro escrever os testes, antes de implementar o sistema.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Os testes são utilizados para facilitar no entendimento do projeto, </a:t>
            </a:r>
            <a:r>
              <a:rPr lang="pt-BR" sz="2400" b="1" dirty="0"/>
              <a:t>segundo Freeman</a:t>
            </a:r>
            <a:r>
              <a:rPr lang="pt-BR" sz="2400" dirty="0"/>
              <a:t> os testes são usados para clarear a ideia em relação ao que se deseja em relação ao código.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b="1" dirty="0"/>
              <a:t>Segundo Kent Beck apud Freeman</a:t>
            </a:r>
            <a:r>
              <a:rPr lang="pt-BR" sz="2400" dirty="0"/>
              <a:t> “Finalmente, consegui separar o projeto lógico do físico”.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9673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916113"/>
            <a:ext cx="8572500" cy="40559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A criação de teste unitários ou de componentes é parte crucial para o TDD.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b="1" dirty="0"/>
              <a:t>Segundo </a:t>
            </a:r>
            <a:r>
              <a:rPr lang="pt-BR" sz="2400" b="1" dirty="0" err="1"/>
              <a:t>Presmann</a:t>
            </a:r>
            <a:r>
              <a:rPr lang="pt-BR" sz="2400" dirty="0"/>
              <a:t>, “Os componentes individuais são testados para garantir que operem corretamente”.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O Teste antes da codificação, ou </a:t>
            </a:r>
            <a:r>
              <a:rPr lang="pt-BR" sz="2400" dirty="0" err="1"/>
              <a:t>test-first</a:t>
            </a:r>
            <a:r>
              <a:rPr lang="pt-BR" sz="2400" dirty="0"/>
              <a:t>, </a:t>
            </a:r>
            <a:r>
              <a:rPr lang="pt-BR" sz="2400" b="1" dirty="0"/>
              <a:t>segundo </a:t>
            </a:r>
            <a:r>
              <a:rPr lang="pt-BR" sz="2400" b="1" dirty="0" err="1"/>
              <a:t>Sommerville</a:t>
            </a:r>
            <a:r>
              <a:rPr lang="pt-BR" sz="2400" dirty="0"/>
              <a:t>, “a escrita de testes primeiro define implicitamente tanto uma interface como uma especificação do comportamento para a funcionalidade que está sendo desenvolvida”.</a:t>
            </a:r>
          </a:p>
        </p:txBody>
      </p:sp>
    </p:spTree>
    <p:extLst>
      <p:ext uri="{BB962C8B-B14F-4D97-AF65-F5344CB8AC3E}">
        <p14:creationId xmlns:p14="http://schemas.microsoft.com/office/powerpoint/2010/main" val="9268802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Cada </a:t>
            </a:r>
            <a:r>
              <a:rPr lang="pt-BR" sz="2400" b="1" dirty="0"/>
              <a:t>componente</a:t>
            </a:r>
            <a:r>
              <a:rPr lang="pt-BR" sz="2400" dirty="0"/>
              <a:t> é testado independentemente, sem os outros componentes de sistema.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Os </a:t>
            </a:r>
            <a:r>
              <a:rPr lang="pt-BR" sz="2400" b="1" dirty="0"/>
              <a:t>componentes</a:t>
            </a:r>
            <a:r>
              <a:rPr lang="pt-BR" sz="2400" dirty="0"/>
              <a:t> podem ser entidades simples, tais como funções ou classes de objetos, ou podem ser grupos coerentes dessas entidades”.</a:t>
            </a:r>
          </a:p>
        </p:txBody>
      </p:sp>
    </p:spTree>
    <p:extLst>
      <p:ext uri="{BB962C8B-B14F-4D97-AF65-F5344CB8AC3E}">
        <p14:creationId xmlns:p14="http://schemas.microsoft.com/office/powerpoint/2010/main" val="4391045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Não é só o teste unitário que vai trazer o sucesso a aplicação, é necessário testar o sistema como um todo, que </a:t>
            </a:r>
            <a:r>
              <a:rPr lang="pt-BR" sz="2400" b="1" dirty="0"/>
              <a:t>segundo </a:t>
            </a:r>
            <a:r>
              <a:rPr lang="pt-BR" sz="2400" b="1" dirty="0" err="1"/>
              <a:t>Sommerville</a:t>
            </a:r>
            <a:r>
              <a:rPr lang="pt-BR" sz="2400" dirty="0"/>
              <a:t>, “Os </a:t>
            </a:r>
            <a:r>
              <a:rPr lang="pt-BR" sz="2400" b="1" dirty="0"/>
              <a:t>componentes</a:t>
            </a:r>
            <a:r>
              <a:rPr lang="pt-BR" sz="2400" dirty="0"/>
              <a:t> são integrados para compor o sistema”.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Esse processo está relacionado com a busca de erros que resultam das interações não previstas entre os componentes”.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3895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Tornar o processo mais confiável;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Reduzir custos de manutenção;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Melhorar a qualidade do código;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Criar testes antes do processo de desenvolvimento;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Nota: Se os testes foram criados, isso quer dizer que foram entendidas as regras de negócio durante a fase de desenvolvimento dos testes unitários </a:t>
            </a:r>
            <a:r>
              <a:rPr lang="pt-BR" sz="1600" dirty="0"/>
              <a:t>(antes da fase de implementação/codificação)</a:t>
            </a:r>
            <a:r>
              <a:rPr lang="pt-BR" sz="2400" dirty="0"/>
              <a:t>.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6828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Evitar retrabalho da equipe, que ao final reduz custo e tem maior chance de sucesso.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 Ciclo do TDD é simples: </a:t>
            </a:r>
            <a:r>
              <a:rPr lang="pt-BR" sz="2400" b="1" dirty="0"/>
              <a:t>criamos um teste -&gt; Fazemos a codificação para passar no teste -&gt; </a:t>
            </a:r>
            <a:r>
              <a:rPr lang="pt-BR" sz="2400" b="1" dirty="0" err="1"/>
              <a:t>Refatoramos</a:t>
            </a:r>
            <a:r>
              <a:rPr lang="pt-BR" sz="2400" b="1" dirty="0"/>
              <a:t> nosso código.</a:t>
            </a:r>
            <a:r>
              <a:rPr lang="pt-BR" sz="2400" dirty="0"/>
              <a:t> 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0950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987553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000" dirty="0"/>
              <a:t>O TDD pode levar de quatro a seis meses para obter proficiência. Durante esse período de </a:t>
            </a:r>
            <a:r>
              <a:rPr lang="pt-BR" sz="2000" dirty="0" err="1"/>
              <a:t>rampup</a:t>
            </a:r>
            <a:r>
              <a:rPr lang="pt-BR" sz="2000" dirty="0"/>
              <a:t>, o TDD irá atrasá-lo. </a:t>
            </a:r>
          </a:p>
          <a:p>
            <a:pPr marL="0" indent="0" algn="just" hangingPunct="1">
              <a:buNone/>
            </a:pPr>
            <a:endParaRPr lang="pt-BR" sz="2000" dirty="0"/>
          </a:p>
          <a:p>
            <a:pPr marL="0" indent="0" algn="just" hangingPunct="1">
              <a:buNone/>
            </a:pPr>
            <a:r>
              <a:rPr lang="pt-BR" sz="2000" dirty="0"/>
              <a:t>O TDD também requer investimento inicial adicional. Mas, isso acaba sendo compensado por menores custos de longo prazo.</a:t>
            </a:r>
          </a:p>
          <a:p>
            <a:pPr marL="0" indent="0" algn="just" hangingPunct="1">
              <a:buNone/>
            </a:pP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000" dirty="0"/>
              <a:t>Escrever testes em primeiro lugar, antes mesmo de escrever qualquer componente do seu projeto. Isso leva a uma série de inconveniências que desencorajam muitos desenvolvedores a abraçar o TDD.</a:t>
            </a: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2833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987553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TDD é caro;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TDD vai atrasar o lançamento do seu projeto;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 Você vai mudar os seus projetos, e os testes antigos serão ultrapassados;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Testar os meios dá mais trabalho que testar os resultados;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Testes extensivos são chatos;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Muitos evangelistas de TDD não usam a metodologia na maior parte do tempo, mas não admitem isso;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Muitos desenvolvedores com boa reputação não usam TDD. </a:t>
            </a:r>
          </a:p>
          <a:p>
            <a:pPr marL="0" indent="0" algn="just" hangingPunct="1">
              <a:buNone/>
            </a:pPr>
            <a:endParaRPr lang="pt-BR" sz="2000" b="1" dirty="0"/>
          </a:p>
          <a:p>
            <a:pPr marL="0" indent="0" algn="just" hangingPunct="1">
              <a:buNone/>
            </a:pPr>
            <a:r>
              <a:rPr lang="pt-BR" sz="1400" dirty="0">
                <a:hlinkClick r:id="rId3"/>
              </a:rPr>
              <a:t>https://imasters.com.br/agile/7-motivos-por-que-tdd-falhou-em-ser-mais-utilizado</a:t>
            </a:r>
            <a:endParaRPr lang="pt-BR" sz="1400" b="1" dirty="0"/>
          </a:p>
          <a:p>
            <a:pPr marL="0" indent="0" algn="just" hangingPunct="1">
              <a:buNone/>
            </a:pPr>
            <a:endParaRPr lang="pt-BR" sz="2000" dirty="0"/>
          </a:p>
          <a:p>
            <a:pPr marL="0" indent="0" algn="just" hangingPunct="1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25909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/>
            <a:r>
              <a:rPr lang="pt-BR" sz="2400" b="1" dirty="0" err="1">
                <a:hlinkClick r:id="rId3"/>
              </a:rPr>
              <a:t>JUnit</a:t>
            </a:r>
            <a:r>
              <a:rPr lang="pt-BR" sz="2400" dirty="0"/>
              <a:t>: O </a:t>
            </a:r>
            <a:r>
              <a:rPr lang="pt-BR" sz="2400" dirty="0" err="1"/>
              <a:t>JUnit</a:t>
            </a:r>
            <a:r>
              <a:rPr lang="pt-BR" sz="2400" dirty="0"/>
              <a:t> é um framework de teste para Java, que permite a criação de testes unitários. Além disso, está disponível como plug-in para os mais diversos IDE'S como Eclipse, </a:t>
            </a:r>
            <a:r>
              <a:rPr lang="pt-BR" sz="2400" dirty="0" err="1"/>
              <a:t>Netbeans</a:t>
            </a:r>
            <a:r>
              <a:rPr lang="pt-BR" sz="2400" dirty="0"/>
              <a:t> etc.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 err="1">
                <a:hlinkClick r:id="rId4"/>
              </a:rPr>
              <a:t>TesteNG</a:t>
            </a:r>
            <a:r>
              <a:rPr lang="pt-BR" sz="2400" dirty="0"/>
              <a:t>: Outra ferramenta de teste unitário, disponível para Java;</a:t>
            </a:r>
          </a:p>
        </p:txBody>
      </p:sp>
    </p:spTree>
    <p:extLst>
      <p:ext uri="{BB962C8B-B14F-4D97-AF65-F5344CB8AC3E}">
        <p14:creationId xmlns:p14="http://schemas.microsoft.com/office/powerpoint/2010/main" val="30834246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Fases de Desenvolvimento de Sistemas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Análise;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Especificação;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Implementação;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Testes;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Produção.</a:t>
            </a:r>
          </a:p>
          <a:p>
            <a:pPr marL="0" indent="0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46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r>
              <a:rPr lang="pt-BR" sz="2400" b="1" dirty="0" err="1">
                <a:hlinkClick r:id="rId3"/>
              </a:rPr>
              <a:t>PHPUnit</a:t>
            </a:r>
            <a:r>
              <a:rPr lang="pt-BR" sz="2400" dirty="0"/>
              <a:t>: Framework </a:t>
            </a:r>
            <a:r>
              <a:rPr lang="pt-BR" sz="2400" dirty="0" err="1"/>
              <a:t>XUnit</a:t>
            </a:r>
            <a:r>
              <a:rPr lang="pt-BR" sz="2400" dirty="0"/>
              <a:t> para teste unitário em PHP, também é possível integrar aos </a:t>
            </a:r>
            <a:r>
              <a:rPr lang="pt-BR" sz="2400" dirty="0" err="1"/>
              <a:t>IDE's</a:t>
            </a:r>
            <a:r>
              <a:rPr lang="pt-BR" sz="2400" dirty="0"/>
              <a:t> assim como o </a:t>
            </a:r>
            <a:r>
              <a:rPr lang="pt-BR" sz="2400" dirty="0" err="1"/>
              <a:t>JUnit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b="1" dirty="0" err="1">
                <a:hlinkClick r:id="rId4"/>
              </a:rPr>
              <a:t>SimpleTest</a:t>
            </a:r>
            <a:r>
              <a:rPr lang="pt-BR" sz="2400" dirty="0"/>
              <a:t>: Outra ferramenta para realização de teste para PHP. Além de possibilitar os testes unitários, é possível realizar MOCKS e outros testes;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337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/>
            <a:r>
              <a:rPr lang="pt-BR" sz="2400" b="1" dirty="0" err="1">
                <a:hlinkClick r:id="rId3"/>
              </a:rPr>
              <a:t>NUnit</a:t>
            </a:r>
            <a:r>
              <a:rPr lang="pt-BR" sz="2400" dirty="0"/>
              <a:t>: Framework de teste no molde </a:t>
            </a:r>
            <a:r>
              <a:rPr lang="pt-BR" sz="2400" dirty="0" err="1"/>
              <a:t>XUnit</a:t>
            </a:r>
            <a:r>
              <a:rPr lang="pt-BR" sz="2400" dirty="0"/>
              <a:t> para a plataforma .NET;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 err="1">
                <a:hlinkClick r:id="rId4"/>
              </a:rPr>
              <a:t>Jasmine</a:t>
            </a:r>
            <a:r>
              <a:rPr lang="pt-BR" sz="2400" dirty="0"/>
              <a:t>: Framework para teste unitário de </a:t>
            </a:r>
            <a:r>
              <a:rPr lang="pt-BR" sz="2400" dirty="0" err="1"/>
              <a:t>JavaScript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23759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pt-BR" sz="2400" b="1" dirty="0" err="1">
                <a:hlinkClick r:id="rId3"/>
              </a:rPr>
              <a:t>CUnit</a:t>
            </a:r>
            <a:r>
              <a:rPr lang="pt-BR" sz="2400" dirty="0"/>
              <a:t>: Ferramenta para os testes unitários disponível para Linguagem C;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 err="1">
                <a:hlinkClick r:id="rId4"/>
              </a:rPr>
              <a:t>PyUnit</a:t>
            </a:r>
            <a:r>
              <a:rPr lang="pt-BR" sz="2400" dirty="0"/>
              <a:t>: Framework </a:t>
            </a:r>
            <a:r>
              <a:rPr lang="pt-BR" sz="2400" dirty="0" err="1"/>
              <a:t>Xunit</a:t>
            </a:r>
            <a:r>
              <a:rPr lang="pt-BR" sz="2400" dirty="0"/>
              <a:t> para testes na linguagem Python.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000" b="1" dirty="0"/>
              <a:t>Nota</a:t>
            </a:r>
            <a:r>
              <a:rPr lang="pt-BR" sz="2000" dirty="0"/>
              <a:t>: </a:t>
            </a:r>
            <a:r>
              <a:rPr lang="pt-BR" sz="2000" b="1" dirty="0"/>
              <a:t>DDD</a:t>
            </a:r>
            <a:r>
              <a:rPr lang="pt-BR" sz="2000" dirty="0"/>
              <a:t> – Modelo (Entidades, Objetos de Valor, </a:t>
            </a:r>
            <a:r>
              <a:rPr lang="pt-BR" sz="2000" dirty="0" err="1"/>
              <a:t>Factories</a:t>
            </a:r>
            <a:r>
              <a:rPr lang="pt-BR" sz="2000" dirty="0"/>
              <a:t>, Serviços, Repositórios) e </a:t>
            </a:r>
            <a:r>
              <a:rPr lang="pt-BR" sz="2000" b="1" dirty="0"/>
              <a:t>BDD </a:t>
            </a:r>
            <a:r>
              <a:rPr lang="pt-BR" sz="2000" dirty="0"/>
              <a:t>( Desenvolvimento Orientado a Comportamento).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 hangingPunct="1">
              <a:buNone/>
            </a:pPr>
            <a:r>
              <a:rPr lang="pt-BR" sz="1800" dirty="0">
                <a:hlinkClick r:id="rId5"/>
              </a:rPr>
              <a:t>https://www.eduardopires.net.br/2012/06/ddd-tdd-bdd/</a:t>
            </a:r>
            <a:endParaRPr lang="pt-BR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2416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Questões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hangingPunct="1">
              <a:buFont typeface="+mj-lt"/>
              <a:buAutoNum type="arabicPeriod"/>
            </a:pPr>
            <a:r>
              <a:rPr lang="pt-BR" sz="2400" dirty="0"/>
              <a:t>Posso utilizar TDD com DDD?</a:t>
            </a:r>
          </a:p>
          <a:p>
            <a:pPr marL="0" indent="0" hangingPunct="1">
              <a:buNone/>
            </a:pPr>
            <a:r>
              <a:rPr lang="pt-BR" sz="2400" dirty="0"/>
              <a:t>	</a:t>
            </a:r>
            <a:r>
              <a:rPr lang="pt-BR" sz="2400" b="1" dirty="0"/>
              <a:t>Sim</a:t>
            </a:r>
            <a:r>
              <a:rPr lang="pt-BR" sz="2400" dirty="0"/>
              <a:t>.</a:t>
            </a:r>
          </a:p>
          <a:p>
            <a:pPr marL="457200" indent="-457200" hangingPunct="1">
              <a:buFont typeface="+mj-lt"/>
              <a:buAutoNum type="arabicPeriod" startAt="2"/>
            </a:pPr>
            <a:r>
              <a:rPr lang="pt-BR" sz="2400" dirty="0"/>
              <a:t>Posso utilizar TDD em processos não ágeis?</a:t>
            </a:r>
            <a:br>
              <a:rPr lang="pt-BR" sz="2400" dirty="0"/>
            </a:br>
            <a:r>
              <a:rPr lang="pt-BR" sz="2400" b="1" dirty="0"/>
              <a:t>Sim.</a:t>
            </a:r>
          </a:p>
          <a:p>
            <a:pPr marL="457200" indent="-457200" hangingPunct="1">
              <a:buFont typeface="+mj-lt"/>
              <a:buAutoNum type="arabicPeriod" startAt="2"/>
            </a:pPr>
            <a:r>
              <a:rPr lang="pt-BR" sz="2400" dirty="0"/>
              <a:t>TDD é útil para design de software?</a:t>
            </a:r>
            <a:br>
              <a:rPr lang="pt-BR" sz="2400" dirty="0"/>
            </a:br>
            <a:r>
              <a:rPr lang="pt-BR" sz="2400" b="1" dirty="0"/>
              <a:t>Sim.</a:t>
            </a:r>
          </a:p>
          <a:p>
            <a:pPr marL="457200" indent="-457200" hangingPunct="1">
              <a:buFont typeface="+mj-lt"/>
              <a:buAutoNum type="arabicPeriod" startAt="2"/>
            </a:pPr>
            <a:r>
              <a:rPr lang="pt-BR" sz="2400" dirty="0"/>
              <a:t>Escrever testes após desenvolvimento é TDD?</a:t>
            </a:r>
            <a:br>
              <a:rPr lang="pt-BR" sz="2400" dirty="0"/>
            </a:br>
            <a:r>
              <a:rPr lang="pt-BR" sz="2400" b="1" dirty="0"/>
              <a:t>Não.</a:t>
            </a: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2042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Vídeos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1. (Java com </a:t>
            </a:r>
            <a:r>
              <a:rPr lang="pt-BR" sz="2400" dirty="0" err="1"/>
              <a:t>JUnit</a:t>
            </a:r>
            <a:r>
              <a:rPr lang="pt-BR" sz="2400" dirty="0"/>
              <a:t>)</a:t>
            </a:r>
          </a:p>
          <a:p>
            <a:pPr marL="0" indent="0" algn="just">
              <a:buNone/>
            </a:pPr>
            <a:r>
              <a:rPr lang="pt-BR" sz="2400" dirty="0">
                <a:hlinkClick r:id="rId3"/>
              </a:rPr>
              <a:t>https://www.youtube.com/watch?v=G7S5JMj8vY4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2. (</a:t>
            </a:r>
            <a:r>
              <a:rPr lang="pt-BR" sz="2400"/>
              <a:t>Java)	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hlinkClick r:id="rId4"/>
              </a:rPr>
              <a:t>https://www.youtube.com/watch?v=wvwwR8_nnNA</a:t>
            </a:r>
            <a:endParaRPr lang="pt-BR" sz="2400" dirty="0"/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hangingPunct="1">
              <a:buFont typeface="+mj-lt"/>
              <a:buAutoNum type="arabicPeriod"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 algn="just" hangingPunct="1">
              <a:buFont typeface="+mj-lt"/>
              <a:buAutoNum type="arabicPeriod"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17849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Teste</a:t>
            </a:r>
            <a:r>
              <a:rPr lang="pt-BR" sz="2400" dirty="0"/>
              <a:t> é uma técnica composta por atividades que visam, dentre outras coisas, encontrar erros gerados na construção de produtos de software.</a:t>
            </a: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pt-BR" sz="2400" dirty="0"/>
              <a:t>O seu </a:t>
            </a:r>
            <a:r>
              <a:rPr lang="pt-BR" sz="2400" b="1" dirty="0"/>
              <a:t>objetivo</a:t>
            </a:r>
            <a:r>
              <a:rPr lang="pt-BR" sz="2400" dirty="0"/>
              <a:t> é revelar falhas em um produto, para que as causas dessas falhas sejam identificadas e possam ser corrigidas pela equipe de desenvolvimento antes da entrega final.</a:t>
            </a:r>
          </a:p>
        </p:txBody>
      </p:sp>
    </p:spTree>
    <p:extLst>
      <p:ext uri="{BB962C8B-B14F-4D97-AF65-F5344CB8AC3E}">
        <p14:creationId xmlns:p14="http://schemas.microsoft.com/office/powerpoint/2010/main" val="4233266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/>
              <a:t>Visa </a:t>
            </a:r>
            <a:r>
              <a:rPr lang="pt-BR" sz="2400" b="1" dirty="0"/>
              <a:t>aumento da confiança de um produto</a:t>
            </a:r>
            <a:r>
              <a:rPr lang="pt-BR" sz="2400" dirty="0"/>
              <a:t> através da exposição de seus problemas, porém antes de sua entrega ao usuário final.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pt-BR" sz="2400" dirty="0"/>
              <a:t>É primordial que seja feita uma análise para </a:t>
            </a:r>
            <a:r>
              <a:rPr lang="pt-BR" sz="2400" b="1" dirty="0"/>
              <a:t>selecionar os casos de teste candidatos para validar determinada versão do sistema</a:t>
            </a:r>
            <a:r>
              <a:rPr lang="pt-BR" sz="2400" dirty="0"/>
              <a:t> ou funcionalidades de um ciclo de desenvolvimento, pois nem sempre todos os casos de teste precisam necessariamente ser utilizados.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736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Por que testar?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Evitar defeitos;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Verificar aderência da implementação com os requisitos;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Criar confiabilidade no nível de qualidade padrão ISO;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Encontrar falhas e defeitos.</a:t>
            </a:r>
          </a:p>
        </p:txBody>
      </p:sp>
    </p:spTree>
    <p:extLst>
      <p:ext uri="{BB962C8B-B14F-4D97-AF65-F5344CB8AC3E}">
        <p14:creationId xmlns:p14="http://schemas.microsoft.com/office/powerpoint/2010/main" val="36536155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29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O que testar?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Depende da criticidade;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Depende de tempo;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Depende do custo;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Disponibilidade de ambiente de testes;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Disponibilidade de Equipe;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Processos.</a:t>
            </a:r>
          </a:p>
          <a:p>
            <a:pPr marL="0" indent="0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416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28678"/>
            <a:ext cx="8572500" cy="3943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Algumas Ferramentas de Teste Open </a:t>
            </a:r>
            <a:r>
              <a:rPr lang="pt-BR" sz="2400" b="1" dirty="0" err="1"/>
              <a:t>Source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Servem para automação de teste de software Open </a:t>
            </a:r>
            <a:r>
              <a:rPr lang="pt-BR" sz="2400" dirty="0" err="1"/>
              <a:t>Source</a:t>
            </a:r>
            <a:r>
              <a:rPr lang="pt-BR" sz="2400" dirty="0"/>
              <a:t> conhecidas pela comunidade de testadores: 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/>
              <a:t>TestLink</a:t>
            </a:r>
            <a:r>
              <a:rPr lang="pt-BR" sz="2400" dirty="0"/>
              <a:t> (implementada em PHP)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/>
              <a:t>Selenium</a:t>
            </a:r>
            <a:r>
              <a:rPr lang="pt-BR" sz="2400" dirty="0"/>
              <a:t> (automação testes funcionais caixa-preta, </a:t>
            </a:r>
            <a:r>
              <a:rPr lang="pt-BR" sz="2400" dirty="0" err="1"/>
              <a:t>app</a:t>
            </a:r>
            <a:r>
              <a:rPr lang="pt-BR" sz="2400" dirty="0"/>
              <a:t> web)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Mantis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Mocha/</a:t>
            </a:r>
            <a:r>
              <a:rPr lang="pt-BR" sz="2400" dirty="0" err="1"/>
              <a:t>Chai</a:t>
            </a:r>
            <a:r>
              <a:rPr lang="pt-BR" sz="2400" dirty="0"/>
              <a:t> </a:t>
            </a:r>
            <a:r>
              <a:rPr lang="pt-BR" sz="1600" dirty="0"/>
              <a:t>(Framework de testes para </a:t>
            </a:r>
            <a:r>
              <a:rPr lang="pt-BR" sz="1600" dirty="0" err="1"/>
              <a:t>JavaScript</a:t>
            </a:r>
            <a:r>
              <a:rPr lang="pt-BR" sz="1600" dirty="0"/>
              <a:t>, roda c/ </a:t>
            </a:r>
            <a:r>
              <a:rPr lang="pt-BR" sz="1600" dirty="0" err="1"/>
              <a:t>NodeJS</a:t>
            </a:r>
            <a:r>
              <a:rPr lang="pt-BR" sz="1600" dirty="0"/>
              <a:t>)</a:t>
            </a: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65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86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Selenium</a:t>
            </a:r>
            <a:r>
              <a:rPr lang="pt-BR" sz="2400" b="1" dirty="0">
                <a:solidFill>
                  <a:srgbClr val="FF0000"/>
                </a:solidFill>
              </a:rPr>
              <a:t> RC (Remote </a:t>
            </a:r>
            <a:r>
              <a:rPr lang="pt-BR" sz="2400" b="1" dirty="0" err="1">
                <a:solidFill>
                  <a:srgbClr val="FF0000"/>
                </a:solidFill>
              </a:rPr>
              <a:t>Control</a:t>
            </a:r>
            <a:r>
              <a:rPr lang="pt-BR" sz="2400" b="1" dirty="0">
                <a:solidFill>
                  <a:srgbClr val="FF0000"/>
                </a:solidFill>
              </a:rPr>
              <a:t>) e IDE</a:t>
            </a:r>
          </a:p>
          <a:p>
            <a:pPr marL="0" indent="0" algn="just">
              <a:buNone/>
            </a:pPr>
            <a:r>
              <a:rPr lang="pt-BR" sz="2400" dirty="0"/>
              <a:t>Ferramenta para automação de testes funcionais caixa-preta,  oferece suporte a testes em aplicações web.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 </a:t>
            </a:r>
            <a:r>
              <a:rPr lang="pt-BR" sz="2400" b="1" dirty="0" err="1"/>
              <a:t>Selenium</a:t>
            </a:r>
            <a:r>
              <a:rPr lang="pt-BR" sz="2400" b="1" dirty="0"/>
              <a:t> IDE</a:t>
            </a:r>
            <a:r>
              <a:rPr lang="pt-BR" sz="2400" dirty="0"/>
              <a:t> é um </a:t>
            </a:r>
            <a:r>
              <a:rPr lang="pt-BR" sz="2400" dirty="0" err="1"/>
              <a:t>plugin</a:t>
            </a:r>
            <a:r>
              <a:rPr lang="pt-BR" sz="2400" dirty="0"/>
              <a:t> do Mozilla Firefox, grava ações do usuário no browser criando scripts de teste para edição e execução posteriormente. As gravações se tornam scripts de testes em diversas linguagens como: Java, </a:t>
            </a:r>
            <a:r>
              <a:rPr lang="pt-BR" sz="2400" dirty="0" err="1"/>
              <a:t>Ruby</a:t>
            </a:r>
            <a:r>
              <a:rPr lang="pt-BR" sz="2400" dirty="0"/>
              <a:t>, C#, Pearl, PHP, HTML e Python. Executado em navegadores: Firefox, IE e </a:t>
            </a:r>
            <a:r>
              <a:rPr lang="pt-BR" sz="2400" dirty="0" err="1"/>
              <a:t>Chrome</a:t>
            </a:r>
            <a:r>
              <a:rPr lang="pt-BR" sz="2400" dirty="0"/>
              <a:t>.</a:t>
            </a:r>
            <a:endParaRPr lang="pt-BR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70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1798</Words>
  <Application>Microsoft Office PowerPoint</Application>
  <PresentationFormat>Apresentação na tela (16:9)</PresentationFormat>
  <Paragraphs>200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Engenharia de Software</vt:lpstr>
      <vt:lpstr>Aulas 07 e 08 Conceitos de Validação de Software e TDD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TDD - Conceitos</vt:lpstr>
      <vt:lpstr>TDD - Atividades</vt:lpstr>
      <vt:lpstr>TDD - Conceitos</vt:lpstr>
      <vt:lpstr>TDD - Conceitos</vt:lpstr>
      <vt:lpstr>TDD - Conceitos</vt:lpstr>
      <vt:lpstr>TDD - Conceitos</vt:lpstr>
      <vt:lpstr>TDD - Vantagens</vt:lpstr>
      <vt:lpstr>TDD - Vantagens</vt:lpstr>
      <vt:lpstr>TDD - Desvantagens</vt:lpstr>
      <vt:lpstr>TDD - Desvantagens</vt:lpstr>
      <vt:lpstr>TDD - Tools</vt:lpstr>
      <vt:lpstr>TDD - Tools</vt:lpstr>
      <vt:lpstr>TDD - Tools</vt:lpstr>
      <vt:lpstr>TDD - Tools</vt:lpstr>
      <vt:lpstr>TDD - Questões</vt:lpstr>
      <vt:lpstr>TDD - Vídeos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360</cp:revision>
  <dcterms:created xsi:type="dcterms:W3CDTF">2020-03-17T20:12:34Z</dcterms:created>
  <dcterms:modified xsi:type="dcterms:W3CDTF">2021-05-26T02:00:52Z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