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15" r:id="rId4"/>
    <p:sldId id="376" r:id="rId5"/>
    <p:sldId id="370" r:id="rId6"/>
    <p:sldId id="369" r:id="rId7"/>
    <p:sldId id="371" r:id="rId8"/>
    <p:sldId id="368" r:id="rId9"/>
    <p:sldId id="346" r:id="rId10"/>
    <p:sldId id="347" r:id="rId11"/>
    <p:sldId id="348" r:id="rId12"/>
    <p:sldId id="349" r:id="rId13"/>
    <p:sldId id="350" r:id="rId14"/>
    <p:sldId id="362" r:id="rId15"/>
    <p:sldId id="367" r:id="rId16"/>
    <p:sldId id="363" r:id="rId17"/>
    <p:sldId id="372" r:id="rId18"/>
    <p:sldId id="364" r:id="rId19"/>
    <p:sldId id="373" r:id="rId20"/>
    <p:sldId id="374" r:id="rId21"/>
    <p:sldId id="365" r:id="rId22"/>
    <p:sldId id="361" r:id="rId23"/>
    <p:sldId id="351" r:id="rId24"/>
    <p:sldId id="352" r:id="rId25"/>
    <p:sldId id="355" r:id="rId26"/>
    <p:sldId id="357" r:id="rId27"/>
    <p:sldId id="356" r:id="rId28"/>
    <p:sldId id="359" r:id="rId29"/>
    <p:sldId id="358" r:id="rId30"/>
    <p:sldId id="360" r:id="rId31"/>
    <p:sldId id="366" r:id="rId32"/>
    <p:sldId id="379" r:id="rId33"/>
    <p:sldId id="377" r:id="rId34"/>
    <p:sldId id="378" r:id="rId35"/>
    <p:sldId id="345" r:id="rId36"/>
    <p:sldId id="375" r:id="rId37"/>
    <p:sldId id="381" r:id="rId38"/>
    <p:sldId id="380" r:id="rId39"/>
    <p:sldId id="382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ds.cultura.gov.br/core.base_rup/tasks/implement_test_35C1B0AA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eteasyqa.com/pt/qa/best-test-case-templates-examples/" TargetMode="External"/><Relationship Id="rId4" Type="http://schemas.openxmlformats.org/officeDocument/2006/relationships/hyperlink" Target="http://mds.cultura.gov.br/core.base_rup/guidances/guidelines/test_case_81FD1D9F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reload=9&amp;v=A3oX6OdeX8c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EOxNkuIB78E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Um produto de trabalho é considerado de baixo risco se não afetar a capacidade do projeto para cumprir o seu plano, custos e objetivos (requisitos e qualidade).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Caso o produto de trabalho apresente um risco elevado ou moderado para o projeto, deverão ser utilizadas inspeções de modo a analisá-lo pormenorizadamente, permitindo desta forma minimizar o índice de risco inerente à sua construção.</a:t>
            </a: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5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 revisão é uma técnica geralmente mais utilizada do que as inspeções, devido ao seu menor formalismo, menor quantidade de recursos necessários, e maior flexibilidade. Desta forma as revisões podem assumir as seguintes características: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Formais externas. Os produtos de trabalho são revistos juntamente com um </a:t>
            </a:r>
            <a:r>
              <a:rPr lang="pt-BR" sz="2400" dirty="0" err="1"/>
              <a:t>stakeholder</a:t>
            </a:r>
            <a:r>
              <a:rPr lang="pt-BR" sz="2400" dirty="0"/>
              <a:t> externo à organização, tipicamente o cliente ou o seu representante, tendo em vista a aprovação formal do produto de trabalho.</a:t>
            </a: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777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Formais internas. Os produtos de trabalho são revistos internamente, resultando na aprovação ou reprovação dos mesmos.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Informais. Os produtos de trabalho são revistos informalmente por recursos diferentes dos que os elaboraram.</a:t>
            </a:r>
          </a:p>
        </p:txBody>
      </p:sp>
    </p:spTree>
    <p:extLst>
      <p:ext uri="{BB962C8B-B14F-4D97-AF65-F5344CB8AC3E}">
        <p14:creationId xmlns:p14="http://schemas.microsoft.com/office/powerpoint/2010/main" val="35835675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b) Testes de Caixa Preta (Funcional)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É um </a:t>
            </a:r>
            <a:r>
              <a:rPr lang="pt-BR" sz="2400" b="1" dirty="0"/>
              <a:t>teste</a:t>
            </a:r>
            <a:r>
              <a:rPr lang="pt-BR" sz="2400" dirty="0"/>
              <a:t> de software para verificar a saída dos dados usando inputs de vários tipos (Valor mínimo/máximo; Tabela de Decisão).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Baseia-se nos requisitos, sendo o foco nos requisitos da aplicação. Os níveis de teste são </a:t>
            </a:r>
            <a:r>
              <a:rPr lang="pt-BR" sz="2400" b="1" dirty="0"/>
              <a:t>Integração</a:t>
            </a:r>
            <a:r>
              <a:rPr lang="pt-BR" sz="2400" dirty="0"/>
              <a:t>,</a:t>
            </a:r>
            <a:r>
              <a:rPr lang="pt-BR" sz="2400" b="1" dirty="0"/>
              <a:t> Sistema</a:t>
            </a:r>
            <a:r>
              <a:rPr lang="pt-BR" sz="2400" dirty="0"/>
              <a:t>, </a:t>
            </a:r>
            <a:r>
              <a:rPr lang="pt-BR" sz="2400" b="1" dirty="0"/>
              <a:t>Aceitação</a:t>
            </a:r>
            <a:r>
              <a:rPr lang="pt-BR" sz="2400" dirty="0"/>
              <a:t>.</a:t>
            </a:r>
            <a:r>
              <a:rPr lang="pt-BR" sz="2400" b="1" dirty="0"/>
              <a:t> </a:t>
            </a:r>
            <a:r>
              <a:rPr lang="pt-BR" sz="2400" dirty="0"/>
              <a:t>Se resumem em testes de entrada e saída.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281112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7290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c) Testes de Caixa Branca (Estrutural)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Possui acesso ao </a:t>
            </a:r>
            <a:r>
              <a:rPr lang="pt-BR" sz="2400" b="1" dirty="0"/>
              <a:t>código fonte</a:t>
            </a:r>
            <a:r>
              <a:rPr lang="pt-BR" sz="2400" dirty="0"/>
              <a:t>, conhecendo a estrutura interna do produto. Sendo analisados e possibilitando que sejam escolhidas partes específicas de um componente para ser avaliados, permitindo uma busca precisa do </a:t>
            </a:r>
            <a:r>
              <a:rPr lang="pt-BR" sz="2400" b="1" dirty="0"/>
              <a:t>comportamento da estrutura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Os níveis de teste caixa branca são os</a:t>
            </a:r>
            <a:r>
              <a:rPr lang="pt-BR" sz="2400" b="1" dirty="0"/>
              <a:t> Testes de Unidade e o Teste Estático.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705869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8147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c) Testes de Caixa Branca (Estrutural Continuação)</a:t>
            </a:r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r>
              <a:rPr lang="pt-BR" sz="1200" b="1" dirty="0"/>
              <a:t>https://www.qconcursos.com/questoes-de-concursos/questoes/aef9dfc8-1d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4" y="1633535"/>
            <a:ext cx="5748457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8165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800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d) Testes de Regressão</a:t>
            </a:r>
          </a:p>
          <a:p>
            <a:pPr marL="0" indent="0" algn="just">
              <a:buNone/>
            </a:pPr>
            <a:r>
              <a:rPr lang="pt-BR" sz="2400" dirty="0"/>
              <a:t>Quem nunca atualizou a versão de determinado sistema e verificou que algo que funcionava corretamente deixou de funcionar?</a:t>
            </a:r>
            <a:endParaRPr lang="pt-BR" sz="2400" b="1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De acordo com Pressman,  é a </a:t>
            </a:r>
            <a:r>
              <a:rPr lang="pt-BR" sz="2400" dirty="0" err="1"/>
              <a:t>reexecução</a:t>
            </a:r>
            <a:r>
              <a:rPr lang="pt-BR" sz="2400" dirty="0"/>
              <a:t> de algum subconjunto de testes que já foram conduzidos para garantir que as modificações não propagaram efeitos colaterais indesejáveis.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Procedimentos de testes devem ter sido criados previamente.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359740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7147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d) Testes de Regressão (Continuação)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Uma das formas mais eficazes para se analisar a relação entre funcionalidades novas e antigas de sistemas sendo essencial para garantia a Confiabilidade da entrega final.</a:t>
            </a:r>
          </a:p>
          <a:p>
            <a:pPr marL="0" indent="0" algn="just" fontAlgn="base">
              <a:buNone/>
            </a:pPr>
            <a:endParaRPr lang="pt-BR" sz="2400" dirty="0"/>
          </a:p>
          <a:p>
            <a:pPr marL="0" indent="0" algn="just" fontAlgn="base">
              <a:buNone/>
            </a:pPr>
            <a:r>
              <a:rPr lang="pt-BR" sz="2400" dirty="0"/>
              <a:t>Esses conjuntos de informações fazem parte das chamadas suítes de regressão, as quais armazenam comumente os casos de teste que devem ser executados.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21156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e) Testes de Unidade ou Teste Unitário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Os sistemas, </a:t>
            </a:r>
            <a:r>
              <a:rPr lang="pt-BR" sz="2400" b="1" dirty="0"/>
              <a:t>funções e trechos de código</a:t>
            </a:r>
            <a:r>
              <a:rPr lang="pt-BR" sz="2400" dirty="0"/>
              <a:t>, todos eles tem um </a:t>
            </a:r>
            <a:r>
              <a:rPr lang="pt-BR" sz="2400" b="1" dirty="0"/>
              <a:t>entrada e uma saída prevista/desejada</a:t>
            </a:r>
            <a:r>
              <a:rPr lang="pt-BR" sz="2400" dirty="0"/>
              <a:t>. Para garantir que o sistema funciona corretamente são necessários testes, manuais ou automatizados, que verificam a entrada e saída, garantindo sua previsibilidade.</a:t>
            </a:r>
          </a:p>
        </p:txBody>
      </p:sp>
    </p:spTree>
    <p:extLst>
      <p:ext uri="{BB962C8B-B14F-4D97-AF65-F5344CB8AC3E}">
        <p14:creationId xmlns:p14="http://schemas.microsoft.com/office/powerpoint/2010/main" val="39600953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e) Testes de Unidade (Continuação)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É o teste de funções simples e de resultado constante. A Unidade é a menor parte testável de um sistema. Como exemplo uma função de soma entre dois números, o resultado da soma de 1 e 2 deve sempre ser 3. Esse teste é muito importante para assegurar que a “base” do sistema, que será utilizado nas requisições, está em perfeito funcionamento.</a:t>
            </a:r>
          </a:p>
        </p:txBody>
      </p:sp>
    </p:spTree>
    <p:extLst>
      <p:ext uri="{BB962C8B-B14F-4D97-AF65-F5344CB8AC3E}">
        <p14:creationId xmlns:p14="http://schemas.microsoft.com/office/powerpoint/2010/main" val="39215998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 e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Níveis e Tipos de Testes de Software e Simulação de Teste de Unidade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7004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e) Testes de Unidade (Continuação)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Além disso, os testes devem seguir o </a:t>
            </a:r>
            <a:r>
              <a:rPr lang="pt-BR" sz="2400" b="1" dirty="0"/>
              <a:t>modelo F.I.R.S.T</a:t>
            </a:r>
            <a:r>
              <a:rPr lang="pt-BR" sz="2400" dirty="0"/>
              <a:t>.</a:t>
            </a:r>
          </a:p>
          <a:p>
            <a:r>
              <a:rPr lang="pt-BR" sz="1800" b="1" dirty="0"/>
              <a:t>F</a:t>
            </a:r>
            <a:r>
              <a:rPr lang="pt-BR" sz="1800" dirty="0"/>
              <a:t> (</a:t>
            </a:r>
            <a:r>
              <a:rPr lang="pt-BR" sz="1800" dirty="0" err="1"/>
              <a:t>Fast</a:t>
            </a:r>
            <a:r>
              <a:rPr lang="pt-BR" sz="1800" dirty="0"/>
              <a:t>) - Rápidos: devem ser rápidos, pois testam apenas uma unidade;</a:t>
            </a:r>
          </a:p>
          <a:p>
            <a:r>
              <a:rPr lang="pt-BR" sz="1800" b="1" dirty="0"/>
              <a:t>I</a:t>
            </a:r>
            <a:r>
              <a:rPr lang="pt-BR" sz="1800" dirty="0"/>
              <a:t> (</a:t>
            </a:r>
            <a:r>
              <a:rPr lang="pt-BR" sz="1800" dirty="0" err="1"/>
              <a:t>Isolated</a:t>
            </a:r>
            <a:r>
              <a:rPr lang="pt-BR" sz="1800" dirty="0"/>
              <a:t>) - Testes unitários são isolados, testando individualmente as unidades e não sua integração;</a:t>
            </a:r>
          </a:p>
          <a:p>
            <a:r>
              <a:rPr lang="pt-BR" sz="1800" b="1" dirty="0"/>
              <a:t>R</a:t>
            </a:r>
            <a:r>
              <a:rPr lang="pt-BR" sz="1800" dirty="0"/>
              <a:t> (</a:t>
            </a:r>
            <a:r>
              <a:rPr lang="pt-BR" sz="1800" dirty="0" err="1"/>
              <a:t>Repeateble</a:t>
            </a:r>
            <a:r>
              <a:rPr lang="pt-BR" sz="1800" dirty="0"/>
              <a:t>) - Repetição nos testes, com resultados de comportamento constante;</a:t>
            </a:r>
          </a:p>
          <a:p>
            <a:r>
              <a:rPr lang="pt-BR" sz="1800" b="1" dirty="0"/>
              <a:t>S</a:t>
            </a:r>
            <a:r>
              <a:rPr lang="pt-BR" sz="1800" dirty="0"/>
              <a:t> (Self-</a:t>
            </a:r>
            <a:r>
              <a:rPr lang="pt-BR" sz="1800" dirty="0" err="1"/>
              <a:t>verifying</a:t>
            </a:r>
            <a:r>
              <a:rPr lang="pt-BR" sz="1800" dirty="0"/>
              <a:t>) - A auto verificação deve verificar se passou ou se deu como falha o teste;</a:t>
            </a:r>
          </a:p>
          <a:p>
            <a:r>
              <a:rPr lang="pt-BR" sz="1800" b="1" dirty="0"/>
              <a:t>T</a:t>
            </a:r>
            <a:r>
              <a:rPr lang="pt-BR" sz="1800" dirty="0"/>
              <a:t> (</a:t>
            </a:r>
            <a:r>
              <a:rPr lang="pt-BR" sz="1800" dirty="0" err="1"/>
              <a:t>Timely</a:t>
            </a:r>
            <a:r>
              <a:rPr lang="pt-BR" sz="1800" dirty="0"/>
              <a:t>) - O teste deve ser oportuno, sendo um teste por unidade.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37796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f) Testes de Integração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b="1" dirty="0"/>
              <a:t>Teste de integração</a:t>
            </a:r>
            <a:r>
              <a:rPr lang="pt-BR" sz="2400" dirty="0"/>
              <a:t> é a fase do </a:t>
            </a:r>
            <a:r>
              <a:rPr lang="pt-BR" sz="2400" b="1" dirty="0"/>
              <a:t>teste</a:t>
            </a:r>
            <a:r>
              <a:rPr lang="pt-BR" sz="2400" dirty="0"/>
              <a:t> de </a:t>
            </a:r>
            <a:r>
              <a:rPr lang="pt-BR" sz="2400" b="1" dirty="0"/>
              <a:t>software</a:t>
            </a:r>
            <a:r>
              <a:rPr lang="pt-BR" sz="2400" dirty="0"/>
              <a:t> em que módulos são combinados e testados em grupo. Ela sucede o </a:t>
            </a:r>
            <a:r>
              <a:rPr lang="pt-BR" sz="2400" b="1" dirty="0"/>
              <a:t>teste</a:t>
            </a:r>
            <a:r>
              <a:rPr lang="pt-BR" sz="2400" dirty="0"/>
              <a:t> de unidade, em que os módulos são testados individualmente, e antecede o </a:t>
            </a:r>
            <a:r>
              <a:rPr lang="pt-BR" sz="2400" b="1" dirty="0"/>
              <a:t>teste</a:t>
            </a:r>
            <a:r>
              <a:rPr lang="pt-BR" sz="2400" dirty="0"/>
              <a:t> de sistema, em que o sistema completo (integrado) é testado num ambiente que simula o ambiente de produção.</a:t>
            </a:r>
          </a:p>
        </p:txBody>
      </p:sp>
    </p:spTree>
    <p:extLst>
      <p:ext uri="{BB962C8B-B14F-4D97-AF65-F5344CB8AC3E}">
        <p14:creationId xmlns:p14="http://schemas.microsoft.com/office/powerpoint/2010/main" val="13110808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g) Testes de sistema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Os testes de sistema têm como objetivo a monitorização e o controlo da qualidade funcional do produto em desenvolvimento. As atividades associadas aos testes deverão ser realizadas ao longo do ciclo de vida do projeto, de modo a verificar:</a:t>
            </a:r>
          </a:p>
          <a:p>
            <a:pPr algn="just"/>
            <a:r>
              <a:rPr lang="pt-BR" sz="2400" dirty="0"/>
              <a:t>O correto funcionamento dos componentes do sistema;</a:t>
            </a:r>
          </a:p>
          <a:p>
            <a:pPr algn="just"/>
            <a:r>
              <a:rPr lang="pt-BR" sz="2400" dirty="0"/>
              <a:t>A correta comunicação entre os diversos componentes;</a:t>
            </a:r>
          </a:p>
        </p:txBody>
      </p:sp>
    </p:spTree>
    <p:extLst>
      <p:ext uri="{BB962C8B-B14F-4D97-AF65-F5344CB8AC3E}">
        <p14:creationId xmlns:p14="http://schemas.microsoft.com/office/powerpoint/2010/main" val="29929883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686175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O funcionamento correto das interfaces entre os vários subsistemas que o compõem e com os sistemas de informação com os quais deverá comunicar;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O funcionamento correto do sistema integrado de hardware e software no ambiente de utilização;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Que o sistema cumpre o funcionamento esperado, de acordo com os requisitos estabelecidos e com as expectativas geradas;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01992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Que as mudanças sobre um componente do sistema não introduzem um comportamento indesejado ou erros adicionais noutros componentes não modificados (testes regressivos).</a:t>
            </a:r>
            <a:br>
              <a:rPr lang="pt-BR" sz="2400" dirty="0"/>
            </a:br>
            <a:endParaRPr lang="pt-BR" sz="2400" dirty="0"/>
          </a:p>
          <a:p>
            <a:pPr algn="just"/>
            <a:r>
              <a:rPr lang="pt-BR" sz="2400" dirty="0"/>
              <a:t>Os testes a serem executados durante o ciclo de vida do projeto variam de acordo com as suas características, devendo ser utilizado o bom senso na sua escolha. Estes devem ir ao encontro dos objetivos do projeto e ser executados no </a:t>
            </a:r>
            <a:r>
              <a:rPr lang="pt-BR" sz="2400" dirty="0" err="1"/>
              <a:t>timming</a:t>
            </a:r>
            <a:r>
              <a:rPr lang="pt-BR" sz="2400" dirty="0"/>
              <a:t> adequado do ciclo de vida.</a:t>
            </a:r>
          </a:p>
        </p:txBody>
      </p:sp>
    </p:spTree>
    <p:extLst>
      <p:ext uri="{BB962C8B-B14F-4D97-AF65-F5344CB8AC3E}">
        <p14:creationId xmlns:p14="http://schemas.microsoft.com/office/powerpoint/2010/main" val="55019925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h) Testes de aceitação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br>
              <a:rPr lang="pt-BR" sz="2400" dirty="0"/>
            </a:br>
            <a:r>
              <a:rPr lang="pt-BR" sz="2400" dirty="0"/>
              <a:t>O objetivo dos testes de aceitação consiste em validar se o produto cumpre com o funcionamento esperado e se permite ao cliente determinar a sua aceitação do ponto de vista da sua funcionalidade e rendimento.</a:t>
            </a:r>
          </a:p>
        </p:txBody>
      </p:sp>
    </p:spTree>
    <p:extLst>
      <p:ext uri="{BB962C8B-B14F-4D97-AF65-F5344CB8AC3E}">
        <p14:creationId xmlns:p14="http://schemas.microsoft.com/office/powerpoint/2010/main" val="166452906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Os requisitos dos testes de aceitação são identificados e definidos pelo cliente ou utilizador e preparados pela equipa de projeto, embora a execução e aprovação final correspondam ao cliente e/ou ao utilizador.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Estes testes estão vocacionados para verificar se o produto cumpre os requisitos de funcionamento esperados, abrangidos na especificação de requisitos e nos critérios de aceitação do produto, e conseguir deste modo a sua aceitação final por parte do cliente. 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2157627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Este último deve analisar os critérios de aceitação e dirigir os testes de aceitação final.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A validação do produto consegue-se através da realização de testes de caixa negra que demonstrem a conformidade com os requisitos.</a:t>
            </a:r>
          </a:p>
        </p:txBody>
      </p:sp>
    </p:spTree>
    <p:extLst>
      <p:ext uri="{BB962C8B-B14F-4D97-AF65-F5344CB8AC3E}">
        <p14:creationId xmlns:p14="http://schemas.microsoft.com/office/powerpoint/2010/main" val="151229850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O plano deverá estar concebido para assegurar que se satisfazem todos os requisitos funcionais acordados com o cliente, tendo em conta também os requisitos não funcionais relacionados com o desempenho, segurança de acesso ao sistema, aos dados e processos, bem como aos diversos recursos do produto.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328717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Os testes de aceitação também podem ser realizados pela equipa de projeto, que poderá simular um ambiente de testes similar ao ambiente em exploração do cliente e verificar o cumprimento dos critérios de aceitação. O objetivo da realização destes testes pela equipa de projeto é analisar se o produto já se encontra preparado, ou não, para ser entregue ao cliente.</a:t>
            </a:r>
          </a:p>
        </p:txBody>
      </p:sp>
    </p:spTree>
    <p:extLst>
      <p:ext uri="{BB962C8B-B14F-4D97-AF65-F5344CB8AC3E}">
        <p14:creationId xmlns:p14="http://schemas.microsoft.com/office/powerpoint/2010/main" val="685861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/>
              <a:t>Níveis de Testes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Teste Unitário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Teste de Integração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Teste de Sistema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 organizações devem apostar em suportar as técnicas de verificação e de validação com ferramentas, nomeadamente as técnicas de testes, devido à sua natureza e complexidade. Para isto, os processos organizacionais de verificação e validação devem encontrar-se estabelecidos, maduros, disseminados, e geridos, enquanto que os recursos associados à área de testes devem apresentar as competências necessárias para a sua gestão e execução.</a:t>
            </a:r>
          </a:p>
        </p:txBody>
      </p:sp>
    </p:spTree>
    <p:extLst>
      <p:ext uri="{BB962C8B-B14F-4D97-AF65-F5344CB8AC3E}">
        <p14:creationId xmlns:p14="http://schemas.microsoft.com/office/powerpoint/2010/main" val="387600225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h) Testes de aceitação (Continuação)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br>
              <a:rPr lang="pt-BR" sz="2400" dirty="0"/>
            </a:br>
            <a:r>
              <a:rPr lang="pt-BR" sz="2400" dirty="0"/>
              <a:t>O objetivo dos testes de aceitação consiste em validar se o produto cumpre com o funcionamento esperado e se permite ao cliente determinar a sua aceitação do ponto de vista da sua funcionalidade e rendimento.</a:t>
            </a:r>
          </a:p>
        </p:txBody>
      </p:sp>
    </p:spTree>
    <p:extLst>
      <p:ext uri="{BB962C8B-B14F-4D97-AF65-F5344CB8AC3E}">
        <p14:creationId xmlns:p14="http://schemas.microsoft.com/office/powerpoint/2010/main" val="385419315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/>
              <a:t>Fases de Testes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Planejamento de Teste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Casos de Teste (Casos de Uso)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Projeto (design) de teste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Execução de teste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Análise dos Resultados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098361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Portanto, os testes que suportam a execução das ações de verificação e de validação são:</a:t>
            </a:r>
          </a:p>
          <a:p>
            <a:pPr marL="0" indent="0" algn="just">
              <a:buNone/>
            </a:pPr>
            <a:endParaRPr lang="pt-BR" sz="2400" dirty="0"/>
          </a:p>
          <a:p>
            <a:r>
              <a:rPr lang="pt-BR" sz="2400" b="1" dirty="0">
                <a:solidFill>
                  <a:srgbClr val="FF0000"/>
                </a:solidFill>
              </a:rPr>
              <a:t>Testes funcionais;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Testes regressivos;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Testes de integração;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Testes de integridade dos dados;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Testes de ciclo de negócio;</a:t>
            </a:r>
          </a:p>
        </p:txBody>
      </p:sp>
    </p:spTree>
    <p:extLst>
      <p:ext uri="{BB962C8B-B14F-4D97-AF65-F5344CB8AC3E}">
        <p14:creationId xmlns:p14="http://schemas.microsoft.com/office/powerpoint/2010/main" val="11591144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0"/>
            <a:ext cx="8572500" cy="354329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Teste de mesa;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Testes de interface do Usuário (IU);</a:t>
            </a:r>
          </a:p>
          <a:p>
            <a:r>
              <a:rPr lang="pt-BR" sz="2400" b="1" dirty="0">
                <a:solidFill>
                  <a:srgbClr val="0070C0"/>
                </a:solidFill>
              </a:rPr>
              <a:t>Testes de desempenho;</a:t>
            </a:r>
          </a:p>
          <a:p>
            <a:r>
              <a:rPr lang="pt-BR" sz="2400" b="1" dirty="0">
                <a:solidFill>
                  <a:srgbClr val="0070C0"/>
                </a:solidFill>
              </a:rPr>
              <a:t>Testes de carga;</a:t>
            </a:r>
          </a:p>
          <a:p>
            <a:r>
              <a:rPr lang="pt-BR" sz="2400" b="1" dirty="0">
                <a:solidFill>
                  <a:srgbClr val="0070C0"/>
                </a:solidFill>
              </a:rPr>
              <a:t>Testes de stress;</a:t>
            </a:r>
          </a:p>
          <a:p>
            <a:r>
              <a:rPr lang="pt-BR" sz="2400" b="1" dirty="0">
                <a:solidFill>
                  <a:srgbClr val="0070C0"/>
                </a:solidFill>
              </a:rPr>
              <a:t>Testes de volume;</a:t>
            </a:r>
          </a:p>
          <a:p>
            <a:r>
              <a:rPr lang="pt-BR" sz="2400" b="1" dirty="0">
                <a:solidFill>
                  <a:srgbClr val="0070C0"/>
                </a:solidFill>
              </a:rPr>
              <a:t>Testes de controlo de acesso e segurança.</a:t>
            </a:r>
          </a:p>
        </p:txBody>
      </p:sp>
    </p:spTree>
    <p:extLst>
      <p:ext uri="{BB962C8B-B14F-4D97-AF65-F5344CB8AC3E}">
        <p14:creationId xmlns:p14="http://schemas.microsoft.com/office/powerpoint/2010/main" val="236579396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Planejam</a:t>
            </a:r>
            <a:r>
              <a:rPr lang="en-US" b="1" dirty="0">
                <a:solidFill>
                  <a:srgbClr val="0070C0"/>
                </a:solidFill>
              </a:rPr>
              <a:t>. de Teste e </a:t>
            </a:r>
            <a:r>
              <a:rPr lang="en-US" b="1" dirty="0" err="1">
                <a:solidFill>
                  <a:srgbClr val="0070C0"/>
                </a:solidFill>
              </a:rPr>
              <a:t>Casos</a:t>
            </a:r>
            <a:r>
              <a:rPr lang="en-US" b="1" dirty="0">
                <a:solidFill>
                  <a:srgbClr val="0070C0"/>
                </a:solidFill>
              </a:rPr>
              <a:t> de Teste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071558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1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1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Implementar Teste</a:t>
            </a:r>
          </a:p>
          <a:p>
            <a:pPr marL="0" indent="0" hangingPunct="1">
              <a:buNone/>
            </a:pPr>
            <a:r>
              <a:rPr lang="pt-BR" sz="2400" dirty="0">
                <a:hlinkClick r:id="rId3"/>
              </a:rPr>
              <a:t>http://mds.cultura.gov.br/core.base_rup/tasks/implement_test_35C1B0AA.html</a:t>
            </a:r>
            <a:endParaRPr lang="pt-BR" sz="2400" dirty="0"/>
          </a:p>
          <a:p>
            <a:pPr marL="0" indent="0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Caso de Teste</a:t>
            </a:r>
          </a:p>
          <a:p>
            <a:pPr marL="0" indent="0" hangingPunct="1">
              <a:buNone/>
            </a:pPr>
            <a:r>
              <a:rPr lang="pt-BR" sz="2400" dirty="0">
                <a:hlinkClick r:id="rId4"/>
              </a:rPr>
              <a:t>http://mds.cultura.gov.br/core.base_rup/guidances/guidelines/test_case_81FD1D9F.html</a:t>
            </a:r>
            <a:endParaRPr lang="pt-BR" sz="2400" dirty="0"/>
          </a:p>
          <a:p>
            <a:pPr marL="0" indent="0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Exemplo de Casos de Teste</a:t>
            </a:r>
          </a:p>
          <a:p>
            <a:pPr marL="0" indent="0" hangingPunct="1">
              <a:buNone/>
            </a:pPr>
            <a:r>
              <a:rPr lang="pt-BR" sz="2400" dirty="0">
                <a:hlinkClick r:id="rId5"/>
              </a:rPr>
              <a:t>https://geteasyqa.com/pt/qa/best-test-case-templates-examples/</a:t>
            </a:r>
            <a:endParaRPr lang="pt-BR" sz="2400" dirty="0"/>
          </a:p>
          <a:p>
            <a:pPr marL="0" indent="0" hangingPunct="1">
              <a:buNone/>
            </a:pP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Teste de Software - </a:t>
            </a:r>
            <a:r>
              <a:rPr lang="en-US" b="1" dirty="0" err="1">
                <a:solidFill>
                  <a:srgbClr val="0070C0"/>
                </a:solidFill>
              </a:rPr>
              <a:t>Vídeo</a:t>
            </a: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1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1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Resumo</a:t>
            </a:r>
          </a:p>
          <a:p>
            <a:pPr marL="0" indent="0" hangingPunct="1">
              <a:buNone/>
            </a:pPr>
            <a:r>
              <a:rPr lang="pt-BR" sz="2400" dirty="0">
                <a:hlinkClick r:id="rId3"/>
              </a:rPr>
              <a:t>https://www.youtube.com/watch?reload=9&amp;v=A3oX6OdeX8c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Teste de Integração com .NET CORE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xUNIT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buNone/>
            </a:pPr>
            <a:r>
              <a:rPr lang="pt-BR" sz="2400" dirty="0">
                <a:hlinkClick r:id="rId4"/>
              </a:rPr>
              <a:t>https://www.youtube.com/watch?v=EOxNkuIB78E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66594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Teste 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1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1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85513"/>
              </p:ext>
            </p:extLst>
          </p:nvPr>
        </p:nvGraphicFramePr>
        <p:xfrm>
          <a:off x="3498550" y="1089284"/>
          <a:ext cx="2347041" cy="389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400">
                          <a:effectLst/>
                        </a:rPr>
                        <a:t> </a:t>
                      </a:r>
                      <a:r>
                        <a:rPr lang="pt-BR" sz="600">
                          <a:effectLst/>
                        </a:rPr>
                        <a:t>Campo de Caso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Descrição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ID do caso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ID exclusivo do Caso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Prioridade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Baixo/Médio/Alto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Teste Desenhado por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Nome do Testador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Data do Teste Projetado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Data em que o teste foi desenvolvido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Teste Executado por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Quem executou o teste(testador)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Data da execução do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Data em que o teste precisa ser executado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Nome ou título do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Título do Caso de Teste (RN)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Descrição/Resumo do Caso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Descrição detalhada do Caso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Condição Prévia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Qualquer requisito que precise ser feito antes da execução deste caso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8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Etapas do Caso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Fornece ao testador uma lista numerada das etapas a serem executadas no sistema, o que facilita o entendimento do caso de teste.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6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Dados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Conjunto de Dados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6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Resultados Esperados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Resultado esperado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Pós-Condição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Qual seria o estado do sistema depois de executar o caso de teste?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Status(falha/aprovação)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Marcar este campo como falho, se o resultado real não for o mesmo que o resultado esperado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6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Notas/Comentários/Perguntas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Comentários do Caso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Requisitos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Lista dos requisitos para um determinado ciclo de teste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878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Arquivos/Referências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Os arquivos e documentos anexados ao caso de teste, como capturas de tela e outros materiais de suporte.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6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Automação(Sim/Não)</a:t>
                      </a:r>
                      <a:endParaRPr lang="pt-BR" sz="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effectLst/>
                        </a:rPr>
                        <a:t>Sim/Não</a:t>
                      </a:r>
                      <a:endParaRPr lang="pt-BR" sz="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104" marR="27104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6957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Teste 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1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1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78911"/>
              </p:ext>
            </p:extLst>
          </p:nvPr>
        </p:nvGraphicFramePr>
        <p:xfrm>
          <a:off x="1732498" y="1015996"/>
          <a:ext cx="4696877" cy="3998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 </a:t>
                      </a:r>
                      <a:r>
                        <a:rPr lang="pt-BR" sz="1000" dirty="0">
                          <a:effectLst/>
                        </a:rPr>
                        <a:t>Campo de Caso de Teste</a:t>
                      </a: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Descrição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ID do caso de teste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Prioridade de Teste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Teste Desenhado por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 do Teste Projetado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Teste Executado por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Data da execução do teste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6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Nome ou título do teste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Descrição/Resumo do Caso de Teste</a:t>
                      </a: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Condição Prévia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98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Etapas do Caso de Teste</a:t>
                      </a:r>
                      <a:endParaRPr lang="pt-B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433" marR="4743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18681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Teste 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200150"/>
            <a:ext cx="8815396" cy="36111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1" y="8875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1" y="1001841"/>
            <a:ext cx="8572500" cy="37339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74826"/>
              </p:ext>
            </p:extLst>
          </p:nvPr>
        </p:nvGraphicFramePr>
        <p:xfrm>
          <a:off x="1505161" y="1217364"/>
          <a:ext cx="5476430" cy="3394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Dados de Teste</a:t>
                      </a:r>
                      <a:endParaRPr lang="pt-B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Resultados Esperados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Pós-Condição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8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Status(falha/aprovação)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Notas/Comentários/Perguntas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Requisitos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5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Arquivos/Referências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Automação(Sim/Não)</a:t>
                      </a:r>
                      <a:endParaRPr lang="pt-BR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244" marR="632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654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/>
              <a:t>Tipos de Testes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Teste Funcional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Teste Não Funcional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</a:rPr>
              <a:t>Teste Relacionado a Mudança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8088283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Teste Não Funcional </a:t>
            </a:r>
            <a:r>
              <a:rPr lang="pt-BR" sz="2400" b="1" dirty="0">
                <a:solidFill>
                  <a:srgbClr val="FF0000"/>
                </a:solidFill>
              </a:rPr>
              <a:t>(Requisitos Não Funcionais)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São testes que verificam atributos de um componente de sistema que não se relacionam com a funcionalidade(</a:t>
            </a:r>
            <a:r>
              <a:rPr lang="pt-BR" sz="2400" b="1" dirty="0"/>
              <a:t>desempenho, confiabilidade, eficiência, segurança, carga/estresse, usabilidade, </a:t>
            </a:r>
            <a:r>
              <a:rPr lang="pt-BR" sz="2400" b="1" dirty="0" err="1"/>
              <a:t>manutenabilidade</a:t>
            </a:r>
            <a:r>
              <a:rPr lang="pt-BR" sz="2400" b="1" dirty="0"/>
              <a:t>, portabilidade, </a:t>
            </a:r>
            <a:r>
              <a:rPr lang="pt-BR" sz="2400" b="1" dirty="0" err="1"/>
              <a:t>etc</a:t>
            </a:r>
            <a:r>
              <a:rPr lang="pt-BR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830037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Teste Funcional </a:t>
            </a:r>
            <a:r>
              <a:rPr lang="pt-BR" sz="2400" b="1" dirty="0">
                <a:solidFill>
                  <a:srgbClr val="FF0000"/>
                </a:solidFill>
              </a:rPr>
              <a:t>(Requisitos Funcionais)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Dados de entrada são fornecidos, o teste é executado e o resultado obtido é comparado a um resultado esperado.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Testar os Requisitos Funcionais;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Testar as Regras de Negócio;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Nota: Considera o Comportamento do Software.</a:t>
            </a:r>
          </a:p>
        </p:txBody>
      </p:sp>
    </p:spTree>
    <p:extLst>
      <p:ext uri="{BB962C8B-B14F-4D97-AF65-F5344CB8AC3E}">
        <p14:creationId xmlns:p14="http://schemas.microsoft.com/office/powerpoint/2010/main" val="9343358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Teste Relacionado a Mudança</a:t>
            </a: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Envolve processos, ferramentas e técnicas para gerenciar os vários aspectos envolvidos nas alterações do software, tendo como objetivo facilitar que os resultados previstos sejam alcançados da maneira mais eficaz possível.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Controle de versão, mudanças econômicas, folha de pag. e fiscais.</a:t>
            </a:r>
          </a:p>
        </p:txBody>
      </p:sp>
    </p:spTree>
    <p:extLst>
      <p:ext uri="{BB962C8B-B14F-4D97-AF65-F5344CB8AC3E}">
        <p14:creationId xmlns:p14="http://schemas.microsoft.com/office/powerpoint/2010/main" val="9589582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6004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/>
              <a:t>Técnicas de Teste </a:t>
            </a:r>
          </a:p>
          <a:p>
            <a:pPr marL="0" indent="0" algn="just">
              <a:buNone/>
            </a:pPr>
            <a:r>
              <a:rPr lang="pt-BR" sz="2400" i="1" dirty="0"/>
              <a:t>Nota: Utilizadas no âmbito da verificação e validação.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</a:rPr>
              <a:t>a) </a:t>
            </a:r>
            <a:r>
              <a:rPr lang="pt-BR" sz="2400" b="1" dirty="0" err="1">
                <a:solidFill>
                  <a:srgbClr val="FF0000"/>
                </a:solidFill>
              </a:rPr>
              <a:t>Peer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reviews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A execução das </a:t>
            </a:r>
            <a:r>
              <a:rPr lang="pt-BR" sz="2400" dirty="0" err="1"/>
              <a:t>peer</a:t>
            </a:r>
            <a:r>
              <a:rPr lang="pt-BR" sz="2400" dirty="0"/>
              <a:t> </a:t>
            </a:r>
            <a:r>
              <a:rPr lang="pt-BR" sz="2400" dirty="0" err="1"/>
              <a:t>reviews</a:t>
            </a:r>
            <a:r>
              <a:rPr lang="pt-BR" sz="2400" dirty="0"/>
              <a:t> centra-se na análise de produtos de trabalho, recorrendo à realização de inspeções e revisões, e tendo em consideração os seguintes aspectos:</a:t>
            </a: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510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Testes de Soft.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200151"/>
            <a:ext cx="8572500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Verificar se os produtos de trabalho satisfazem corretamente as especificações estabelecidas nos produtos de trabalho precedentes, tais como, documentos de especificação de requisitos ou documentos de desenho;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Identificar qualquer desvio face aos standards, incluindo aspectos que possam afetar a manutenção do produto de trabalho;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Sugerir melhorias ao autor do produto de trabalho;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/>
              <a:t>Promover a partilha de técnicas e experiências entre os participantes.</a:t>
            </a: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542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2502</Words>
  <Application>Microsoft Office PowerPoint</Application>
  <PresentationFormat>Apresentação na tela (16:9)</PresentationFormat>
  <Paragraphs>257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Engenharia de Software</vt:lpstr>
      <vt:lpstr>Aulas 09 e 10 Níveis e Tipos de Testes de Software e Simulação de Teste de Unidade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Níveis e Tipos de Testes de Soft.</vt:lpstr>
      <vt:lpstr>Planejam. de Teste e Casos de Teste </vt:lpstr>
      <vt:lpstr>Teste de Software - Vídeo </vt:lpstr>
      <vt:lpstr>Modelo de Caso de Teste  </vt:lpstr>
      <vt:lpstr>Dinâmica de Caso de Teste  </vt:lpstr>
      <vt:lpstr>Dinâmica de Caso de Teste  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365</cp:revision>
  <dcterms:created xsi:type="dcterms:W3CDTF">2020-03-17T20:12:34Z</dcterms:created>
  <dcterms:modified xsi:type="dcterms:W3CDTF">2021-05-26T02:01:18Z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