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18" r:id="rId4"/>
    <p:sldId id="319" r:id="rId5"/>
    <p:sldId id="320" r:id="rId6"/>
    <p:sldId id="321" r:id="rId7"/>
    <p:sldId id="322" r:id="rId8"/>
    <p:sldId id="325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42" r:id="rId19"/>
    <p:sldId id="323" r:id="rId20"/>
    <p:sldId id="335" r:id="rId21"/>
    <p:sldId id="341" r:id="rId22"/>
    <p:sldId id="346" r:id="rId23"/>
    <p:sldId id="334" r:id="rId24"/>
    <p:sldId id="336" r:id="rId25"/>
    <p:sldId id="338" r:id="rId26"/>
    <p:sldId id="316" r:id="rId27"/>
    <p:sldId id="344" r:id="rId28"/>
    <p:sldId id="343" r:id="rId29"/>
    <p:sldId id="339" r:id="rId30"/>
    <p:sldId id="317" r:id="rId31"/>
    <p:sldId id="340" r:id="rId32"/>
    <p:sldId id="345" r:id="rId33"/>
    <p:sldId id="34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M-IWBgAAQBAJ&amp;pg=PA145&amp;lpg=PA145&amp;dq=exemplo+metamodelo+KDM+eclipse&amp;source=bl&amp;ots=6MGlrRVxLg&amp;sig=ACfU3U3_YYtOmRE0KKyAsw9WkKDKy4zd7A&amp;hl=pt-BR&amp;sa=X&amp;ved=2ahUKEwiXrNHBr5vpAhWEA9QKHZfnA74Q6AEwF3oECCIQAQ#v=onepage&amp;q=exemplo%20metamodelo%20KDM%20eclipse&amp;f=fal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cloudmigxpress/" TargetMode="External"/><Relationship Id="rId3" Type="http://schemas.openxmlformats.org/officeDocument/2006/relationships/hyperlink" Target="http://www.opentosca.org/documents/Presentation_OpenTOSCA.pdf" TargetMode="External"/><Relationship Id="rId7" Type="http://schemas.openxmlformats.org/officeDocument/2006/relationships/hyperlink" Target="https://www.youtube.com/watch?v=kmTSPhXUlY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loudify.co/" TargetMode="External"/><Relationship Id="rId11" Type="http://schemas.openxmlformats.org/officeDocument/2006/relationships/hyperlink" Target="https://www.devmedia.com.br/domain-driven-design-refatorando-a-arquitetura-de-aplicacoes/34419" TargetMode="External"/><Relationship Id="rId5" Type="http://schemas.openxmlformats.org/officeDocument/2006/relationships/hyperlink" Target="http://www.opentosca.org/sites/publications.html#Videos" TargetMode="External"/><Relationship Id="rId10" Type="http://schemas.openxmlformats.org/officeDocument/2006/relationships/hyperlink" Target="https://pt.qwe.wiki/wiki/Knowledge_Discovery_Metamodel" TargetMode="External"/><Relationship Id="rId4" Type="http://schemas.openxmlformats.org/officeDocument/2006/relationships/hyperlink" Target="http://ceur-ws.org/Vol-1140/paper11.pdf" TargetMode="External"/><Relationship Id="rId9" Type="http://schemas.openxmlformats.org/officeDocument/2006/relationships/hyperlink" Target="https://www.eclipse.org/forums/index.php/t/175674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.br/slide/4246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S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.wikipedia.org/wiki/ISO_9000" TargetMode="External"/><Relationship Id="rId4" Type="http://schemas.openxmlformats.org/officeDocument/2006/relationships/hyperlink" Target="https://pt.wikipedia.org/wiki/Soft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SO/IEC_912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cxA-h8o5P4" TargetMode="External"/><Relationship Id="rId3" Type="http://schemas.openxmlformats.org/officeDocument/2006/relationships/hyperlink" Target="https://nerus.com.br/blog/erp/gerenciamento-mudanca-software/" TargetMode="External"/><Relationship Id="rId7" Type="http://schemas.openxmlformats.org/officeDocument/2006/relationships/hyperlink" Target="https://ednoticias.com/a-evolucao-do-softwar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enki.com.br/blog/indicadores-de-desempenho-de-processos/" TargetMode="External"/><Relationship Id="rId5" Type="http://schemas.openxmlformats.org/officeDocument/2006/relationships/hyperlink" Target="https://blog.hotmart.com/pt-br/metricas-para-produtores-digitais/" TargetMode="External"/><Relationship Id="rId10" Type="http://schemas.openxmlformats.org/officeDocument/2006/relationships/hyperlink" Target="https://www.youtube.com/watch?v=-dCJi82Euco" TargetMode="External"/><Relationship Id="rId4" Type="http://schemas.openxmlformats.org/officeDocument/2006/relationships/hyperlink" Target="https://www.siteware.com.br/projetos/gestao-de-projetos-e-processos/" TargetMode="External"/><Relationship Id="rId9" Type="http://schemas.openxmlformats.org/officeDocument/2006/relationships/hyperlink" Target="https://www.youtube.com/watch?v=StyOQUWPCl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eomomento.com.br/acoplamento-e-coesa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pt-BR" sz="32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Auto-regulação</a:t>
            </a: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(Evolução de Software </a:t>
            </a:r>
            <a:r>
              <a:rPr lang="pt-BR" sz="3200" b="1" dirty="0" err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G.Porte</a:t>
            </a: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“O processo de evolução de software é </a:t>
            </a:r>
            <a:r>
              <a:rPr lang="pt-BR" sz="3200" dirty="0" err="1"/>
              <a:t>auto-regulado</a:t>
            </a:r>
            <a:r>
              <a:rPr lang="pt-BR" sz="3200" dirty="0"/>
              <a:t> próximo à distribuição normal com relação às medidas de produtos e atributos de processos”.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Interesses da Organização(Ativos) x </a:t>
            </a:r>
            <a:r>
              <a:rPr lang="pt-BR" sz="2000" dirty="0" err="1">
                <a:latin typeface="Calibri" panose="020F0502020204030204" pitchFamily="34" charset="0"/>
                <a:cs typeface="Arial" panose="020B0604020202020204" pitchFamily="34" charset="0"/>
              </a:rPr>
              <a:t>Stakeholders</a:t>
            </a: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 de Software.</a:t>
            </a:r>
          </a:p>
        </p:txBody>
      </p:sp>
    </p:spTree>
    <p:extLst>
      <p:ext uri="{BB962C8B-B14F-4D97-AF65-F5344CB8AC3E}">
        <p14:creationId xmlns:p14="http://schemas.microsoft.com/office/powerpoint/2010/main" val="3143097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4. Conservação da Estabilidade Organizacional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“A taxa de atividade global efetiva média em um sistema em evolução é constante sobre o tempo de vida do produto”.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Taxa de atividade Gerência x Usuários(retornos).</a:t>
            </a:r>
          </a:p>
        </p:txBody>
      </p:sp>
    </p:spTree>
    <p:extLst>
      <p:ext uri="{BB962C8B-B14F-4D97-AF65-F5344CB8AC3E}">
        <p14:creationId xmlns:p14="http://schemas.microsoft.com/office/powerpoint/2010/main" val="34479879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5. Conservação da Familiaridade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“Durante a vida produtiva de um programa em evolução, o índice de alterações em versões sucessivas é estatisticamente invariante”.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Taxa e qualidade x taxa de aquisição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656512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6. Crescimento Contínuo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“O conteúdo funcional de um programa deve ser continuamente aumentado para manter a satisfação do usuário durante seu tempo de vida”.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Novas Funcionalidades; Correções de Bugs; Melhorias.</a:t>
            </a:r>
          </a:p>
        </p:txBody>
      </p:sp>
    </p:spTree>
    <p:extLst>
      <p:ext uri="{BB962C8B-B14F-4D97-AF65-F5344CB8AC3E}">
        <p14:creationId xmlns:p14="http://schemas.microsoft.com/office/powerpoint/2010/main" val="32169669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7. Qualidade Decrescente(Declínio)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“O conteúdo funcional de um programa deve ser continuamente aumentado para manter a satisfação do usuário durante seu tempo de vida”.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Tempos limitados; Tratar as Incertezas.</a:t>
            </a:r>
          </a:p>
        </p:txBody>
      </p:sp>
    </p:spTree>
    <p:extLst>
      <p:ext uri="{BB962C8B-B14F-4D97-AF65-F5344CB8AC3E}">
        <p14:creationId xmlns:p14="http://schemas.microsoft.com/office/powerpoint/2010/main" val="24333737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8. Sistema de Retorno (Feedback)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pt-BR" sz="3200" dirty="0"/>
              <a:t>“Processos de programação de software constituem sistemas de </a:t>
            </a:r>
            <a:r>
              <a:rPr lang="pt-BR" sz="3200" dirty="0" err="1"/>
              <a:t>multi-loop</a:t>
            </a:r>
            <a:r>
              <a:rPr lang="pt-BR" sz="3200" dirty="0"/>
              <a:t>, </a:t>
            </a:r>
            <a:r>
              <a:rPr lang="pt-BR" sz="3200" dirty="0" err="1"/>
              <a:t>multi-level</a:t>
            </a:r>
            <a:r>
              <a:rPr lang="pt-BR" sz="3200" dirty="0"/>
              <a:t> e devem ser tratados como tais para serem modificados e melhorados com sucesso”. 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Software livre sofre um contínuo processo evolutivo.</a:t>
            </a:r>
          </a:p>
        </p:txBody>
      </p:sp>
    </p:spTree>
    <p:extLst>
      <p:ext uri="{BB962C8B-B14F-4D97-AF65-F5344CB8AC3E}">
        <p14:creationId xmlns:p14="http://schemas.microsoft.com/office/powerpoint/2010/main" val="33869347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MUDANÇAS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MANUTENÇÃO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CUSTOS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Espiral de Desenvolvimento e Evolução: Especificação/Implementação/Validação/Operação. Versionamento.</a:t>
            </a:r>
          </a:p>
          <a:p>
            <a:pPr marL="0" indent="0" algn="ctr">
              <a:buNone/>
            </a:pPr>
            <a:endParaRPr lang="pt-BR" sz="32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594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3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SISTEMAS LEGADOS</a:t>
            </a:r>
          </a:p>
          <a:p>
            <a:pPr marL="0" indent="0" algn="ctr">
              <a:buNone/>
            </a:pPr>
            <a:endParaRPr lang="pt-BR" sz="3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2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KDM COBOL:  </a:t>
            </a:r>
            <a:r>
              <a:rPr lang="pt-BR" sz="1200" dirty="0">
                <a:hlinkClick r:id="rId3"/>
              </a:rPr>
              <a:t>https://books.google.com.br/books?id=M-IWBgAAQBAJ&amp;pg=PA145&amp;lpg=PA145&amp;dq=exemplo+metamodelo+KDM+eclipse&amp;source=bl&amp;ots=6MGlrRVxLg&amp;sig=ACfU3U3_YYtOmRE0KKyAsw9WkKDKy4zd7A&amp;hl=pt-BR&amp;sa=X&amp;ved=2ahUKEwiXrNHBr5vpAhWEA9QKHZfnA74Q6AEwF3oECCIQAQ#v=onepage&amp;q=exemplo%20metamodelo%20KDM%20eclipse&amp;f=false</a:t>
            </a:r>
            <a:endParaRPr lang="pt-BR" sz="12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36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9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042983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Tools Modernização de Software</a:t>
            </a: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OpenTOSCA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hlinkClick r:id="rId3"/>
              </a:rPr>
              <a:t>http://www.opentosca.org/documents/Presentation_OpenTOSCA.pdf</a:t>
            </a:r>
            <a:r>
              <a:rPr lang="pt-BR" sz="1600" dirty="0"/>
              <a:t>); </a:t>
            </a:r>
            <a:r>
              <a:rPr lang="pt-BR" sz="1400" dirty="0">
                <a:hlinkClick r:id="rId4"/>
              </a:rPr>
              <a:t>http://ceur-ws.org/Vol-1140/paper11.pdf</a:t>
            </a:r>
            <a:r>
              <a:rPr lang="pt-BR" sz="1400" dirty="0"/>
              <a:t>; </a:t>
            </a:r>
            <a:r>
              <a:rPr lang="pt-BR" sz="1400" dirty="0">
                <a:hlinkClick r:id="rId5"/>
              </a:rPr>
              <a:t>http://www.opentosca.org/sites/publications.html#Videos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getCloudify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hlinkClick r:id="rId6"/>
              </a:rPr>
              <a:t>https://cloudify.co/</a:t>
            </a:r>
            <a:r>
              <a:rPr lang="pt-BR" sz="1600" dirty="0"/>
              <a:t>); </a:t>
            </a:r>
            <a:r>
              <a:rPr lang="pt-BR" sz="1600" dirty="0">
                <a:hlinkClick r:id="rId7"/>
              </a:rPr>
              <a:t>https://www.youtube.com/watch?v=kmTSPhXUlYk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CloudMIG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Xpress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hlinkClick r:id="rId8"/>
              </a:rPr>
              <a:t>https://sourceforge.net/projects/cloudmigxpress/</a:t>
            </a:r>
            <a:r>
              <a:rPr lang="pt-BR" sz="1600" dirty="0"/>
              <a:t>)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KDM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moDisco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plugin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do eclipse.org); </a:t>
            </a:r>
            <a:r>
              <a:rPr lang="pt-BR" sz="1600" dirty="0">
                <a:hlinkClick r:id="rId9"/>
              </a:rPr>
              <a:t>https://www.eclipse.org/forums/index.php/t/175674/</a:t>
            </a:r>
            <a:r>
              <a:rPr lang="pt-BR" sz="1600" dirty="0"/>
              <a:t>; </a:t>
            </a:r>
            <a:r>
              <a:rPr lang="pt-BR" sz="1600" dirty="0">
                <a:hlinkClick r:id="rId10"/>
              </a:rPr>
              <a:t>https://pt.qwe.wiki/wiki/Knowledge_Discovery_Metamodel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DDD 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hlinkClick r:id="rId11"/>
              </a:rPr>
              <a:t>https://www.devmedia.com.br/domain-driven-design-refatorando-a-arquitetura-de-aplicacoes/34419</a:t>
            </a:r>
            <a:r>
              <a:rPr lang="pt-BR" sz="1600" dirty="0"/>
              <a:t>)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428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Em engenharia de </a:t>
            </a:r>
            <a:r>
              <a:rPr lang="pt-BR" sz="3200" b="1" dirty="0"/>
              <a:t>software</a:t>
            </a:r>
            <a:r>
              <a:rPr lang="pt-BR" sz="3200" dirty="0"/>
              <a:t>, </a:t>
            </a:r>
            <a:r>
              <a:rPr lang="pt-BR" sz="3200" b="1" dirty="0"/>
              <a:t>manutenção de software</a:t>
            </a:r>
            <a:r>
              <a:rPr lang="pt-BR" sz="3200" dirty="0"/>
              <a:t> é o processo de melhoria e otimização de um </a:t>
            </a:r>
            <a:r>
              <a:rPr lang="pt-BR" sz="3200" b="1" dirty="0"/>
              <a:t>software</a:t>
            </a:r>
            <a:r>
              <a:rPr lang="pt-BR" sz="3200" dirty="0"/>
              <a:t> já desenvolvido (versão de produção), como também reparo de defeitos.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</a:t>
            </a:r>
            <a:r>
              <a:rPr lang="pt-BR" sz="2000" i="1" dirty="0">
                <a:latin typeface="Calibri" panose="020F0502020204030204" pitchFamily="34" charset="0"/>
                <a:cs typeface="Arial" panose="020B0604020202020204" pitchFamily="34" charset="0"/>
              </a:rPr>
              <a:t>Experiência da equipe; complexidade do ERP.</a:t>
            </a:r>
          </a:p>
        </p:txBody>
      </p:sp>
    </p:spTree>
    <p:extLst>
      <p:ext uri="{BB962C8B-B14F-4D97-AF65-F5344CB8AC3E}">
        <p14:creationId xmlns:p14="http://schemas.microsoft.com/office/powerpoint/2010/main" val="28242723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11,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Evolução do Software; Qualidade de Processos x Produtos; Métricas e Medição de Produto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/>
              <a:t>A manutenção normalmente não envolve mudanças consideráveis na arquitetura do sistema;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As mudanças são implementadas pela modificação de componentes existentes e pela adição de novos componentes ao sistema.</a:t>
            </a:r>
          </a:p>
        </p:txBody>
      </p:sp>
    </p:spTree>
    <p:extLst>
      <p:ext uri="{BB962C8B-B14F-4D97-AF65-F5344CB8AC3E}">
        <p14:creationId xmlns:p14="http://schemas.microsoft.com/office/powerpoint/2010/main" val="34567285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71488" y="1214438"/>
            <a:ext cx="8215312" cy="3000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0268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885825" y="1612891"/>
            <a:ext cx="1785938" cy="908858"/>
          </a:xfrm>
          <a:prstGeom prst="ellipse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Mudanças Requisitos</a:t>
            </a:r>
          </a:p>
        </p:txBody>
      </p:sp>
      <p:sp>
        <p:nvSpPr>
          <p:cNvPr id="5" name="Elipse 4"/>
          <p:cNvSpPr/>
          <p:nvPr/>
        </p:nvSpPr>
        <p:spPr>
          <a:xfrm>
            <a:off x="3700471" y="1612891"/>
            <a:ext cx="1785938" cy="908858"/>
          </a:xfrm>
          <a:prstGeom prst="ellipse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Análise de Impactos</a:t>
            </a:r>
          </a:p>
        </p:txBody>
      </p:sp>
      <p:sp>
        <p:nvSpPr>
          <p:cNvPr id="9" name="Elipse 8"/>
          <p:cNvSpPr/>
          <p:nvPr/>
        </p:nvSpPr>
        <p:spPr>
          <a:xfrm>
            <a:off x="6515129" y="1612891"/>
            <a:ext cx="1785938" cy="9088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Implementações</a:t>
            </a:r>
          </a:p>
        </p:txBody>
      </p:sp>
      <p:sp>
        <p:nvSpPr>
          <p:cNvPr id="10" name="Elipse 9"/>
          <p:cNvSpPr/>
          <p:nvPr/>
        </p:nvSpPr>
        <p:spPr>
          <a:xfrm>
            <a:off x="885825" y="2984491"/>
            <a:ext cx="1785938" cy="908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Testes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700471" y="2984491"/>
            <a:ext cx="1785938" cy="9088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Versionamento</a:t>
            </a:r>
          </a:p>
        </p:txBody>
      </p:sp>
      <p:sp>
        <p:nvSpPr>
          <p:cNvPr id="16" name="Elipse 15"/>
          <p:cNvSpPr/>
          <p:nvPr/>
        </p:nvSpPr>
        <p:spPr>
          <a:xfrm>
            <a:off x="6515129" y="2965829"/>
            <a:ext cx="1785938" cy="9088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Liberação de Versão</a:t>
            </a:r>
          </a:p>
        </p:txBody>
      </p:sp>
      <p:cxnSp>
        <p:nvCxnSpPr>
          <p:cNvPr id="17" name="Conector de seta reta 16"/>
          <p:cNvCxnSpPr>
            <a:stCxn id="2" idx="6"/>
            <a:endCxn id="5" idx="2"/>
          </p:cNvCxnSpPr>
          <p:nvPr/>
        </p:nvCxnSpPr>
        <p:spPr>
          <a:xfrm>
            <a:off x="2671763" y="2067320"/>
            <a:ext cx="102870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de seta reta 17"/>
          <p:cNvCxnSpPr/>
          <p:nvPr/>
        </p:nvCxnSpPr>
        <p:spPr>
          <a:xfrm>
            <a:off x="5486409" y="2067320"/>
            <a:ext cx="102870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ector de seta reta 18"/>
          <p:cNvCxnSpPr/>
          <p:nvPr/>
        </p:nvCxnSpPr>
        <p:spPr>
          <a:xfrm>
            <a:off x="2671763" y="3463122"/>
            <a:ext cx="102870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/>
          <p:nvPr/>
        </p:nvCxnSpPr>
        <p:spPr>
          <a:xfrm>
            <a:off x="5486421" y="3430174"/>
            <a:ext cx="102870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CaixaDeTexto 20"/>
          <p:cNvSpPr txBox="1"/>
          <p:nvPr/>
        </p:nvSpPr>
        <p:spPr>
          <a:xfrm>
            <a:off x="585787" y="4557713"/>
            <a:ext cx="592933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Chamados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kumimoji="0" lang="pt-B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Correção de Bugs e Adaptação/Novos Requisitos.</a:t>
            </a:r>
            <a:endParaRPr kumimoji="0" lang="pt-BR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46562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Tipos de Evolução de Software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1. Corretiva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=&gt; Mudança para corrigir bugs de maneira a atender aos requisitos.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2. Preventiva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=&gt; Parte de uma observação sobre o que poderá gerar algum tipo de bug e tratá-lo.</a:t>
            </a:r>
          </a:p>
        </p:txBody>
      </p:sp>
    </p:spTree>
    <p:extLst>
      <p:ext uri="{BB962C8B-B14F-4D97-AF65-F5344CB8AC3E}">
        <p14:creationId xmlns:p14="http://schemas.microsoft.com/office/powerpoint/2010/main" val="17911007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3. Adaptativa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pt-BR" sz="3200" dirty="0"/>
              <a:t>Adaptação no </a:t>
            </a:r>
            <a:r>
              <a:rPr lang="pt-BR" sz="3200" b="1" dirty="0"/>
              <a:t>software</a:t>
            </a:r>
            <a:r>
              <a:rPr lang="pt-BR" sz="3200" dirty="0"/>
              <a:t> para acomodar as constantes mudanças ocorridas em seu ambiente externo, essas mudanças podem ser em regras de negócio, constituição e leis que tenha consequências a funções do sistema.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1991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b="1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4. Evolutiva (Perfectiva)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=&gt; Manutenção para adicionar funcionalidade ao sistema ou modificá-lo para atender a novos requisitos.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442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- </a:t>
            </a:r>
            <a:r>
              <a:rPr lang="en-US" b="1" dirty="0" err="1">
                <a:solidFill>
                  <a:srgbClr val="0070C0"/>
                </a:solidFill>
              </a:rPr>
              <a:t>Manutenção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Distribuição de Manutenção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Reparo de Defeitos (17%)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Adaptação de Software (18%)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Adição ou modificação de funcionalidade (65%)</a:t>
            </a: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Fonte: </a:t>
            </a:r>
            <a:r>
              <a:rPr lang="pt-BR" sz="2400" dirty="0">
                <a:hlinkClick r:id="rId3"/>
              </a:rPr>
              <a:t>https://slideplayer.com.br/slide/42462</a:t>
            </a:r>
            <a:r>
              <a:rPr lang="pt-BR" sz="2400" dirty="0"/>
              <a:t> (2006)</a:t>
            </a: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274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Processos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/>
              <a:t>ISO/IEC 9126</a:t>
            </a:r>
            <a:r>
              <a:rPr lang="pt-BR" dirty="0"/>
              <a:t> é uma norma </a:t>
            </a:r>
            <a:r>
              <a:rPr lang="pt-BR" dirty="0">
                <a:hlinkClick r:id="rId3" tooltip="ISO"/>
              </a:rPr>
              <a:t>ISO</a:t>
            </a:r>
            <a:r>
              <a:rPr lang="pt-BR" dirty="0"/>
              <a:t> para qualidade de produto de </a:t>
            </a:r>
            <a:r>
              <a:rPr lang="pt-BR" dirty="0">
                <a:hlinkClick r:id="rId4" tooltip="Software"/>
              </a:rPr>
              <a:t>software</a:t>
            </a:r>
            <a:r>
              <a:rPr lang="pt-BR" dirty="0"/>
              <a:t>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Ela define um conjunto de parâmetros com o objetivo de padronizar a avaliação da qualidade de software. Ela se enquadra no modelo de qualidade das normas da família </a:t>
            </a:r>
            <a:r>
              <a:rPr lang="pt-BR" dirty="0">
                <a:hlinkClick r:id="rId5" tooltip="ISO 9000"/>
              </a:rPr>
              <a:t>9000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079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Processos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b="1" dirty="0">
                <a:solidFill>
                  <a:srgbClr val="FF0000"/>
                </a:solidFill>
              </a:rPr>
              <a:t>ISO/IEC 9126</a:t>
            </a:r>
            <a:r>
              <a:rPr lang="pt-BR" dirty="0"/>
              <a:t>, sob o título geral "Engenharia de software - Qualidade do produto", consiste nas seguintes partes: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Parte 1: Modelo de qualidade;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Parte 2: Métricas externas;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Parte 3: Métricas internas;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Parte 4: Métricas de qualidade em uso.</a:t>
            </a:r>
          </a:p>
        </p:txBody>
      </p:sp>
    </p:spTree>
    <p:extLst>
      <p:ext uri="{BB962C8B-B14F-4D97-AF65-F5344CB8AC3E}">
        <p14:creationId xmlns:p14="http://schemas.microsoft.com/office/powerpoint/2010/main" val="16494941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Qualidade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Processos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Modelo de Qualidade da Norma ISO 9126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hlinkClick r:id="rId3"/>
              </a:rPr>
              <a:t>Fonte: https://pt.wikipedia.org/wiki/ISO/IEC_9126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1" y="1490477"/>
            <a:ext cx="775443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981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Métricas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Medição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/>
              <a:t>O papel da </a:t>
            </a:r>
            <a:r>
              <a:rPr lang="pt-BR" sz="3600" b="1" dirty="0">
                <a:solidFill>
                  <a:srgbClr val="FF0000"/>
                </a:solidFill>
              </a:rPr>
              <a:t>medição</a:t>
            </a:r>
            <a:r>
              <a:rPr lang="pt-BR" sz="3600" dirty="0">
                <a:solidFill>
                  <a:srgbClr val="FF0000"/>
                </a:solidFill>
              </a:rPr>
              <a:t> de </a:t>
            </a:r>
            <a:r>
              <a:rPr lang="pt-BR" sz="3600" b="1" dirty="0">
                <a:solidFill>
                  <a:srgbClr val="FF0000"/>
                </a:solidFill>
              </a:rPr>
              <a:t>software</a:t>
            </a:r>
            <a:r>
              <a:rPr lang="pt-BR" sz="3600" dirty="0"/>
              <a:t> é </a:t>
            </a:r>
            <a:r>
              <a:rPr lang="pt-BR" sz="3600" b="1" dirty="0"/>
              <a:t>quantificar</a:t>
            </a:r>
            <a:r>
              <a:rPr lang="pt-BR" sz="3600" dirty="0"/>
              <a:t> alguns </a:t>
            </a:r>
            <a:r>
              <a:rPr lang="pt-BR" sz="3600" b="1" dirty="0"/>
              <a:t>atributos</a:t>
            </a:r>
            <a:r>
              <a:rPr lang="pt-BR" sz="3600" dirty="0"/>
              <a:t> de um </a:t>
            </a:r>
            <a:r>
              <a:rPr lang="pt-BR" sz="3600" b="1" dirty="0">
                <a:solidFill>
                  <a:srgbClr val="FF0000"/>
                </a:solidFill>
              </a:rPr>
              <a:t>produto</a:t>
            </a:r>
            <a:r>
              <a:rPr lang="pt-BR" sz="3600" dirty="0"/>
              <a:t> ou de um </a:t>
            </a:r>
            <a:r>
              <a:rPr lang="pt-BR" sz="3600" b="1" dirty="0">
                <a:solidFill>
                  <a:srgbClr val="FF0000"/>
                </a:solidFill>
              </a:rPr>
              <a:t>processo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de </a:t>
            </a:r>
            <a:r>
              <a:rPr lang="pt-BR" sz="3600" b="1" dirty="0"/>
              <a:t>software</a:t>
            </a:r>
            <a:r>
              <a:rPr lang="pt-BR" sz="3600" dirty="0"/>
              <a:t>.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27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do Software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6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3600" dirty="0">
                <a:latin typeface="Calibri" panose="020F0502020204030204" pitchFamily="34" charset="0"/>
              </a:rPr>
              <a:t>O mundo real está em constante mudança, e sistemas são feitos para refletir comportamentos do mundo real (</a:t>
            </a:r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Gall97</a:t>
            </a:r>
            <a:r>
              <a:rPr lang="pt-BR" sz="3600" dirty="0">
                <a:latin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6462626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Métricas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Medição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</a:rPr>
              <a:t>Análise:</a:t>
            </a:r>
          </a:p>
          <a:p>
            <a:pPr algn="just"/>
            <a:r>
              <a:rPr lang="pt-BR" sz="3600" dirty="0"/>
              <a:t>Complexidade das Estruturas de Controle;</a:t>
            </a:r>
          </a:p>
          <a:p>
            <a:pPr algn="just"/>
            <a:r>
              <a:rPr lang="pt-BR" sz="3600" dirty="0"/>
              <a:t>Complexidade das Estruturas de Dados;</a:t>
            </a:r>
          </a:p>
          <a:p>
            <a:pPr algn="just"/>
            <a:r>
              <a:rPr lang="pt-BR" sz="3600" dirty="0"/>
              <a:t>Do objeto, método (procedimento) e do tamanho do módulo.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4923333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Métricas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Medição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</a:rPr>
              <a:t>Algumas Métricas: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Número de solicitações de manutenção corretiva;</a:t>
            </a:r>
          </a:p>
          <a:p>
            <a:pPr algn="just"/>
            <a:r>
              <a:rPr lang="pt-BR" dirty="0"/>
              <a:t>Tempo médio necessário para análise de impacto;</a:t>
            </a:r>
          </a:p>
          <a:p>
            <a:pPr algn="just"/>
            <a:r>
              <a:rPr lang="pt-BR" dirty="0"/>
              <a:t>Tempo médio para implementar uma mudança;</a:t>
            </a:r>
          </a:p>
          <a:p>
            <a:pPr algn="just"/>
            <a:r>
              <a:rPr lang="pt-BR" dirty="0"/>
              <a:t>Número de chamados pendentes.</a:t>
            </a:r>
          </a:p>
        </p:txBody>
      </p:sp>
    </p:spTree>
    <p:extLst>
      <p:ext uri="{BB962C8B-B14F-4D97-AF65-F5344CB8AC3E}">
        <p14:creationId xmlns:p14="http://schemas.microsoft.com/office/powerpoint/2010/main" val="38324536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Métricas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Medição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014407"/>
            <a:ext cx="8572500" cy="37004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</a:rPr>
              <a:t>Links Úteis:</a:t>
            </a:r>
          </a:p>
          <a:p>
            <a:pPr marL="0" indent="0" algn="just">
              <a:buNone/>
            </a:pPr>
            <a:r>
              <a:rPr lang="pt-BR" sz="1600" dirty="0">
                <a:hlinkClick r:id="rId3"/>
              </a:rPr>
              <a:t>1. https://nerus.com.br/blog/erp/gerenciamento-mudanca-software/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4"/>
              </a:rPr>
              <a:t>2. https://www.siteware.com.br/projetos/gestao-de-projetos-e-processos/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5"/>
              </a:rPr>
              <a:t>3. https://blog.hotmart.com/pt-br/metricas-para-produtores-digitais/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6"/>
              </a:rPr>
              <a:t>4. https://www.venki.com.br/blog/indicadores-de-desempenho-de-processos/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Vídeos:</a:t>
            </a:r>
            <a:endParaRPr lang="pt-BR" dirty="0"/>
          </a:p>
          <a:p>
            <a:pPr marL="0" indent="0" algn="just">
              <a:buNone/>
            </a:pPr>
            <a:r>
              <a:rPr lang="pt-BR" sz="1600" dirty="0">
                <a:hlinkClick r:id="rId7"/>
              </a:rPr>
              <a:t>1. https://ednoticias.com/a-evolucao-do-software/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8"/>
              </a:rPr>
              <a:t>2. https://www.youtube.com/watch?v=TcxA-h8o5P4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9"/>
              </a:rPr>
              <a:t>3. https://www.youtube.com/watch?v=StyOQUWPClE</a:t>
            </a:r>
            <a:endParaRPr lang="pt-BR" sz="1600" dirty="0"/>
          </a:p>
          <a:p>
            <a:pPr marL="0" indent="0" algn="just">
              <a:buNone/>
            </a:pPr>
            <a:r>
              <a:rPr lang="pt-BR" sz="1600" dirty="0">
                <a:hlinkClick r:id="rId10"/>
              </a:rPr>
              <a:t>4. https://www.youtube.com/watch?v=-dCJi82Euco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510989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Métricas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Medição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Produtos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4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Acoplamento x Coesão</a:t>
            </a:r>
          </a:p>
          <a:p>
            <a:pPr marL="0" indent="0" algn="ctr">
              <a:buNone/>
            </a:pPr>
            <a:endParaRPr lang="pt-BR" sz="4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hlinkClick r:id="rId3"/>
              </a:rPr>
              <a:t>https://www.ateomomento.com.br/acoplamento-e-coesao/</a:t>
            </a: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367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do Software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>
                <a:latin typeface="Calibri" panose="020F0502020204030204" pitchFamily="34" charset="0"/>
              </a:rPr>
              <a:t>O software deve </a:t>
            </a:r>
            <a:r>
              <a:rPr lang="pt-BR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acompanhar as mudanças de requisitos</a:t>
            </a:r>
            <a:r>
              <a:rPr lang="pt-BR" sz="3600" dirty="0">
                <a:latin typeface="Calibri" panose="020F0502020204030204" pitchFamily="34" charset="0"/>
              </a:rPr>
              <a:t> impostas pelo ambiente na qual ele está inserido.</a:t>
            </a:r>
          </a:p>
          <a:p>
            <a:pPr marL="0" indent="0" algn="just">
              <a:buNone/>
            </a:pPr>
            <a:endParaRPr lang="pt-BR" sz="36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3600" b="1" dirty="0">
                <a:latin typeface="Calibri" panose="020F0502020204030204" pitchFamily="34" charset="0"/>
              </a:rPr>
              <a:t>Implicações: </a:t>
            </a:r>
            <a:r>
              <a:rPr lang="pt-BR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Pode ficar defasado.</a:t>
            </a:r>
            <a:r>
              <a:rPr lang="pt-BR" sz="3600" b="1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124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do Software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envelhecimento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de um software é um 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processo inevitável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, mas podemos tentar entender suas causas, 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tomar medidas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para limitar seus efeitos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temporariamente 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reverter os danos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causados por ele e se </a:t>
            </a: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preparar para o dia em que este software não seja mais viável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(Lorge94)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BR" sz="32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8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do Software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Calibri" panose="020F0502020204030204" pitchFamily="34" charset="0"/>
                <a:cs typeface="Arial" panose="020B0604020202020204" pitchFamily="34" charset="0"/>
              </a:rPr>
              <a:t>(Lorge94), 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Aspectos a serem observados: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Estruturar o software para a evolução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Documentar adequadamente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/>
              <a:t>Revisar a estrutura do projeto </a:t>
            </a: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889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/>
              <a:t>Estas leis se aplicam a qualquer software que resolva um problema ou implemente uma solução computacional no mundo real; estes sistemas são denominados “</a:t>
            </a:r>
            <a:r>
              <a:rPr lang="pt-BR" sz="3200" b="1" dirty="0">
                <a:solidFill>
                  <a:srgbClr val="FF0000"/>
                </a:solidFill>
              </a:rPr>
              <a:t>Sistemas do Tipo E</a:t>
            </a:r>
            <a:r>
              <a:rPr lang="pt-BR" sz="3200" dirty="0"/>
              <a:t>”.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i="1" dirty="0">
                <a:latin typeface="Calibri" panose="020F0502020204030204" pitchFamily="34" charset="0"/>
                <a:cs typeface="Arial" panose="020B0604020202020204" pitchFamily="34" charset="0"/>
              </a:rPr>
              <a:t>São elas...</a:t>
            </a:r>
          </a:p>
        </p:txBody>
      </p:sp>
    </p:spTree>
    <p:extLst>
      <p:ext uri="{BB962C8B-B14F-4D97-AF65-F5344CB8AC3E}">
        <p14:creationId xmlns:p14="http://schemas.microsoft.com/office/powerpoint/2010/main" val="37121141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1. Mudança Contínua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“Um sistema de informação que é usado deve ser continuamente adaptado, caso contrário se torna progressivamente menos satisfatório”.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Evitar envelhecimento; Domínio(Mundo real); Usuário; Impostos.</a:t>
            </a:r>
          </a:p>
        </p:txBody>
      </p:sp>
    </p:spTree>
    <p:extLst>
      <p:ext uri="{BB962C8B-B14F-4D97-AF65-F5344CB8AC3E}">
        <p14:creationId xmlns:p14="http://schemas.microsoft.com/office/powerpoint/2010/main" val="2539863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 Software – Lehman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2. Complexidade Crescente</a:t>
            </a:r>
            <a:r>
              <a:rPr lang="pt-BR" sz="32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3200" dirty="0"/>
              <a:t>“À medida que um programa é alterado, sua complexidade cresce a menos que um trabalho seja feito para mantê-la ou diminuí-la”.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  <a:cs typeface="Arial" panose="020B0604020202020204" pitchFamily="34" charset="0"/>
              </a:rPr>
              <a:t>Nota: Adaptação/mudança; Estrutura original fragmentada; Entropia do sistema.</a:t>
            </a:r>
          </a:p>
        </p:txBody>
      </p:sp>
    </p:spTree>
    <p:extLst>
      <p:ext uri="{BB962C8B-B14F-4D97-AF65-F5344CB8AC3E}">
        <p14:creationId xmlns:p14="http://schemas.microsoft.com/office/powerpoint/2010/main" val="28545776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1471</Words>
  <Application>Microsoft Office PowerPoint</Application>
  <PresentationFormat>Apresentação na tela (16:9)</PresentationFormat>
  <Paragraphs>183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Engenharia de Software</vt:lpstr>
      <vt:lpstr>Aulas 11, 12 e 13 Evolução do Software; Qualidade de Processos x Produtos; Métricas e Medição de Produto</vt:lpstr>
      <vt:lpstr>Evolução do Software</vt:lpstr>
      <vt:lpstr>Evolução do Software</vt:lpstr>
      <vt:lpstr>Evolução do Software</vt:lpstr>
      <vt:lpstr>Evolução do Software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 – Lehman</vt:lpstr>
      <vt:lpstr>Evolução do Software</vt:lpstr>
      <vt:lpstr>Evolução do Software</vt:lpstr>
      <vt:lpstr>Evolução do Software - Manutenção</vt:lpstr>
      <vt:lpstr>Evolução do Software - Manutenção</vt:lpstr>
      <vt:lpstr>Evolução do Software - Manutenção</vt:lpstr>
      <vt:lpstr>Evolução do Software - Manutenção</vt:lpstr>
      <vt:lpstr>Evolução do Software - Manutenção</vt:lpstr>
      <vt:lpstr>Evolução do Software - Manutenção</vt:lpstr>
      <vt:lpstr>Evolução do Software - Manutenção</vt:lpstr>
      <vt:lpstr>Qualidade de Processos x Produtos</vt:lpstr>
      <vt:lpstr>Qualidade de Processos x Produtos</vt:lpstr>
      <vt:lpstr>Qualidade de Processos x Produtos</vt:lpstr>
      <vt:lpstr>Métricas e Medição de Produtos</vt:lpstr>
      <vt:lpstr>Métricas e Medição de Produtos</vt:lpstr>
      <vt:lpstr>Métricas e Medição de Produtos</vt:lpstr>
      <vt:lpstr>Métricas e Medição de Produtos</vt:lpstr>
      <vt:lpstr>Métricas e Medição de Produtos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462</cp:revision>
  <dcterms:created xsi:type="dcterms:W3CDTF">2020-03-17T20:12:34Z</dcterms:created>
  <dcterms:modified xsi:type="dcterms:W3CDTF">2021-05-26T02:01:46Z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