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91" r:id="rId3"/>
    <p:sldId id="318" r:id="rId4"/>
    <p:sldId id="322" r:id="rId5"/>
    <p:sldId id="324" r:id="rId6"/>
    <p:sldId id="319" r:id="rId7"/>
    <p:sldId id="325" r:id="rId8"/>
    <p:sldId id="326" r:id="rId9"/>
    <p:sldId id="321" r:id="rId10"/>
    <p:sldId id="323" r:id="rId11"/>
    <p:sldId id="320" r:id="rId12"/>
    <p:sldId id="309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visual-paradigm.com/tutorials/as-is-to-be-business-process.jsp" TargetMode="External"/><Relationship Id="rId3" Type="http://schemas.openxmlformats.org/officeDocument/2006/relationships/hyperlink" Target="https://homepages.dcc.ufmg.br/~andrehora/teaching/es2/6-reeng-de-software-es2.pdf" TargetMode="External"/><Relationship Id="rId7" Type="http://schemas.openxmlformats.org/officeDocument/2006/relationships/hyperlink" Target="https://www.contextis.com/us/blog/dont-feed-them-after-midnight-reverse-engineering-the-furby-connec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weetprocess.com/business-process-reengineering/" TargetMode="External"/><Relationship Id="rId5" Type="http://schemas.openxmlformats.org/officeDocument/2006/relationships/hyperlink" Target="https://www.sonarqube.org/" TargetMode="External"/><Relationship Id="rId4" Type="http://schemas.openxmlformats.org/officeDocument/2006/relationships/hyperlink" Target="http://www.inf.ufpr.br/silvia/ES/reengenharia/reengenharia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Michael_Hamm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omepages.dcc.ufmg.br/~andrehora/teaching/es2/6-reeng-de-software-es2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chrp-india.com/content-digitization/" TargetMode="External"/><Relationship Id="rId5" Type="http://schemas.openxmlformats.org/officeDocument/2006/relationships/hyperlink" Target="https://www.visual-paradigm.com/tutorials/as-is-to-be-business-process.jsp" TargetMode="External"/><Relationship Id="rId4" Type="http://schemas.openxmlformats.org/officeDocument/2006/relationships/hyperlink" Target="https://www.jdi.nl/en/cases/jifeline-networks-remote-vehicle-diagnosi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Engenharia de Software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Engenharia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Reversa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/>
              <a:t>	</a:t>
            </a:r>
          </a:p>
          <a:p>
            <a:pPr marL="0" indent="0" algn="just">
              <a:buNone/>
            </a:pPr>
            <a:r>
              <a:rPr lang="pt-BR" sz="2000" dirty="0"/>
              <a:t>	</a:t>
            </a:r>
          </a:p>
          <a:p>
            <a:pPr marL="0" indent="0" algn="just">
              <a:buNone/>
            </a:pPr>
            <a:r>
              <a:rPr lang="pt-BR" dirty="0"/>
              <a:t>	Portanto é o processo de descobrir os princípios tecnológicos e o funcionamento de um dispositivo, objeto ou sistema, através da análise de sua estrutura, função e operação.</a:t>
            </a:r>
            <a:endParaRPr lang="pt-BR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72482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39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hlinkClick r:id="rId3"/>
              </a:rPr>
              <a:t>PDF</a:t>
            </a:r>
          </a:p>
          <a:p>
            <a:pPr marL="0" indent="0" algn="just">
              <a:buNone/>
            </a:pPr>
            <a:r>
              <a:rPr lang="pt-BR" sz="1800" dirty="0">
                <a:hlinkClick r:id="rId3"/>
              </a:rPr>
              <a:t>1. https://homepages.dcc.ufmg.br/~andrehora/teaching/es2/6-reeng-de-software-es2.pdf</a:t>
            </a:r>
            <a:endParaRPr lang="pt-BR" sz="1800" dirty="0"/>
          </a:p>
          <a:p>
            <a:pPr marL="0" indent="0" algn="just">
              <a:buNone/>
            </a:pPr>
            <a:r>
              <a:rPr lang="pt-BR" sz="1800" dirty="0">
                <a:hlinkClick r:id="rId4"/>
              </a:rPr>
              <a:t>2. http://www.inf.ufpr.br/silvia/ES/reengenharia/reengenharia.pdf</a:t>
            </a:r>
            <a:endParaRPr lang="pt-BR" sz="1800" dirty="0"/>
          </a:p>
          <a:p>
            <a:pPr marL="0" indent="0" algn="just">
              <a:buNone/>
            </a:pPr>
            <a:r>
              <a:rPr lang="pt-BR" sz="1800" dirty="0">
                <a:hlinkClick r:id="rId5"/>
              </a:rPr>
              <a:t>3. https://www.sonarqube.org/</a:t>
            </a:r>
            <a:endParaRPr lang="pt-BR" sz="1800" dirty="0"/>
          </a:p>
          <a:p>
            <a:pPr marL="0" indent="0" algn="just">
              <a:buNone/>
            </a:pPr>
            <a:endParaRPr lang="pt-BR" sz="1800" dirty="0">
              <a:hlinkClick r:id="rId6"/>
            </a:endParaRPr>
          </a:p>
          <a:p>
            <a:pPr marL="0" indent="0" algn="just">
              <a:buNone/>
            </a:pPr>
            <a:r>
              <a:rPr lang="pt-BR" sz="1800" dirty="0">
                <a:hlinkClick r:id="rId6"/>
              </a:rPr>
              <a:t>Vídeos</a:t>
            </a:r>
          </a:p>
          <a:p>
            <a:pPr marL="457200" indent="-457200" algn="just">
              <a:buAutoNum type="arabicPeriod"/>
            </a:pPr>
            <a:r>
              <a:rPr lang="pt-BR" sz="1800" dirty="0">
                <a:hlinkClick r:id="rId6"/>
              </a:rPr>
              <a:t>https://www.sweetprocess.com/business-process-reengineering/</a:t>
            </a:r>
            <a:endParaRPr lang="pt-BR" sz="1800" dirty="0"/>
          </a:p>
          <a:p>
            <a:pPr marL="457200" indent="-457200" algn="just">
              <a:buAutoNum type="arabicPeriod"/>
            </a:pPr>
            <a:r>
              <a:rPr lang="pt-BR" sz="1800" dirty="0">
                <a:hlinkClick r:id="rId7"/>
              </a:rPr>
              <a:t>https://www.contextis.com/us/blog/dont-feed-them-after-midnight-reverse-engineering-the-furby-connect</a:t>
            </a:r>
            <a:endParaRPr lang="pt-BR" sz="1800" dirty="0"/>
          </a:p>
          <a:p>
            <a:pPr marL="457200" indent="-457200" algn="just">
              <a:buAutoNum type="arabicPeriod"/>
            </a:pPr>
            <a:r>
              <a:rPr lang="pt-BR" sz="1800" dirty="0">
                <a:hlinkClick r:id="rId8"/>
              </a:rPr>
              <a:t>https://www.visual-paradigm.com/tutorials/as-is-to-be-business-process.jsp</a:t>
            </a: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88095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>
                <a:solidFill>
                  <a:schemeClr val="bg1"/>
                </a:solidFill>
              </a:rPr>
              <a:t>Engenharia de Software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14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Reengenharia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Reengenharia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/>
              <a:t>	</a:t>
            </a:r>
          </a:p>
          <a:p>
            <a:pPr marL="0" indent="0" algn="just">
              <a:buNone/>
            </a:pPr>
            <a:r>
              <a:rPr lang="pt-BR" dirty="0"/>
              <a:t>	A </a:t>
            </a:r>
            <a:r>
              <a:rPr lang="pt-BR" b="1" dirty="0"/>
              <a:t>reengenharia</a:t>
            </a:r>
            <a:r>
              <a:rPr lang="pt-BR" dirty="0"/>
              <a:t> é uma estratégia de gestão de negócios da década de 1990, criada pelos americanos </a:t>
            </a:r>
            <a:r>
              <a:rPr lang="pt-BR" dirty="0">
                <a:hlinkClick r:id="rId3" tooltip="Michael Hammer"/>
              </a:rPr>
              <a:t>Michael </a:t>
            </a:r>
            <a:r>
              <a:rPr lang="pt-BR" dirty="0" err="1">
                <a:hlinkClick r:id="rId3" tooltip="Michael Hammer"/>
              </a:rPr>
              <a:t>Hammer</a:t>
            </a:r>
            <a:r>
              <a:rPr lang="pt-BR" dirty="0"/>
              <a:t> e James </a:t>
            </a:r>
            <a:r>
              <a:rPr lang="pt-BR" dirty="0" err="1"/>
              <a:t>Champy</a:t>
            </a:r>
            <a:r>
              <a:rPr lang="pt-BR" dirty="0"/>
              <a:t>, seu foco é em análise, projetos de fluxos de trabalho e processos de negócios na organização.</a:t>
            </a:r>
            <a:endParaRPr lang="pt-BR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62626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Reengenharia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/>
              <a:t>	</a:t>
            </a:r>
          </a:p>
          <a:p>
            <a:pPr marL="0" indent="0" algn="just">
              <a:buNone/>
            </a:pPr>
            <a:r>
              <a:rPr lang="pt-BR" sz="2000" dirty="0"/>
              <a:t>	</a:t>
            </a:r>
            <a:r>
              <a:rPr lang="pt-BR" dirty="0"/>
              <a:t>Consiste em repensar e redesenhar os processos de negócio com o objetivo de conseguir melhorias de desempenho, seja nos custos, na qualidade, no serviço ou no tempo.</a:t>
            </a:r>
            <a:endParaRPr lang="pt-BR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44474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Reengenharia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/>
              <a:t>	</a:t>
            </a:r>
          </a:p>
          <a:p>
            <a:pPr marL="0" indent="0" algn="just">
              <a:buNone/>
            </a:pPr>
            <a:r>
              <a:rPr lang="pt-BR" dirty="0"/>
              <a:t>	Quando o sistema não é fácil de ser mantido sendo, porém, de grande utilidade, ele deve ser reconstruído. Partindo-se do sistema existente (via código-fonte, interface ou ambiente), são abstraídas as suas funcionalidades e são construídos o modelo de análise e o projeto do software.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4772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Reengenharia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  Engenharia Direta</a:t>
            </a:r>
          </a:p>
          <a:p>
            <a:pPr marL="0" indent="0" algn="just">
              <a:buNone/>
            </a:pPr>
            <a:endParaRPr lang="pt-BR" sz="36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   Reengenharia</a:t>
            </a:r>
          </a:p>
          <a:p>
            <a:pPr marL="0" indent="0" algn="just">
              <a:buNone/>
            </a:pPr>
            <a:endParaRPr lang="pt-BR" sz="36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sz="36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sz="3600" dirty="0">
              <a:latin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42894" y="1752367"/>
            <a:ext cx="2557463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Especificação do Sistema</a:t>
            </a:r>
          </a:p>
        </p:txBody>
      </p:sp>
      <p:sp>
        <p:nvSpPr>
          <p:cNvPr id="3" name="Elipse 2"/>
          <p:cNvSpPr/>
          <p:nvPr/>
        </p:nvSpPr>
        <p:spPr>
          <a:xfrm>
            <a:off x="3428997" y="1674520"/>
            <a:ext cx="3500439" cy="519345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Projeto e Implementação</a:t>
            </a:r>
          </a:p>
        </p:txBody>
      </p:sp>
      <p:sp>
        <p:nvSpPr>
          <p:cNvPr id="7" name="Retângulo 6"/>
          <p:cNvSpPr/>
          <p:nvPr/>
        </p:nvSpPr>
        <p:spPr>
          <a:xfrm>
            <a:off x="7486651" y="1778448"/>
            <a:ext cx="1443039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Novo Sistema</a:t>
            </a:r>
          </a:p>
        </p:txBody>
      </p:sp>
      <p:sp>
        <p:nvSpPr>
          <p:cNvPr id="9" name="Retângulo 8"/>
          <p:cNvSpPr/>
          <p:nvPr/>
        </p:nvSpPr>
        <p:spPr>
          <a:xfrm>
            <a:off x="371471" y="3587993"/>
            <a:ext cx="1771652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Sistema Existente</a:t>
            </a:r>
          </a:p>
        </p:txBody>
      </p:sp>
      <p:sp>
        <p:nvSpPr>
          <p:cNvPr id="10" name="Elipse 9"/>
          <p:cNvSpPr/>
          <p:nvPr/>
        </p:nvSpPr>
        <p:spPr>
          <a:xfrm>
            <a:off x="2671765" y="3497618"/>
            <a:ext cx="4257676" cy="519345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Compreensão e Transformação</a:t>
            </a:r>
            <a:r>
              <a:rPr kumimoji="0" lang="pt-BR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7422364" y="3391262"/>
            <a:ext cx="1435891" cy="646327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Especificação do Sistema</a:t>
            </a:r>
          </a:p>
        </p:txBody>
      </p:sp>
      <p:cxnSp>
        <p:nvCxnSpPr>
          <p:cNvPr id="5" name="Conector de seta reta 4"/>
          <p:cNvCxnSpPr>
            <a:stCxn id="2" idx="3"/>
            <a:endCxn id="3" idx="2"/>
          </p:cNvCxnSpPr>
          <p:nvPr/>
        </p:nvCxnSpPr>
        <p:spPr>
          <a:xfrm flipV="1">
            <a:off x="2900357" y="1934193"/>
            <a:ext cx="528640" cy="283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Conector de seta reta 15"/>
          <p:cNvCxnSpPr/>
          <p:nvPr/>
        </p:nvCxnSpPr>
        <p:spPr>
          <a:xfrm flipV="1">
            <a:off x="6943723" y="1931354"/>
            <a:ext cx="528640" cy="283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Conector de seta reta 16"/>
          <p:cNvCxnSpPr/>
          <p:nvPr/>
        </p:nvCxnSpPr>
        <p:spPr>
          <a:xfrm flipV="1">
            <a:off x="2143123" y="3778381"/>
            <a:ext cx="528640" cy="283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Conector de seta reta 19"/>
          <p:cNvCxnSpPr/>
          <p:nvPr/>
        </p:nvCxnSpPr>
        <p:spPr>
          <a:xfrm flipV="1">
            <a:off x="6893720" y="3757290"/>
            <a:ext cx="528640" cy="283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9820089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Reengenharia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</a:rPr>
              <a:t>Conteúdo</a:t>
            </a:r>
          </a:p>
          <a:p>
            <a:pPr marL="0" indent="0" algn="just">
              <a:buNone/>
            </a:pPr>
            <a:r>
              <a:rPr lang="pt-BR" sz="2000" dirty="0">
                <a:hlinkClick r:id="rId3"/>
              </a:rPr>
              <a:t>https://homepages.dcc.ufmg.br/~andrehora/teaching/es2/6-reeng-de-software-es2.pdf</a:t>
            </a:r>
            <a:endParaRPr lang="pt-BR" sz="2000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</a:rPr>
              <a:t>Exemplo</a:t>
            </a:r>
          </a:p>
          <a:p>
            <a:pPr marL="0" indent="0" algn="just">
              <a:buNone/>
            </a:pPr>
            <a:r>
              <a:rPr lang="pt-BR" sz="2000" dirty="0">
                <a:hlinkClick r:id="rId4"/>
              </a:rPr>
              <a:t>https://www.jdi.nl/en/cases/jifeline-networks-remote-vehicle-diagnosis</a:t>
            </a:r>
            <a:endParaRPr lang="pt-BR" sz="2000" dirty="0"/>
          </a:p>
          <a:p>
            <a:pPr marL="0" indent="0" algn="just">
              <a:buNone/>
            </a:pPr>
            <a:r>
              <a:rPr lang="pt-BR" sz="2000" dirty="0">
                <a:hlinkClick r:id="rId5"/>
              </a:rPr>
              <a:t>https://www.visual-paradigm.com/tutorials/as-is-to-be-business-process.jsp</a:t>
            </a:r>
            <a:endParaRPr lang="pt-BR" sz="2000" dirty="0"/>
          </a:p>
          <a:p>
            <a:pPr marL="0" indent="0" algn="just">
              <a:buNone/>
            </a:pPr>
            <a:r>
              <a:rPr lang="pt-BR" sz="2000" dirty="0">
                <a:hlinkClick r:id="rId6"/>
              </a:rPr>
              <a:t>https://www.chrp-india.com/content-digitization/</a:t>
            </a:r>
            <a:endParaRPr lang="pt-BR" sz="2000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.</a:t>
            </a: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82716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Reengenharia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38207"/>
            <a:ext cx="8865056" cy="365641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/>
              <a:t>	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28" y="938207"/>
            <a:ext cx="6200796" cy="4118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28215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Engenharia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Reversa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/>
              <a:t>	</a:t>
            </a:r>
          </a:p>
          <a:p>
            <a:pPr marL="0" indent="0" algn="just">
              <a:buNone/>
            </a:pPr>
            <a:r>
              <a:rPr lang="pt-BR" sz="1800" dirty="0"/>
              <a:t>	</a:t>
            </a:r>
            <a:r>
              <a:rPr lang="pt-BR" sz="3200" dirty="0"/>
              <a:t>O processo inverso à engenharia progressiva, caracterizado pelas atividades </a:t>
            </a:r>
            <a:r>
              <a:rPr lang="pt-BR" sz="3200" dirty="0" err="1"/>
              <a:t>retro-ativas</a:t>
            </a:r>
            <a:r>
              <a:rPr lang="pt-BR" sz="3200" dirty="0"/>
              <a:t> do ciclo de vida, que partem de um baixo nível de abstração para um alto nível de abstração  </a:t>
            </a:r>
            <a:r>
              <a:rPr lang="pt-BR" sz="3200" b="1" dirty="0">
                <a:solidFill>
                  <a:srgbClr val="FF0000"/>
                </a:solidFill>
              </a:rPr>
              <a:t>(CHIKOFSKY e CROSS,1990)</a:t>
            </a:r>
            <a:r>
              <a:rPr lang="pt-BR" sz="3200" dirty="0"/>
              <a:t>.</a:t>
            </a:r>
          </a:p>
          <a:p>
            <a:pPr marL="0" indent="0" algn="just">
              <a:buNone/>
            </a:pPr>
            <a:endParaRPr lang="pt-BR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93908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</TotalTime>
  <Words>405</Words>
  <Application>Microsoft Office PowerPoint</Application>
  <PresentationFormat>Apresentação na tela (16:9)</PresentationFormat>
  <Paragraphs>65</Paragraphs>
  <Slides>12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Engenharia de Software</vt:lpstr>
      <vt:lpstr>Aulas 14 Reengenharia</vt:lpstr>
      <vt:lpstr>Reengenharia</vt:lpstr>
      <vt:lpstr>Reengenharia</vt:lpstr>
      <vt:lpstr>Reengenharia</vt:lpstr>
      <vt:lpstr>Reengenharia</vt:lpstr>
      <vt:lpstr>Reengenharia</vt:lpstr>
      <vt:lpstr>Reengenharia</vt:lpstr>
      <vt:lpstr>Engenharia Reversa</vt:lpstr>
      <vt:lpstr>Engenharia Reversa</vt:lpstr>
      <vt:lpstr>Links</vt:lpstr>
      <vt:lpstr>Engenharia de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442</cp:revision>
  <dcterms:created xsi:type="dcterms:W3CDTF">2020-03-17T20:12:34Z</dcterms:created>
  <dcterms:modified xsi:type="dcterms:W3CDTF">2021-05-26T02:02:08Z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