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15" r:id="rId4"/>
    <p:sldId id="347" r:id="rId5"/>
    <p:sldId id="360" r:id="rId6"/>
    <p:sldId id="361" r:id="rId7"/>
    <p:sldId id="348" r:id="rId8"/>
    <p:sldId id="349" r:id="rId9"/>
    <p:sldId id="363" r:id="rId10"/>
    <p:sldId id="350" r:id="rId11"/>
    <p:sldId id="35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85" r:id="rId20"/>
    <p:sldId id="372" r:id="rId21"/>
    <p:sldId id="345" r:id="rId22"/>
    <p:sldId id="351" r:id="rId23"/>
    <p:sldId id="352" r:id="rId24"/>
    <p:sldId id="374" r:id="rId25"/>
    <p:sldId id="375" r:id="rId26"/>
    <p:sldId id="376" r:id="rId27"/>
    <p:sldId id="377" r:id="rId28"/>
    <p:sldId id="378" r:id="rId29"/>
    <p:sldId id="354" r:id="rId30"/>
    <p:sldId id="355" r:id="rId31"/>
    <p:sldId id="356" r:id="rId32"/>
    <p:sldId id="380" r:id="rId33"/>
    <p:sldId id="379" r:id="rId34"/>
    <p:sldId id="381" r:id="rId35"/>
    <p:sldId id="382" r:id="rId36"/>
    <p:sldId id="383" r:id="rId37"/>
    <p:sldId id="384" r:id="rId38"/>
    <p:sldId id="353" r:id="rId39"/>
    <p:sldId id="387" r:id="rId40"/>
    <p:sldId id="386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894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28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ooks/refactor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CodeSmell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QqqiC0YpA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0CyMrZBYa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Testes?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começar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verifique se você tem um conjunto sólido de testes para verificar a funcionalidade do código a ser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podem adicionar erros. Porém, como são feitas em pequenos passos, é fácil recuperar-se de uma falha.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testes vão ajudá-lo a detectar erros se eles forem criados.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>
                <a:solidFill>
                  <a:srgbClr val="0070C0"/>
                </a:solidFill>
              </a:rPr>
              <a:t>Benefícios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Facilidade e rapidez para encontrar BUGS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Agilidade no desenvolvimento de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Baixo custo na manutenção do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Diminuição da perda de integridade (</a:t>
            </a: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Atenção: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Importante implantar desde o início do projeto.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Method (Subir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Acontece quando existem duas subclasses com o mesmo método, o método deve ser movido para a superclasse para eliminar duplicadas. Mesmo quando o comportamento duplicados funcionam perfeitamente.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Field (Subir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Um atributo pode está duplicado em duas ou mais classes derivadas da superclasse. O atributo deve ser movido para a superclasse.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Method (Descer o Mátodo)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comportamento existente em uma superclasse só é relevante em uma subclasse. Deve mover este método para a subclasse.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Field (Descer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atributo existente em uma superclasse só é relevante em uma subclasse. Deve mover este atributo para a subclasse.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Subclass (Extrair Subclasse)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Precisa ser utilizado quando uma classe possui funcionalidades que são utilizadas em apenas algumas de suas instâncias. Criar uma especialização para mover estes métodos para a subclasse especializada.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Superclass (Extrair Superclasse)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duas classes possuem características em comum, deve se mover esse conjunto de características para uma superclasse, especializar esta supreclasse com as duas classes iniciais para evitar duplicidade de código.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ReplaceTempwith Query (Extrair Superclasse)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 a função de substituir variáveis temporárias por consultas. Quando o valor delas armazenam o resultado de uma expressão deve substituir a variável por um método que retorne o valor desta expressão. Esta técnica irá transformar variáveis temporárias (variáveis locais) por métodos que podem ser utilizados por outros métodos.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Alterar nomes de variáveis, métodos e objetos para melhorar legibilidade do código –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calc_imp_rnd_str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Txs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calculaImpostoDeRenda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ano, Imposto taxas,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rendimento)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Mudar parâmetros de métodos para que fiquem mais claros;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Melhorar o design da arquitetura;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Eliminar duplicação de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Flexibilizar métodos para novos usos</a:t>
            </a:r>
            <a:endParaRPr lang="pt-BR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92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Refatoração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Code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Smell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serve para qualquer paradigma de linguagem de programação.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conjunto de pequenas transformações em código.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PT" alt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 documentar os artefatos e comentar os códigos.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sym typeface="+mn-ea"/>
                <a:hlinkClick r:id="rId3"/>
              </a:rPr>
              <a:t>https://martinfowler.com/books/refactoring.html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programação,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qualquer sintoma no código fonte que indica um problema mais profundo.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código está sujeito a um pequeno ciclo de feedback, onde é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em etapas pequenas e controladas, e o design resultante é examinado para verificar se há mais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indiquem a necessidade de mais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Bons desenvolvedores escrevem código legíveis.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heurísticas que indicam quando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quais técnicas específicas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devem ser usadas.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sempre um julgamento subjetivo, e sempre irá variar de acordo com a linguagem de programação, o desenvolvedor e a metodologia de desenvolvimento.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Ferramentas que detectam certos tipos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como: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Checkstyle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PMD e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FindBugs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Net: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ReSharper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 Desenvolvimento de software o termo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(Código que cheira) é aplicado quando o código fonte indica algum problema.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não funciona é obviamente um código ruim, mas existem outras características em um código para que ele seja declarado ruim.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Não pense que um código que cheira é um código com bugs, não, o código apresenta estar tecnicamente correto e não impede o programa de funcionar.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 verdade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indica que o projeto de software não foi bem feito e que vai apresentar uma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alta taxa de manutenção com riscos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apresentar bugs catastróficos no futuro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615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seguir características que o código ruim (Cheira mal) possui: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Rigidez: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 mudar um trecho de código vai exigir mudanças em outras partes do código, que por sua vez vai exigir mudanças em outras partes.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Fragilidade: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Desenvolvedores costumam dizer que existem sempre três erros em qualquer aplicação: o que sabe que existe; o que você não conhece; e o que você vai criar quando for corrigir o que você conhece, e quebra áreas que não parecem estar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1069657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Imobilidade: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está modificando uma aplicação, e, você quer reutilizar o que se supunha ser um código de propósito geral. Mas o trecho de código está tão arraigado que a única maneira de reutilizá-lo vai te obrigar a copiar e colar. O código está engessado.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Redundância: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Qualquer trecho de código que aparece em mais de um lugar, se precisar alterar o trecho de código terá que alterar em vários pontos da aplicação.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Ex.: Um CRUD com uma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conexão, se 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mudar, terá que alterar em vários pontos de código.</a:t>
            </a:r>
          </a:p>
        </p:txBody>
      </p:sp>
    </p:spTree>
    <p:extLst>
      <p:ext uri="{BB962C8B-B14F-4D97-AF65-F5344CB8AC3E}">
        <p14:creationId xmlns:p14="http://schemas.microsoft.com/office/powerpoint/2010/main" val="18172604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Opacidade: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já se deparou com uma situação onde precisa dizer: “Não sei como isso funciona, mas funciona...” Se você não entende o código como você vai saber alterá-lo?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Código com muitos Comentários: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precisa de comentários no código para entender o que ele faz então o seu código é opaco e cheira mal; Para compensar nomes confusos de identificadores/variáveis; Para compensar funções muitos extensas; Para explicar o uso de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Ex.: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1 // CPF, criar uma constante igual a 1.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==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tipoInscricaoCPF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1052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Acrescente aos sintomas acima as seguintes características de um código que cheira mal: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Duplicado;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Métodos e Classes Gigantescas;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Utilização de Muitos Parâmetros;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Usam Métodos de Outras Classes em Demasia;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Possuem Dependência em Detalhes de Implementação de Outras Classes;</a:t>
            </a:r>
          </a:p>
        </p:txBody>
      </p:sp>
    </p:spTree>
    <p:extLst>
      <p:ext uri="{BB962C8B-B14F-4D97-AF65-F5344CB8AC3E}">
        <p14:creationId xmlns:p14="http://schemas.microsoft.com/office/powerpoint/2010/main" val="497614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Código duplicado:</a:t>
            </a:r>
            <a:r>
              <a:rPr lang="pt-BR" sz="2400" dirty="0"/>
              <a:t> código idêntico existe em mais de um local.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Método longo:</a:t>
            </a:r>
            <a:r>
              <a:rPr lang="pt-BR" sz="2400" dirty="0"/>
              <a:t> um método, função ou procedure muito extenso.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Classe extensa:</a:t>
            </a:r>
            <a:r>
              <a:rPr lang="pt-BR" sz="2400" dirty="0"/>
              <a:t> uma classe que acabou ficando muito extensa (</a:t>
            </a:r>
            <a:r>
              <a:rPr lang="pt-BR" sz="2400" b="1" dirty="0" err="1"/>
              <a:t>God</a:t>
            </a:r>
            <a:r>
              <a:rPr lang="pt-BR" sz="2400" b="1" dirty="0"/>
              <a:t> </a:t>
            </a:r>
            <a:r>
              <a:rPr lang="pt-BR" sz="2400" b="1" dirty="0" err="1"/>
              <a:t>Object</a:t>
            </a:r>
            <a:r>
              <a:rPr lang="pt-BR" sz="2400" dirty="0"/>
              <a:t>). Gera forte acoplamento.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Feature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envy</a:t>
            </a:r>
            <a:r>
              <a:rPr lang="pt-BR" sz="2400" b="1" dirty="0">
                <a:solidFill>
                  <a:srgbClr val="FF0000"/>
                </a:solidFill>
              </a:rPr>
              <a:t>:</a:t>
            </a:r>
            <a:r>
              <a:rPr lang="pt-BR" sz="2400" dirty="0"/>
              <a:t> uma classe que utiliza em excesso métodos de outra classe.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 é o processo de melhorar a estrutura do código preservando seu comportamento externo. </a:t>
            </a: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Pequena modificação no sistema que não altera o seu comportamento funcional, mas que torna o código mais fácil de ser entendido e menos custoso de ser 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alterado:Simplicidade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, Flexibilidade e Clareza.</a:t>
            </a:r>
          </a:p>
          <a:p>
            <a:pPr marL="0" indent="0" algn="just"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O desempenho pode piorar, otimizar não é o objetivo da 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Intimidade inapropriada:</a:t>
            </a:r>
            <a:r>
              <a:rPr lang="pt-BR" sz="2400" dirty="0"/>
              <a:t> uma classe que possui dependência de detalhes de implementação de outra classe.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Legado recusado:</a:t>
            </a:r>
            <a:r>
              <a:rPr lang="pt-BR" sz="2400" dirty="0"/>
              <a:t> uma classe que sobrepõe (</a:t>
            </a:r>
            <a:r>
              <a:rPr lang="pt-BR" sz="2400" dirty="0" err="1"/>
              <a:t>override</a:t>
            </a:r>
            <a:r>
              <a:rPr lang="pt-BR" sz="2400" dirty="0"/>
              <a:t>) o método da classe genérica de forma que o contrato da classe genérica não é cumprido pela classe derivada.</a:t>
            </a:r>
          </a:p>
          <a:p>
            <a:pPr marL="0" indent="0" algn="just" hangingPunct="1">
              <a:buNone/>
            </a:pPr>
            <a:br>
              <a:rPr lang="pt-BR" sz="2400" dirty="0"/>
            </a:br>
            <a:r>
              <a:rPr lang="pt-BR" sz="2400" b="1" dirty="0">
                <a:solidFill>
                  <a:srgbClr val="FF0000"/>
                </a:solidFill>
              </a:rPr>
              <a:t>Classe preguiçosa:</a:t>
            </a:r>
            <a:r>
              <a:rPr lang="pt-BR" sz="2400" dirty="0"/>
              <a:t> classe que faz muito pouco.</a:t>
            </a:r>
            <a:endParaRPr lang="pt-BR" sz="2400" b="1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Complexidade artificial:</a:t>
            </a:r>
            <a:r>
              <a:rPr lang="pt-BR" dirty="0"/>
              <a:t> uso forçado de design </a:t>
            </a:r>
            <a:r>
              <a:rPr lang="pt-BR" dirty="0" err="1"/>
              <a:t>patterns</a:t>
            </a:r>
            <a:r>
              <a:rPr lang="pt-BR" dirty="0"/>
              <a:t> extremamente complicados, onde um design simples seria suficiente.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b="1" dirty="0"/>
          </a:p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Identificadores excessivamente longos:</a:t>
            </a:r>
            <a:r>
              <a:rPr lang="pt-BR" dirty="0"/>
              <a:t> em particular, o uso de convenções de nomes para evitar ambiguidades, o que deveria estar implícito na arquitetura do software.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Pequeno: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Classes pequenas e métodos pequenos;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(KISS)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Coeso: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e métodos devem ter uma e somente uma responsabilidade focando exclusivamente nela;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(SRP)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Simples: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Devemos aumentar o reuso,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substituindo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procedimentos por abstrações, configuração e evitando “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reinventar a roda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(DRY –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Don’t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repeat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yourself</a:t>
            </a: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  <a:endParaRPr 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41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Efetivamente Testado: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única evidência que um software foi testado é a presença de código de testes automatizados;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(Testes unitários)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Auto Documentado: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leitura do código fonte deve ser necessária para entender o código e deve, restringir ao estritamente necessário, a leitura de outros recursos, como: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Comentários, diagramas UML e documentação externa.</a:t>
            </a:r>
          </a:p>
        </p:txBody>
      </p:sp>
    </p:spTree>
    <p:extLst>
      <p:ext uri="{BB962C8B-B14F-4D97-AF65-F5344CB8AC3E}">
        <p14:creationId xmlns:p14="http://schemas.microsoft.com/office/powerpoint/2010/main" val="10025498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boas práticas considere o custo de corrigir o seu código agora;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reescrever tudo novamente adotando as boas práticas;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 tornar o código/projeto aderente às boas práticas 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boas práticas considere o custo de corrigir o seu código agora;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reescrever tudo novamente adotando as boas práticas;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para tornar o código/projeto aderente às boas práticas de projeto 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42091907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05 Princípios básicos de boas práticas (restante é derivação)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Responsabilidade Única(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Uma classe deve ter um, e somente um, motivo para mudar;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Aberto-Fechado(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deve ser capaz de estender um comportamento de uma classe, sem modificá-lo;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70320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Substituição de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Liskov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derivadas devem ser substituíveis por suas classes base;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Segregação da Interface(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Muitas interfaces específicas são melhores do que uma interface geral;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Inversão de Dependência(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Dependa de uma abstração e não de uma implementação.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95805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Tools de </a:t>
            </a:r>
            <a:r>
              <a:rPr lang="en-US" b="1" dirty="0" err="1">
                <a:solidFill>
                  <a:srgbClr val="0070C0"/>
                </a:solidFill>
              </a:rPr>
              <a:t>Detecção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356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algumas ferramentas para detecção de </a:t>
            </a:r>
            <a:r>
              <a:rPr lang="pt-BR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PMD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(Java, Python, C, C++, C#, JS,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etc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Java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Ckeckstyle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FindBugs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.Net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ReSharper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PHPMD (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 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Mess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Detector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iniciante,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 semana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termo foi cunhado pela primeira vez por </a:t>
            </a:r>
            <a:r>
              <a:rPr lang="pt-BR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Kent Beck.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https://martinfowler.com/bliki/CodeSmell.html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76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 o projeto do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Torna o software mais fácil de entender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encontrar falhas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programar mais rapidamente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 - Code Smell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47675" lvl="1" indent="0" algn="just" hangingPunct="1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  <a:sym typeface="+mn-ea"/>
              <a:hlinkClick r:id="rId3"/>
            </a:endParaRPr>
          </a:p>
          <a:p>
            <a:pPr marL="962025" lvl="1" indent="-514350" algn="just" hangingPunct="1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https://youtu.be/SQqqiC0YpA0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62025" lvl="1" indent="-514350" algn="just" hangingPunct="1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62025" lvl="1" indent="-514350" algn="just" hangingPunct="1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62025" lvl="1" indent="-514350" algn="just" hangingPunct="1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4"/>
              </a:rPr>
              <a:t>https://youtu.be/r0CyMrZBYa4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29057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Com a passar do tempo o código vai perdendo a integridade e vai se degradando...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Trechos de códigos duplicados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 curto de entrega para implementar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padronização (por exemplo: variáveis, objetos, etc)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comunicação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muito longas e pouco reutilizáveis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subclasses repetidas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muito extensas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parâmetros longas,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identação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complexos, impossíveis de entender, etc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Algumas possibilidades: </a:t>
            </a:r>
          </a:p>
          <a:p>
            <a:pPr marL="514350" indent="-514350" algn="just"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Melhorar o código existente. 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Jogar fora e começar do 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responsabilidade do desenvolvedor avaliar a situação e decidir quando é a hora de optar por um ou por outro.</a:t>
            </a:r>
            <a:endParaRPr lang="pt-B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você encontra código antigo que não entende de primeira;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ler código feito por outros programadores, e perceber que ele não está claro (durante revisões por exemplo);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precisa consertar uma falha, ou adicionar funcionalidade;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método é longo demais ou difícil de entender e exige muitos comentários, extraia trechos do método e crie novos métodos.</a:t>
            </a:r>
          </a:p>
          <a:p>
            <a:pPr algn="just"/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 err="1">
                <a:solidFill>
                  <a:srgbClr val="0070C0"/>
                </a:solidFill>
              </a:rPr>
              <a:t>Obrigatório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incluir uma nova funcionalidade o código precisa ser refatorado;</a:t>
            </a:r>
          </a:p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corrigir um BUG o código deve ser refatorado;</a:t>
            </a:r>
          </a:p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for realizar uma revisão no código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2168</Words>
  <Application>Microsoft Office PowerPoint</Application>
  <PresentationFormat>Apresentação na tela (16:9)</PresentationFormat>
  <Paragraphs>231</Paragraphs>
  <Slides>41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Engenharia de Software</vt:lpstr>
      <vt:lpstr>Aulas 05 e 06 Refatoração e Code Smell</vt:lpstr>
      <vt:lpstr>Refatoração</vt:lpstr>
      <vt:lpstr>Refatoração – Por que?</vt:lpstr>
      <vt:lpstr>Refatoração – Por que?</vt:lpstr>
      <vt:lpstr>Refatoração – Por que?</vt:lpstr>
      <vt:lpstr>Refatoração – Quando?</vt:lpstr>
      <vt:lpstr>Refatoração – Quando?</vt:lpstr>
      <vt:lpstr>Refatoração – Obrigatório</vt:lpstr>
      <vt:lpstr>Refatoração – Testes?</vt:lpstr>
      <vt:lpstr>Refatoração – Benefícios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Exemplo</vt:lpstr>
      <vt:lpstr>Refatoração - Resumo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- Cheira Bem</vt:lpstr>
      <vt:lpstr>Code Smell - Cheira Bem</vt:lpstr>
      <vt:lpstr>Code Smell - Análise</vt:lpstr>
      <vt:lpstr>Code Smell - Análise</vt:lpstr>
      <vt:lpstr>Code Smell - Princípios SOLID</vt:lpstr>
      <vt:lpstr>Code Smell - Princípios SOLID</vt:lpstr>
      <vt:lpstr>Tools de Detecção - Code Smell </vt:lpstr>
      <vt:lpstr>Leitura Específica - Code Smell </vt:lpstr>
      <vt:lpstr>Aprenda+ - Code Smell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310</cp:revision>
  <dcterms:created xsi:type="dcterms:W3CDTF">2020-03-17T20:12:34Z</dcterms:created>
  <dcterms:modified xsi:type="dcterms:W3CDTF">2024-03-22T20:47:04Z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