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91" r:id="rId3"/>
    <p:sldId id="319" r:id="rId4"/>
    <p:sldId id="350" r:id="rId5"/>
    <p:sldId id="321" r:id="rId6"/>
    <p:sldId id="320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33" r:id="rId26"/>
    <p:sldId id="334" r:id="rId27"/>
    <p:sldId id="335" r:id="rId28"/>
    <p:sldId id="345" r:id="rId29"/>
    <p:sldId id="309" r:id="rId3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096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57" d="100"/>
          <a:sy n="57" d="100"/>
        </p:scale>
        <p:origin x="1182" y="78"/>
      </p:cViewPr>
      <p:guideLst>
        <p:guide orient="horz" pos="2096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4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49" y="6629400"/>
            <a:ext cx="2494253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5788024"/>
            <a:ext cx="1690696" cy="72725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/>
              <a:t>	</a:t>
            </a:r>
            <a:endParaRPr lang="pt-BR" dirty="0"/>
          </a:p>
          <a:p>
            <a:pPr marL="0" indent="0" algn="just" hangingPunct="1">
              <a:buNone/>
            </a:pPr>
            <a:r>
              <a:rPr lang="pt-BR" dirty="0"/>
              <a:t>Declaração oficial do que os desenvolvedores devem </a:t>
            </a:r>
            <a:r>
              <a:rPr lang="pt-BR" b="1" dirty="0"/>
              <a:t>implementar</a:t>
            </a:r>
            <a:r>
              <a:rPr lang="pt-BR" dirty="0"/>
              <a:t>;</a:t>
            </a: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r>
              <a:rPr lang="pt-BR" dirty="0"/>
              <a:t>Essenciais em caso de empresas contratadas para desenvolvimento de sistemas (</a:t>
            </a:r>
            <a:r>
              <a:rPr lang="pt-BR" b="1" dirty="0">
                <a:solidFill>
                  <a:srgbClr val="FF0000"/>
                </a:solidFill>
              </a:rPr>
              <a:t>não utilizável em métodos ágeis</a:t>
            </a:r>
            <a:r>
              <a:rPr lang="pt-BR" dirty="0"/>
              <a:t>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/>
              <a:t>		</a:t>
            </a:r>
          </a:p>
          <a:p>
            <a:pPr marL="0" indent="0" algn="just" hangingPunct="1">
              <a:buFont typeface="Arial" panose="020B0604020202020204"/>
              <a:buNone/>
            </a:pPr>
            <a:r>
              <a:rPr lang="pt-BR" sz="2400" b="1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Usuários do Artefato</a:t>
            </a:r>
          </a:p>
          <a:p>
            <a:pPr marL="0" indent="0" algn="just" hangingPunct="1">
              <a:buNone/>
            </a:pPr>
            <a:endParaRPr 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Clientes do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Gerentes de Projeto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Engenheiros de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Analistas de Qualidade - Teste de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Engenheiros de Manutenção de Sistema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Estrutura (Exemplo)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Prefácio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Introdução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Glossário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Definição de Requisitos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Arquitetura do Sistema (É o “</a:t>
            </a:r>
            <a:r>
              <a:rPr lang="pt-BR" sz="2000" b="1" dirty="0"/>
              <a:t>COMO</a:t>
            </a:r>
            <a:r>
              <a:rPr lang="pt-BR" sz="2000" dirty="0"/>
              <a:t>”, visão geral em alto nível, componentes, </a:t>
            </a:r>
            <a:r>
              <a:rPr lang="pt-BR" sz="2000" dirty="0" err="1"/>
              <a:t>etc</a:t>
            </a:r>
            <a:r>
              <a:rPr lang="pt-BR" sz="2000" dirty="0"/>
              <a:t>) 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Especificação de Requisitos do Sistema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Modelos do Sistema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Evolução do Sistema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Apêndices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Índices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Modelo de Levantamento de </a:t>
            </a:r>
            <a:r>
              <a:rPr lang="pt-BR" b="1" u="sng" dirty="0" err="1">
                <a:solidFill>
                  <a:srgbClr val="FF0000"/>
                </a:solidFill>
              </a:rPr>
              <a:t>Resquisito</a:t>
            </a:r>
            <a:endParaRPr lang="pt-BR" b="1" u="sng" dirty="0">
              <a:solidFill>
                <a:srgbClr val="FF0000"/>
              </a:solidFill>
            </a:endParaRP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Requisito Funcional: </a:t>
            </a:r>
            <a:r>
              <a:rPr lang="pt-BR" sz="2000" b="1" dirty="0"/>
              <a:t>XXXX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Função: 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Descrição: 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Entradas: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Fonte: 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Saídas: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Destino: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Ação: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Requisitos: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Pré-Condição: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Pós-Condição: 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Efeitos Colaterais: Nenhum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355880"/>
            <a:ext cx="3941637" cy="989612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Projeto OO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629061" y="2787290"/>
            <a:ext cx="2185989" cy="8309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Diagrama de Classes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000228" y="4096996"/>
            <a:ext cx="2185989" cy="830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Estado de Maq.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467523" y="2787289"/>
            <a:ext cx="2185989" cy="8309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Sequência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05363" y="4097017"/>
            <a:ext cx="2185989" cy="830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Atividades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95252" y="2792020"/>
            <a:ext cx="2185989" cy="830993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Casos de Uso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42741" y="5443538"/>
            <a:ext cx="531010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OMG: www.omg.org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Rational</a:t>
            </a: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https://www.ibm.com/software/uk/rational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UML: www.uml.org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Fases</a:t>
            </a:r>
            <a:r>
              <a:rPr lang="en-US" b="1" dirty="0">
                <a:solidFill>
                  <a:srgbClr val="0070C0"/>
                </a:solidFill>
              </a:rPr>
              <a:t>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Métodos Ágeis - Sistemas em UML</a:t>
            </a:r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Análise de Requisitos (</a:t>
            </a:r>
            <a:r>
              <a:rPr lang="pt-BR" b="1" dirty="0"/>
              <a:t>Casos de Uso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Análise (Diagrama de Classes; Sequência, etc.)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Design (</a:t>
            </a:r>
            <a:r>
              <a:rPr lang="pt-BR" b="1" dirty="0"/>
              <a:t>Projeto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Implementação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Testes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Usuários (Diagramas UML)</a:t>
            </a:r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Proprietário do Produto (</a:t>
            </a:r>
            <a:r>
              <a:rPr lang="pt-BR" b="1" dirty="0"/>
              <a:t>Cliente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Negócios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Requisitos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Sistemas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Operadores do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Desenvolvedores de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Gerentes de Qualidade (</a:t>
            </a:r>
            <a:r>
              <a:rPr lang="pt-BR" b="1" dirty="0"/>
              <a:t>Analistas de Testes</a:t>
            </a:r>
            <a:r>
              <a:rPr lang="pt-BR" dirty="0"/>
              <a:t>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representam as visões do sistema.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Estática (</a:t>
            </a:r>
            <a:r>
              <a:rPr lang="pt-PT" altLang="pt-BR" b="1" dirty="0">
                <a:solidFill>
                  <a:srgbClr val="FF0000"/>
                </a:solidFill>
              </a:rPr>
              <a:t>Estrutural</a:t>
            </a:r>
            <a:r>
              <a:rPr lang="pt-PT" altLang="pt-BR" dirty="0"/>
              <a:t>): Por meio de objetos, operações (</a:t>
            </a:r>
            <a:r>
              <a:rPr lang="pt-PT" altLang="pt-BR" b="1" dirty="0"/>
              <a:t>Métodos</a:t>
            </a:r>
            <a:r>
              <a:rPr lang="pt-PT" altLang="pt-BR" dirty="0"/>
              <a:t>), relações e atributos.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/>
              <a:t>Tipos:</a:t>
            </a:r>
            <a:r>
              <a:rPr lang="pt-PT" altLang="pt-BR" dirty="0"/>
              <a:t> Classes, Objetos, Pacotes, Componentes, Implantação, Estrutura Composta, Perfil.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representam as visões do sistema.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Dinâmica (</a:t>
            </a:r>
            <a:r>
              <a:rPr lang="pt-PT" altLang="pt-BR" b="1" dirty="0">
                <a:solidFill>
                  <a:srgbClr val="FF0000"/>
                </a:solidFill>
              </a:rPr>
              <a:t>Comportamental</a:t>
            </a:r>
            <a:r>
              <a:rPr lang="pt-PT" altLang="pt-BR" dirty="0"/>
              <a:t>): Por meio de colaboração entre os objetos e mudanças de seus estados.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/>
              <a:t>Tipos:</a:t>
            </a:r>
            <a:r>
              <a:rPr lang="pt-PT" altLang="pt-BR" dirty="0"/>
              <a:t> Caso de Uso, Sequência, Comunicação, Máquina de Estados, Atividades, interação, Temporização.</a:t>
            </a:r>
            <a:endParaRPr 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Instanciado = Objeto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Classes, representação de um item do mundo real.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Nome da Classe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Atributos (Campos[Tipo de Dados])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Métodos (Ações) [parâmetros].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7" y="3036887"/>
            <a:ext cx="8681443" cy="1470025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03 e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Métodos Ágeis XP (Continuação) e Análise OO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Visibiliadade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Dos atributos e das operações por outras Classes: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b="1" dirty="0">
              <a:solidFill>
                <a:srgbClr val="FF0000"/>
              </a:solidFill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>
                <a:solidFill>
                  <a:srgbClr val="FF0000"/>
                </a:solidFill>
              </a:rPr>
              <a:t>Modificadores de Acesso: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+ Público - </a:t>
            </a:r>
            <a:r>
              <a:rPr lang="pt-PT" b="1" dirty="0"/>
              <a:t>public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# Protegido - </a:t>
            </a:r>
            <a:r>
              <a:rPr lang="pt-PT" b="1" dirty="0"/>
              <a:t>protected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- Privado - </a:t>
            </a:r>
            <a:r>
              <a:rPr lang="pt-PT" b="1" dirty="0"/>
              <a:t>private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~ Pacote (</a:t>
            </a:r>
            <a:r>
              <a:rPr lang="pt-PT" b="1" dirty="0"/>
              <a:t>Package / Namespace</a:t>
            </a:r>
            <a:r>
              <a:rPr lang="pt-PT" dirty="0"/>
              <a:t>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/ Derivado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095" y="1183640"/>
            <a:ext cx="8572500" cy="52628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3738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Exemplo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b="1" dirty="0">
                <a:solidFill>
                  <a:srgbClr val="FF0000"/>
                </a:solidFill>
              </a:rPr>
              <a:t>Relacionamentos entre as Classes (conexões)</a:t>
            </a:r>
            <a:endParaRPr lang="pt-PT" dirty="0"/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/>
              <a:t>- Dependência(</a:t>
            </a:r>
            <a:r>
              <a:rPr lang="pt-PT" sz="1800" dirty="0"/>
              <a:t>Depende</a:t>
            </a:r>
            <a:r>
              <a:rPr lang="pt-PT" dirty="0"/>
              <a:t>)---&gt; ; Associação(</a:t>
            </a:r>
            <a:r>
              <a:rPr lang="pt-PT" sz="1800" dirty="0"/>
              <a:t>Tem</a:t>
            </a:r>
            <a:r>
              <a:rPr lang="pt-PT" dirty="0"/>
              <a:t>); </a:t>
            </a:r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/>
              <a:t>- Agregação(</a:t>
            </a:r>
            <a:r>
              <a:rPr lang="pt-PT" sz="1800" dirty="0"/>
              <a:t>Possui</a:t>
            </a:r>
            <a:r>
              <a:rPr lang="pt-PT" dirty="0"/>
              <a:t>)           ; Composição(</a:t>
            </a:r>
            <a:r>
              <a:rPr lang="pt-PT" sz="1800" dirty="0"/>
              <a:t>é Parte</a:t>
            </a:r>
            <a:r>
              <a:rPr lang="pt-PT" dirty="0"/>
              <a:t>)</a:t>
            </a:r>
            <a:r>
              <a:rPr lang="pt-PT" dirty="0">
                <a:sym typeface="+mn-ea"/>
              </a:rPr>
              <a:t>;</a:t>
            </a:r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>
                <a:sym typeface="+mn-ea"/>
              </a:rPr>
              <a:t>- </a:t>
            </a:r>
            <a:r>
              <a:rPr lang="pt-PT" dirty="0"/>
              <a:t>Generalização/Especialização(</a:t>
            </a:r>
            <a:r>
              <a:rPr lang="pt-PT" sz="1800" dirty="0"/>
              <a:t>é um tipo de</a:t>
            </a:r>
            <a:r>
              <a:rPr lang="pt-PT" dirty="0"/>
              <a:t>) </a:t>
            </a:r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2276527867"/>
              </p:ext>
            </p:extLst>
          </p:nvPr>
        </p:nvGraphicFramePr>
        <p:xfrm>
          <a:off x="936625" y="2232660"/>
          <a:ext cx="6400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Código: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Nome: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datNasc: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calculaIdade(datNasc): Int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estuda():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147382" y="5187950"/>
            <a:ext cx="629621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Diamond 6"/>
          <p:cNvSpPr/>
          <p:nvPr/>
        </p:nvSpPr>
        <p:spPr>
          <a:xfrm>
            <a:off x="3405816" y="5561965"/>
            <a:ext cx="257810" cy="271780"/>
          </a:xfrm>
          <a:prstGeom prst="diamon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49996" y="5684520"/>
            <a:ext cx="486366" cy="1333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 flipV="1">
            <a:off x="7425202" y="5678488"/>
            <a:ext cx="535003" cy="1333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6608641" y="6109651"/>
            <a:ext cx="56788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Box 11"/>
          <p:cNvSpPr txBox="1"/>
          <p:nvPr/>
        </p:nvSpPr>
        <p:spPr>
          <a:xfrm>
            <a:off x="7137708" y="5499100"/>
            <a:ext cx="32829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东文宋体" charset="0"/>
                <a:ea typeface="+mj-ea"/>
                <a:cs typeface="+mj-cs"/>
                <a:sym typeface="Calibri"/>
              </a:rPr>
              <a:t>◆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3738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Cardinalidade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</p:txBody>
      </p:sp>
      <p:graphicFrame>
        <p:nvGraphicFramePr>
          <p:cNvPr id="2" name="Table 1"/>
          <p:cNvGraphicFramePr/>
          <p:nvPr/>
        </p:nvGraphicFramePr>
        <p:xfrm>
          <a:off x="869950" y="2286000"/>
          <a:ext cx="7255510" cy="250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mínimo Zero e no méximo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e somente 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Mínimo nenhum e no máximo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Mínimo um e no máximo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884555" y="5046980"/>
          <a:ext cx="2123440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537710" y="5082540"/>
          <a:ext cx="2123440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007995" y="5586730"/>
            <a:ext cx="149225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095625" y="5222240"/>
            <a:ext cx="14046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*   </a:t>
            </a:r>
            <a:r>
              <a:rPr kumimoji="0" lang="pt-PT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Assina</a:t>
            </a:r>
            <a:r>
              <a:rPr kumimoji="0" lang="pt-PT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*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95700" y="5756910"/>
            <a:ext cx="0" cy="394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 Box 12"/>
          <p:cNvSpPr txBox="1"/>
          <p:nvPr/>
        </p:nvSpPr>
        <p:spPr>
          <a:xfrm>
            <a:off x="3007995" y="6162040"/>
            <a:ext cx="17386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Navegabilidade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57200" y="1417955"/>
            <a:ext cx="8572500" cy="52501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Relacionamentos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Dependência(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800" dirty="0">
                <a:cs typeface="Arial" panose="020B0604020202020204" pitchFamily="34" charset="0"/>
              </a:rPr>
              <a:t> </a:t>
            </a:r>
            <a:endParaRPr lang="pt-PT" sz="2000" dirty="0">
              <a:cs typeface="Arial" panose="020B060402020202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Associação(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Tem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Agregação(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Parte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Composição(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Possui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1004570" y="22193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3775075" y="22193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1004570" y="34004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3775075" y="34004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2623185" y="2480310"/>
            <a:ext cx="841375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dash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/>
          <p:nvPr/>
        </p:nvCxnSpPr>
        <p:spPr>
          <a:xfrm flipV="1">
            <a:off x="2623185" y="3665855"/>
            <a:ext cx="841375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9" name="Table 18"/>
          <p:cNvGraphicFramePr/>
          <p:nvPr/>
        </p:nvGraphicFramePr>
        <p:xfrm>
          <a:off x="1004570" y="4596765"/>
          <a:ext cx="1336040" cy="73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/>
          <p:nvPr/>
        </p:nvGraphicFramePr>
        <p:xfrm>
          <a:off x="3775075" y="461010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Diamond 20"/>
          <p:cNvSpPr/>
          <p:nvPr/>
        </p:nvSpPr>
        <p:spPr>
          <a:xfrm>
            <a:off x="2585085" y="4788535"/>
            <a:ext cx="257810" cy="271780"/>
          </a:xfrm>
          <a:prstGeom prst="diamon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2" name="Straight Connector 21"/>
          <p:cNvCxnSpPr>
            <a:stCxn id="21" idx="3"/>
          </p:cNvCxnSpPr>
          <p:nvPr/>
        </p:nvCxnSpPr>
        <p:spPr>
          <a:xfrm>
            <a:off x="2842895" y="4924425"/>
            <a:ext cx="594995" cy="444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3" name="Table 22"/>
          <p:cNvGraphicFramePr/>
          <p:nvPr/>
        </p:nvGraphicFramePr>
        <p:xfrm>
          <a:off x="1004570" y="5832475"/>
          <a:ext cx="1336040" cy="73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3775075" y="583247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BarraMenu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2752090" y="6104255"/>
            <a:ext cx="780415" cy="571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Box 25"/>
          <p:cNvSpPr txBox="1"/>
          <p:nvPr/>
        </p:nvSpPr>
        <p:spPr>
          <a:xfrm>
            <a:off x="2555240" y="5925820"/>
            <a:ext cx="32829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东文宋体" charset="0"/>
                <a:ea typeface="+mj-ea"/>
                <a:cs typeface="+mj-cs"/>
                <a:sym typeface="Calibri"/>
              </a:rPr>
              <a:t>◆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2398395" y="3342005"/>
            <a:ext cx="13766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* </a:t>
            </a:r>
            <a:r>
              <a:rPr kumimoji="0" lang="pt-PT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assina </a:t>
            </a: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*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2340610" y="4477385"/>
            <a:ext cx="11766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1..*       1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57200" y="1417955"/>
            <a:ext cx="8572500" cy="52501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Relacionamentos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Generalização/Especialização 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800" dirty="0">
                <a:cs typeface="Arial" panose="020B0604020202020204" pitchFamily="34" charset="0"/>
              </a:rPr>
              <a:t> </a:t>
            </a:r>
            <a:endParaRPr lang="pt-PT" sz="2000" dirty="0">
              <a:cs typeface="Arial" panose="020B060402020202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Associativa(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Nova Classe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04570" y="248031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3775075" y="2480310"/>
          <a:ext cx="1336040" cy="100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 Física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1004570" y="403923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nome:String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5622290" y="403923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titulo: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2500630" y="2836545"/>
            <a:ext cx="1123950" cy="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 Box 26"/>
          <p:cNvSpPr txBox="1"/>
          <p:nvPr/>
        </p:nvSpPr>
        <p:spPr>
          <a:xfrm>
            <a:off x="2340610" y="4039235"/>
            <a:ext cx="31819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1..*                                   1..*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3256280" y="556006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Atuação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papel: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stCxn id="15" idx="3"/>
            <a:endCxn id="16" idx="1"/>
          </p:cNvCxnSpPr>
          <p:nvPr/>
        </p:nvCxnSpPr>
        <p:spPr>
          <a:xfrm>
            <a:off x="2340610" y="4402455"/>
            <a:ext cx="32816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/>
        </p:nvCxnSpPr>
        <p:spPr>
          <a:xfrm>
            <a:off x="3885565" y="4399280"/>
            <a:ext cx="0" cy="111315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 Box 9"/>
          <p:cNvSpPr txBox="1"/>
          <p:nvPr/>
        </p:nvSpPr>
        <p:spPr>
          <a:xfrm>
            <a:off x="3888105" y="5226050"/>
            <a:ext cx="65151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1..*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299592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Mostra um conjunto de casos de uso de seus relacionamentos. (</a:t>
            </a:r>
            <a:r>
              <a:rPr lang="pt-BR" b="1" dirty="0">
                <a:solidFill>
                  <a:srgbClr val="FF0000"/>
                </a:solidFill>
              </a:rPr>
              <a:t>Aspectos Dinâmicos</a:t>
            </a:r>
            <a:r>
              <a:rPr lang="pt-BR" dirty="0"/>
              <a:t>).</a:t>
            </a:r>
          </a:p>
          <a:p>
            <a:pPr marL="0" indent="0" algn="l" hangingPunct="1">
              <a:buNone/>
            </a:pPr>
            <a:r>
              <a:rPr lang="pt-BR" dirty="0"/>
              <a:t>	Descreve um conjunto de sequências de ações que um sistema executa para produzir um resultado observável.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28627" y="3894832"/>
            <a:ext cx="6357948" cy="2383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osto feliz 2"/>
          <p:cNvSpPr/>
          <p:nvPr/>
        </p:nvSpPr>
        <p:spPr>
          <a:xfrm>
            <a:off x="885826" y="481488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3271838" y="4676659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Venda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8627" y="3584736"/>
            <a:ext cx="2014548" cy="40010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Cenário: Venda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14120" y="5807075"/>
            <a:ext cx="2057400" cy="3670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Vendedor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050" y="1299845"/>
            <a:ext cx="8572500" cy="51161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Ator especifica um papel executado por um usuário ou outro sistema.</a:t>
            </a:r>
            <a:endParaRPr lang="pt-BR" sz="1400" dirty="0"/>
          </a:p>
        </p:txBody>
      </p:sp>
      <p:sp>
        <p:nvSpPr>
          <p:cNvPr id="2" name="Retângulo 1"/>
          <p:cNvSpPr/>
          <p:nvPr/>
        </p:nvSpPr>
        <p:spPr>
          <a:xfrm>
            <a:off x="528627" y="3894832"/>
            <a:ext cx="6357948" cy="2383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osto feliz 2"/>
          <p:cNvSpPr/>
          <p:nvPr/>
        </p:nvSpPr>
        <p:spPr>
          <a:xfrm>
            <a:off x="885826" y="481488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2224115" y="5521876"/>
            <a:ext cx="296697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Pagamento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8627" y="3504726"/>
            <a:ext cx="2014548" cy="40010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Cenário: XXXX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35827" y="5681291"/>
            <a:ext cx="84296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</a:t>
            </a:r>
          </a:p>
        </p:txBody>
      </p:sp>
      <p:sp>
        <p:nvSpPr>
          <p:cNvPr id="12" name="Rosto feliz 11"/>
          <p:cNvSpPr/>
          <p:nvPr/>
        </p:nvSpPr>
        <p:spPr>
          <a:xfrm>
            <a:off x="2938530" y="218112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67141" y="3173151"/>
            <a:ext cx="16859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Cliente</a:t>
            </a:r>
          </a:p>
        </p:txBody>
      </p:sp>
      <p:sp>
        <p:nvSpPr>
          <p:cNvPr id="14" name="Rosto feliz 13"/>
          <p:cNvSpPr/>
          <p:nvPr/>
        </p:nvSpPr>
        <p:spPr>
          <a:xfrm>
            <a:off x="5677058" y="2133491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005669" y="3125519"/>
            <a:ext cx="16859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Sistema</a:t>
            </a:r>
          </a:p>
        </p:txBody>
      </p:sp>
      <p:sp>
        <p:nvSpPr>
          <p:cNvPr id="16" name="Elipse 15"/>
          <p:cNvSpPr/>
          <p:nvPr/>
        </p:nvSpPr>
        <p:spPr>
          <a:xfrm>
            <a:off x="1757363" y="4157308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</a:t>
            </a:r>
            <a:r>
              <a:rPr lang="pt-BR" b="1" dirty="0" err="1"/>
              <a:t>Login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086279" y="4729153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Realizar Pedido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</a:t>
            </a: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591894" y="1165119"/>
          <a:ext cx="5337420" cy="5592869"/>
        </p:xfrm>
        <a:graphic>
          <a:graphicData uri="http://schemas.openxmlformats.org/drawingml/2006/table">
            <a:tbl>
              <a:tblPr/>
              <a:tblGrid>
                <a:gridCol w="131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Verdana" panose="020B0604030504040204"/>
                        </a:rPr>
                        <a:t>Objetivo: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Verdana" panose="020B0604030504040204"/>
                        </a:rPr>
                        <a:t>Contém uma breve descrição do objetivo do caso de uso.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3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Verdana" panose="020B0604030504040204"/>
                        </a:rPr>
                        <a:t>Requisitos: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Neste campo indicamos a qual requisito funcional o caso de uso em questão está associado (ler </a:t>
                      </a: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Nota 1</a:t>
                      </a:r>
                      <a:r>
                        <a:rPr lang="pt-BR" sz="900">
                          <a:effectLst/>
                          <a:latin typeface="Verdana" panose="020B0604030504040204"/>
                        </a:rPr>
                        <a:t>).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1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Atores: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Neste campo definimos a lista de atores associados ao caso de uso. Ator é qualquer entidade externa que interage com o sistema (neste caso, com o caso de uso em questão).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1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Prioridade: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Pré-condições: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Neste campo devemos informar as condições que devem ser atendidas para que o caso de uso possa ser executado.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Freqüência de uso: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Criticalidade: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Condição de Entrada: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Neste campo definimos qual ação do ator dará início à interação com o caso de uso em questão.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1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Fluxo Principal: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Esta é uma das seções principais do caso de uso. É onde descrevemos os passos entre o ator e o sistema. O fluxo principal é o cenário que mais acontece no caso de uso e/ou o mais importante.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1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Fluxo Alternativo: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Fluxo alternativo é o caminho alternativo tomado pelo caso de uso a partir do fluxo principal, ou seja, dada uma condição de negócio o caso de uso seguirá por outro cenário que não o principal caso essa condição seja verdadeira.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Extensões: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Nesta seção colocamos todos os casos de uso que estendem o caso de uso base e em quais pontos eles são chamados dentro dos fluxos de eventos.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Pós-condições: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  <a:latin typeface="Verdana" panose="020B0604030504040204"/>
                        </a:rPr>
                        <a:t>Neste campo devemos informar o estado em que o sistema (ou entidade manipulada no caso de uso) estará depois que o caso de uso for executado. ...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r>
              <a:rPr lang="pt-BR" dirty="0">
                <a:solidFill>
                  <a:srgbClr val="FF0000"/>
                </a:solidFill>
                <a:sym typeface="+mn-ea"/>
              </a:rPr>
              <a:t>https://www.youtube.com/watch?v=tezLX9quOVc</a:t>
            </a:r>
            <a:endParaRPr lang="pt-BR" dirty="0">
              <a:solidFill>
                <a:srgbClr val="FF0000"/>
              </a:solidFill>
            </a:endParaRP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r>
              <a:rPr lang="pt-PT" altLang="pt-BR" b="1" dirty="0">
                <a:solidFill>
                  <a:srgbClr val="FF0000"/>
                </a:solidFill>
              </a:rPr>
              <a:t>Tools</a:t>
            </a:r>
            <a:r>
              <a:rPr lang="pt-PT" altLang="pt-BR" dirty="0"/>
              <a:t>: starUML; ArgoUML; UML Architecture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995" y="1417638"/>
            <a:ext cx="2326640" cy="1567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Selecionar histórias de usuários para release</a:t>
            </a:r>
          </a:p>
        </p:txBody>
      </p:sp>
      <p:sp>
        <p:nvSpPr>
          <p:cNvPr id="13" name="Retângulo 9"/>
          <p:cNvSpPr/>
          <p:nvPr/>
        </p:nvSpPr>
        <p:spPr>
          <a:xfrm>
            <a:off x="3421380" y="1602423"/>
            <a:ext cx="2326640" cy="1197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Dividir histórias em tarefas</a:t>
            </a:r>
          </a:p>
        </p:txBody>
      </p:sp>
      <p:sp>
        <p:nvSpPr>
          <p:cNvPr id="14" name="Retângulo 9"/>
          <p:cNvSpPr/>
          <p:nvPr/>
        </p:nvSpPr>
        <p:spPr>
          <a:xfrm>
            <a:off x="6436360" y="1786890"/>
            <a:ext cx="2326640" cy="828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Planejar Release</a:t>
            </a:r>
          </a:p>
        </p:txBody>
      </p:sp>
      <p:sp>
        <p:nvSpPr>
          <p:cNvPr id="15" name="Retângulo 9"/>
          <p:cNvSpPr/>
          <p:nvPr/>
        </p:nvSpPr>
        <p:spPr>
          <a:xfrm>
            <a:off x="340995" y="4408805"/>
            <a:ext cx="2326640" cy="828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Avaliar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Sistema</a:t>
            </a:r>
          </a:p>
        </p:txBody>
      </p:sp>
      <p:sp>
        <p:nvSpPr>
          <p:cNvPr id="16" name="Retângulo 9"/>
          <p:cNvSpPr/>
          <p:nvPr/>
        </p:nvSpPr>
        <p:spPr>
          <a:xfrm>
            <a:off x="3421380" y="4395470"/>
            <a:ext cx="2326640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Liberar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Software</a:t>
            </a:r>
          </a:p>
        </p:txBody>
      </p:sp>
      <p:sp>
        <p:nvSpPr>
          <p:cNvPr id="17" name="Retângulo 9"/>
          <p:cNvSpPr/>
          <p:nvPr/>
        </p:nvSpPr>
        <p:spPr>
          <a:xfrm>
            <a:off x="6436360" y="4039553"/>
            <a:ext cx="2326640" cy="15671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Implementar / Integrar / Testar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Software</a:t>
            </a:r>
          </a:p>
        </p:txBody>
      </p:sp>
      <p:cxnSp>
        <p:nvCxnSpPr>
          <p:cNvPr id="18" name="Straight Arrow Connector 17"/>
          <p:cNvCxnSpPr>
            <a:stCxn id="10" idx="3"/>
            <a:endCxn id="13" idx="1"/>
          </p:cNvCxnSpPr>
          <p:nvPr/>
        </p:nvCxnSpPr>
        <p:spPr>
          <a:xfrm>
            <a:off x="2667635" y="2201545"/>
            <a:ext cx="75374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V="1">
            <a:off x="5748020" y="2199005"/>
            <a:ext cx="650240" cy="25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7599680" y="2615565"/>
            <a:ext cx="0" cy="14243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17" idx="1"/>
            <a:endCxn id="16" idx="3"/>
          </p:cNvCxnSpPr>
          <p:nvPr/>
        </p:nvCxnSpPr>
        <p:spPr>
          <a:xfrm flipH="1" flipV="1">
            <a:off x="5748020" y="4810125"/>
            <a:ext cx="688340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>
            <a:stCxn id="16" idx="1"/>
            <a:endCxn id="15" idx="3"/>
          </p:cNvCxnSpPr>
          <p:nvPr/>
        </p:nvCxnSpPr>
        <p:spPr>
          <a:xfrm flipH="1">
            <a:off x="2667635" y="4810125"/>
            <a:ext cx="753745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>
            <a:stCxn id="15" idx="0"/>
            <a:endCxn id="10" idx="2"/>
          </p:cNvCxnSpPr>
          <p:nvPr/>
        </p:nvCxnSpPr>
        <p:spPr>
          <a:xfrm flipV="1">
            <a:off x="1504315" y="2985135"/>
            <a:ext cx="0" cy="14236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2" name="Elipse 1"/>
          <p:cNvSpPr/>
          <p:nvPr/>
        </p:nvSpPr>
        <p:spPr>
          <a:xfrm>
            <a:off x="1357630" y="3504340"/>
            <a:ext cx="3086100" cy="7776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Metodologia</a:t>
            </a:r>
          </a:p>
        </p:txBody>
      </p:sp>
      <p:sp>
        <p:nvSpPr>
          <p:cNvPr id="5" name="Elipse 4"/>
          <p:cNvSpPr/>
          <p:nvPr/>
        </p:nvSpPr>
        <p:spPr>
          <a:xfrm>
            <a:off x="1578777" y="5164815"/>
            <a:ext cx="2500312" cy="11744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Ambiente</a:t>
            </a:r>
          </a:p>
        </p:txBody>
      </p:sp>
      <p:sp>
        <p:nvSpPr>
          <p:cNvPr id="7" name="Elipse 6"/>
          <p:cNvSpPr/>
          <p:nvPr/>
        </p:nvSpPr>
        <p:spPr>
          <a:xfrm>
            <a:off x="5791207" y="4169202"/>
            <a:ext cx="2438399" cy="1174434"/>
          </a:xfrm>
          <a:prstGeom prst="ellipse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Resultado</a:t>
            </a:r>
          </a:p>
        </p:txBody>
      </p:sp>
      <p:sp>
        <p:nvSpPr>
          <p:cNvPr id="3" name="Mais 2"/>
          <p:cNvSpPr/>
          <p:nvPr/>
        </p:nvSpPr>
        <p:spPr>
          <a:xfrm>
            <a:off x="2491391" y="4416654"/>
            <a:ext cx="675082" cy="693839"/>
          </a:xfrm>
          <a:prstGeom prst="mathPlu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4443421" y="4188086"/>
            <a:ext cx="1028691" cy="1073326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o explicativo em forma de nuvem 8"/>
          <p:cNvSpPr/>
          <p:nvPr/>
        </p:nvSpPr>
        <p:spPr>
          <a:xfrm>
            <a:off x="3729037" y="1882987"/>
            <a:ext cx="2586038" cy="1405527"/>
          </a:xfrm>
          <a:prstGeom prst="cloud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Bom para o Cliente e para o Desenvolvedor</a:t>
            </a:r>
          </a:p>
        </p:txBody>
      </p:sp>
      <p:pic>
        <p:nvPicPr>
          <p:cNvPr id="1027" name="Picture 3" descr="C:\Program Files\Microsoft Office\MEDIA\CAGCAT10\j028536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6" y="1676837"/>
            <a:ext cx="1474013" cy="18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o explicativo em forma de nuvem 11"/>
          <p:cNvSpPr/>
          <p:nvPr/>
        </p:nvSpPr>
        <p:spPr>
          <a:xfrm>
            <a:off x="642932" y="1346882"/>
            <a:ext cx="2586038" cy="1827187"/>
          </a:xfrm>
          <a:prstGeom prst="cloud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Menos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Sistemática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Mais Rápida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Mais Barata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613063"/>
            <a:ext cx="3941637" cy="989612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Gestão</a:t>
            </a:r>
            <a:r>
              <a:rPr kumimoji="0" lang="pt-BR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Projeto de Sistemas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614453" y="3138694"/>
            <a:ext cx="2185989" cy="1928473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Tradicional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95907" y="3138693"/>
            <a:ext cx="2185989" cy="1928473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Ágeis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Multiplicar 1"/>
          <p:cNvSpPr/>
          <p:nvPr/>
        </p:nvSpPr>
        <p:spPr>
          <a:xfrm>
            <a:off x="4157659" y="3729034"/>
            <a:ext cx="828675" cy="800100"/>
          </a:xfrm>
          <a:prstGeom prst="mathMultiply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458015"/>
            <a:ext cx="3941637" cy="899647"/>
          </a:xfrm>
          <a:prstGeom prst="rect">
            <a:avLst/>
          </a:prstGeom>
          <a:solidFill>
            <a:srgbClr val="92D050"/>
          </a:solidFill>
          <a:ln w="25400" cap="flat">
            <a:noFill/>
            <a:prstDash val="solid"/>
            <a:rou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Elicitação</a:t>
            </a:r>
            <a:r>
              <a:rPr kumimoji="0" lang="pt-BR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 Requisitos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300117" y="2967283"/>
            <a:ext cx="2185989" cy="899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Visitas Técnicas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785908" y="4803674"/>
            <a:ext cx="2185989" cy="817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4925" cap="flat">
            <a:solidFill>
              <a:srgbClr val="FFFFFF"/>
            </a:solidFill>
            <a:prstDash val="solid"/>
            <a:rou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Análise de </a:t>
            </a:r>
            <a:r>
              <a:rPr lang="pt-BR" sz="2400" b="1" dirty="0" err="1"/>
              <a:t>Docs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938707" y="2967282"/>
            <a:ext cx="2185989" cy="8996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Entrevistas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05363" y="4825705"/>
            <a:ext cx="2185989" cy="830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Análise de Processos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x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692374"/>
            <a:ext cx="3941637" cy="830993"/>
          </a:xfrm>
          <a:prstGeom prst="rect">
            <a:avLst/>
          </a:prstGeom>
          <a:solidFill>
            <a:schemeClr val="accent2"/>
          </a:solidFill>
          <a:ln w="25400" cap="flat">
            <a:noFill/>
            <a:prstDash val="solid"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Situação Problema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(Cliente)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386005" y="2816944"/>
            <a:ext cx="2185989" cy="1200325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Pode não Gostar do Produto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386004" y="4311316"/>
            <a:ext cx="2185989" cy="830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Desistir Depois da </a:t>
            </a:r>
            <a:r>
              <a:rPr lang="pt-BR" sz="2400" b="1" dirty="0" err="1"/>
              <a:t>Elicitação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867267" y="3001609"/>
            <a:ext cx="2185989" cy="830993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Solicitar Algo Não Previsto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05363" y="4311337"/>
            <a:ext cx="2185989" cy="830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Desistir de Algum RF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/>
              <a:t>	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1121273"/>
            <a:ext cx="7601523" cy="47321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/>
              <a:t>	</a:t>
            </a:r>
            <a:endParaRPr lang="pt-BR" sz="2000" dirty="0"/>
          </a:p>
          <a:p>
            <a:pPr marL="0" indent="0" algn="just" hangingPunct="1">
              <a:buNone/>
            </a:pPr>
            <a:r>
              <a:rPr lang="pt-BR" dirty="0"/>
              <a:t>1.</a:t>
            </a:r>
            <a:r>
              <a:rPr lang="pt-BR" b="1" dirty="0"/>
              <a:t> </a:t>
            </a:r>
            <a:r>
              <a:rPr lang="pt-BR" b="1" dirty="0" err="1"/>
              <a:t>Elicitar</a:t>
            </a:r>
            <a:r>
              <a:rPr lang="pt-BR" b="1" dirty="0"/>
              <a:t> os Requisitos </a:t>
            </a:r>
            <a:r>
              <a:rPr lang="pt-BR" dirty="0"/>
              <a:t>(Descoberta/Levantamento)</a:t>
            </a:r>
          </a:p>
          <a:p>
            <a:pPr marL="0" indent="0" algn="just" hangingPunct="1">
              <a:buNone/>
            </a:pPr>
            <a:r>
              <a:rPr lang="pt-BR" dirty="0"/>
              <a:t>1.2. Especificação de Requisitos</a:t>
            </a:r>
          </a:p>
          <a:p>
            <a:pPr marL="0" indent="0" algn="just" hangingPunct="1">
              <a:buNone/>
            </a:pPr>
            <a:r>
              <a:rPr lang="pt-BR" dirty="0"/>
              <a:t>1.3. Validar os Requisitos</a:t>
            </a: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r>
              <a:rPr lang="pt-BR" b="1" dirty="0"/>
              <a:t>Objetivo</a:t>
            </a:r>
            <a:r>
              <a:rPr lang="pt-BR" dirty="0"/>
              <a:t>: Gerar o documento de Requisitos de Sistemas.</a:t>
            </a: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r>
              <a:rPr lang="pt-BR" dirty="0">
                <a:solidFill>
                  <a:srgbClr val="FF0000"/>
                </a:solidFill>
              </a:rPr>
              <a:t>		</a:t>
            </a:r>
            <a:r>
              <a:rPr lang="pt-BR" dirty="0">
                <a:solidFill>
                  <a:schemeClr val="tx1"/>
                </a:solidFill>
              </a:rPr>
              <a:t>Focar no </a:t>
            </a:r>
            <a:r>
              <a:rPr lang="pt-BR" dirty="0">
                <a:solidFill>
                  <a:srgbClr val="FF0000"/>
                </a:solidFill>
              </a:rPr>
              <a:t>“</a:t>
            </a:r>
            <a:r>
              <a:rPr lang="pt-BR" b="1" dirty="0">
                <a:solidFill>
                  <a:srgbClr val="FF0000"/>
                </a:solidFill>
              </a:rPr>
              <a:t>O QUE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r>
              <a:rPr lang="pt-BR" dirty="0">
                <a:solidFill>
                  <a:schemeClr val="tx1"/>
                </a:solidFill>
              </a:rPr>
              <a:t> e não no 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r>
              <a:rPr lang="pt-BR" b="1" dirty="0">
                <a:solidFill>
                  <a:srgbClr val="FF0000"/>
                </a:solidFill>
              </a:rPr>
              <a:t>COMO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1362</Words>
  <Application>Microsoft Office PowerPoint</Application>
  <PresentationFormat>Apresentação na tela (4:3)</PresentationFormat>
  <Paragraphs>309</Paragraphs>
  <Slides>29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Verdana</vt:lpstr>
      <vt:lpstr>Wingdings</vt:lpstr>
      <vt:lpstr>东文宋体</vt:lpstr>
      <vt:lpstr>Office Theme</vt:lpstr>
      <vt:lpstr>Engenharia de Software</vt:lpstr>
      <vt:lpstr>Aulas 03 e 04 Métodos Ágeis XP (Continuação) e Análise OO</vt:lpstr>
      <vt:lpstr>Métodos Ágeis</vt:lpstr>
      <vt:lpstr>Métodos Ágeis</vt:lpstr>
      <vt:lpstr>Métodos Ágeis</vt:lpstr>
      <vt:lpstr>Métodos Ágeis</vt:lpstr>
      <vt:lpstr>Métodos Ágeis x Tradicional</vt:lpstr>
      <vt:lpstr>Análise Essencial – Requisitos</vt:lpstr>
      <vt:lpstr>Análise Essencial – Requisitos</vt:lpstr>
      <vt:lpstr>Análise Essencial – Requisitos</vt:lpstr>
      <vt:lpstr>Análise Essencial – Requisitos</vt:lpstr>
      <vt:lpstr>Análise Essencial – Requisitos</vt:lpstr>
      <vt:lpstr>Análise Essencial – Requisitos</vt:lpstr>
      <vt:lpstr>Análise OO</vt:lpstr>
      <vt:lpstr>Análise OO – Fases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Caso de Uso</vt:lpstr>
      <vt:lpstr>Análise OO – Caso de Uso</vt:lpstr>
      <vt:lpstr>Análise OO – Caso de Uso</vt:lpstr>
      <vt:lpstr>Análise OO – Caso de Uso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206</cp:revision>
  <dcterms:created xsi:type="dcterms:W3CDTF">2020-03-10T20:31:01Z</dcterms:created>
  <dcterms:modified xsi:type="dcterms:W3CDTF">2024-03-07T18:32:44Z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